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133"/>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347" r:id="rId19"/>
    <p:sldId id="274" r:id="rId20"/>
    <p:sldId id="276" r:id="rId21"/>
    <p:sldId id="278" r:id="rId22"/>
    <p:sldId id="348" r:id="rId23"/>
    <p:sldId id="346" r:id="rId24"/>
    <p:sldId id="349" r:id="rId25"/>
    <p:sldId id="350" r:id="rId26"/>
    <p:sldId id="351" r:id="rId27"/>
    <p:sldId id="279" r:id="rId28"/>
    <p:sldId id="352" r:id="rId29"/>
    <p:sldId id="353" r:id="rId30"/>
    <p:sldId id="354" r:id="rId31"/>
    <p:sldId id="355" r:id="rId32"/>
    <p:sldId id="356" r:id="rId33"/>
    <p:sldId id="357" r:id="rId34"/>
    <p:sldId id="358" r:id="rId35"/>
    <p:sldId id="359" r:id="rId36"/>
    <p:sldId id="360" r:id="rId37"/>
    <p:sldId id="361" r:id="rId38"/>
    <p:sldId id="283" r:id="rId39"/>
    <p:sldId id="362" r:id="rId40"/>
    <p:sldId id="363" r:id="rId41"/>
    <p:sldId id="364" r:id="rId42"/>
    <p:sldId id="365" r:id="rId43"/>
    <p:sldId id="366" r:id="rId44"/>
    <p:sldId id="275" r:id="rId45"/>
    <p:sldId id="286" r:id="rId46"/>
    <p:sldId id="367" r:id="rId47"/>
    <p:sldId id="368" r:id="rId48"/>
    <p:sldId id="369" r:id="rId49"/>
    <p:sldId id="370" r:id="rId50"/>
    <p:sldId id="288" r:id="rId51"/>
    <p:sldId id="371" r:id="rId52"/>
    <p:sldId id="372" r:id="rId53"/>
    <p:sldId id="373" r:id="rId54"/>
    <p:sldId id="374" r:id="rId55"/>
    <p:sldId id="375" r:id="rId56"/>
    <p:sldId id="290" r:id="rId57"/>
    <p:sldId id="291" r:id="rId58"/>
    <p:sldId id="376" r:id="rId59"/>
    <p:sldId id="292" r:id="rId60"/>
    <p:sldId id="293" r:id="rId61"/>
    <p:sldId id="294" r:id="rId62"/>
    <p:sldId id="295" r:id="rId63"/>
    <p:sldId id="297" r:id="rId64"/>
    <p:sldId id="296" r:id="rId65"/>
    <p:sldId id="298" r:id="rId66"/>
    <p:sldId id="299" r:id="rId67"/>
    <p:sldId id="300" r:id="rId68"/>
    <p:sldId id="301" r:id="rId69"/>
    <p:sldId id="302" r:id="rId70"/>
    <p:sldId id="303" r:id="rId71"/>
    <p:sldId id="304" r:id="rId72"/>
    <p:sldId id="305" r:id="rId73"/>
    <p:sldId id="377" r:id="rId74"/>
    <p:sldId id="306" r:id="rId75"/>
    <p:sldId id="308" r:id="rId76"/>
    <p:sldId id="378" r:id="rId77"/>
    <p:sldId id="379" r:id="rId78"/>
    <p:sldId id="380" r:id="rId79"/>
    <p:sldId id="307" r:id="rId80"/>
    <p:sldId id="309" r:id="rId81"/>
    <p:sldId id="381" r:id="rId82"/>
    <p:sldId id="310" r:id="rId83"/>
    <p:sldId id="311" r:id="rId84"/>
    <p:sldId id="382" r:id="rId85"/>
    <p:sldId id="312" r:id="rId86"/>
    <p:sldId id="313" r:id="rId87"/>
    <p:sldId id="314" r:id="rId88"/>
    <p:sldId id="315" r:id="rId89"/>
    <p:sldId id="317" r:id="rId90"/>
    <p:sldId id="316" r:id="rId91"/>
    <p:sldId id="318" r:id="rId92"/>
    <p:sldId id="383" r:id="rId93"/>
    <p:sldId id="384" r:id="rId94"/>
    <p:sldId id="385" r:id="rId95"/>
    <p:sldId id="319" r:id="rId96"/>
    <p:sldId id="320" r:id="rId97"/>
    <p:sldId id="321" r:id="rId98"/>
    <p:sldId id="322" r:id="rId99"/>
    <p:sldId id="386" r:id="rId100"/>
    <p:sldId id="323" r:id="rId101"/>
    <p:sldId id="324" r:id="rId102"/>
    <p:sldId id="325" r:id="rId103"/>
    <p:sldId id="326" r:id="rId104"/>
    <p:sldId id="327" r:id="rId105"/>
    <p:sldId id="328" r:id="rId106"/>
    <p:sldId id="329" r:id="rId107"/>
    <p:sldId id="330" r:id="rId108"/>
    <p:sldId id="387" r:id="rId109"/>
    <p:sldId id="388" r:id="rId110"/>
    <p:sldId id="389" r:id="rId111"/>
    <p:sldId id="390" r:id="rId112"/>
    <p:sldId id="391" r:id="rId113"/>
    <p:sldId id="392" r:id="rId114"/>
    <p:sldId id="393" r:id="rId115"/>
    <p:sldId id="394" r:id="rId116"/>
    <p:sldId id="395" r:id="rId117"/>
    <p:sldId id="396" r:id="rId118"/>
    <p:sldId id="397" r:id="rId119"/>
    <p:sldId id="398" r:id="rId120"/>
    <p:sldId id="332" r:id="rId121"/>
    <p:sldId id="399" r:id="rId122"/>
    <p:sldId id="339" r:id="rId123"/>
    <p:sldId id="337" r:id="rId124"/>
    <p:sldId id="338" r:id="rId125"/>
    <p:sldId id="340" r:id="rId126"/>
    <p:sldId id="341" r:id="rId127"/>
    <p:sldId id="342" r:id="rId128"/>
    <p:sldId id="343" r:id="rId129"/>
    <p:sldId id="344" r:id="rId130"/>
    <p:sldId id="345" r:id="rId131"/>
    <p:sldId id="277"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640"/>
    <p:restoredTop sz="80544"/>
  </p:normalViewPr>
  <p:slideViewPr>
    <p:cSldViewPr snapToGrid="0" snapToObjects="1">
      <p:cViewPr varScale="1">
        <p:scale>
          <a:sx n="78" d="100"/>
          <a:sy n="78" d="100"/>
        </p:scale>
        <p:origin x="192"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3:43:55.554"/>
    </inkml:context>
    <inkml:brush xml:id="br0">
      <inkml:brushProperty name="width" value="0.1" units="cm"/>
      <inkml:brushProperty name="height" value="0.1" units="cm"/>
    </inkml:brush>
  </inkml:definitions>
  <inkml:trace contextRef="#ctx0" brushRef="#br0">1 250 24575,'29'6'0,"-10"-2"0,19-5 0,-18-11 0,2-5 0,-1-19 0,5-1 0,-11-12 0,-4 14 0,-10-1 0,-1 17 0,-11 7 0,-2 7 0,-11 5 0,6 8 0,6 11 0,8 17 0,4 5 0,0 1 0,0-10 0,0-6 0,4-9 0,-2-8 0,-2-5 0,0-4 0,-4 4 0,5 4 0,3 6 0,7-4 0,-4-3 0,12-5 0,-10-2 0,11 0 0,-8 0 0,2 0 0,-5-5 0,-4-8 0,-2-5 0,-3-8 0,-1 5 0,-6 8 0,-6 4 0,-7 9 0,-5 13 0,10 7 0,3 16 0,10 3 0,2-5 0,0-9 0,5-12 0,4-10 0,6-19 0,0-7 0,0-19 0,-8 0 0,-2-3 0,-5 5 0,-7 11 0,-6 11 0,-8 10 0,-3 12 0,5 11 0,5 11 0,8 11 0,4-3 0,2-3 0,0-18 0,5-2 0,4-10 0,0-14 0,5-8 0,-10-20 0,1-4 0,-5 4 0,0 4 0,-7 20 0,-12 6 0,-7 9 0,-8 2 0,9 9 0,5 4 0,11 9 0,4 2 0,5-5 0,3-7 0,5-6 0,2-6 0,3-7 0,-1-10 0,-5-11 0,-2 0 0,-5 8 0,0 16 0,0 21 0,0 12 0,0 4 0,0 1 0,0-12 0,0-6 0,5-6 0,1-7 0,5-3 0,0 0 0,-5-8 0,-1 4 0,-5-1 0,0 27 0,0 2 0,0 4 0,0-3 0,0-20 0,0-3 0,1-12 0,10-24 0,0-2 0,5-10 0,-8 9 0,-4 10 0,-12 14 0,-8 6 0,-9 5 0,-4 15 0,11 14 0,7 4 0,9 7 0,2-13 0,0-10 0,0-5 0,0-9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3:43:59.188"/>
    </inkml:context>
    <inkml:brush xml:id="br0">
      <inkml:brushProperty name="width" value="0.1" units="cm"/>
      <inkml:brushProperty name="height" value="0.1" units="cm"/>
    </inkml:brush>
  </inkml:definitions>
  <inkml:trace contextRef="#ctx0" brushRef="#br0">0 5048 24575,'0'-14'0,"0"5"0,0-31 0,0-2 0,0-2 0,10-29 0,5 19 0,11-34 0,3 0 0,1-6 0,0 2 0,-15 41 0,0 0 0,0 0 0,0 1 0,0 1 0,0 0 0,14-46 0,0 14 0,-1 4 0,-1 5 0,-5 1 0,4 0 0,-3-5 0,5 11 0,0-1 0,-2 20 0,0-6 0,1-2 0,5-14 0,-1-4 0,2 2 0,-5 21 0,-8 10 0,-3 15 0,-4 5 0,-3-10 0,4 0 0,4-9 0,-4-8 0,11 5 0,-10-2 0,7 5 0,-6 2 0,1 0 0,4-8 0,0 1 0,5-11 0,0 8 0,-5 0 0,-2 13 0,-1-4 0,-3-3 0,9-6 0,-3-15 0,7-9 0,0-3 0,2-16 0,-1 3 0,-14 36 0,0-1 0,1-1 0,1 0 0,0 2 0,0 1 0,19-36 0,-1 8 0,-4 18 0,-1 5 0,-9 8 0,2 7 0,-7 0 0,1-6 0,3-8 0,2-10 0,4 0 0,3-13 0,-1 10 0,0-12 0,0 8 0,-1 15 0,0-1 0,-2 20 0,-5-6 0,4 10 0,-10-6 0,9 5 0,-9 0 0,5-1 0,-6 5 0,0 0 0,0-3 0,4 7 0,-8 0 0,7 2 0,-10 5 0,6-1 0,-5-2 0,3 7 0,-8-1 0,2 8 0,-4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EAE423-25D9-A040-9086-7EFCE620D35D}" type="datetimeFigureOut">
              <a:rPr lang="en-US" smtClean="0"/>
              <a:t>4/18/23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EF36A-4186-2643-B0EB-B06B50C1DAA3}" type="slidenum">
              <a:rPr lang="en-US" smtClean="0"/>
              <a:t>‹#›</a:t>
            </a:fld>
            <a:endParaRPr lang="en-US"/>
          </a:p>
        </p:txBody>
      </p:sp>
    </p:spTree>
    <p:extLst>
      <p:ext uri="{BB962C8B-B14F-4D97-AF65-F5344CB8AC3E}">
        <p14:creationId xmlns:p14="http://schemas.microsoft.com/office/powerpoint/2010/main" val="274543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Antecedent, consequent, and some “general rule” that links them.</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a:t>
            </a:fld>
            <a:endParaRPr lang="en-US"/>
          </a:p>
        </p:txBody>
      </p:sp>
    </p:spTree>
    <p:extLst>
      <p:ext uri="{BB962C8B-B14F-4D97-AF65-F5344CB8AC3E}">
        <p14:creationId xmlns:p14="http://schemas.microsoft.com/office/powerpoint/2010/main" val="2871834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19</a:t>
            </a:fld>
            <a:endParaRPr lang="en-US"/>
          </a:p>
        </p:txBody>
      </p:sp>
    </p:spTree>
    <p:extLst>
      <p:ext uri="{BB962C8B-B14F-4D97-AF65-F5344CB8AC3E}">
        <p14:creationId xmlns:p14="http://schemas.microsoft.com/office/powerpoint/2010/main" val="138262873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109</a:t>
            </a:fld>
            <a:endParaRPr lang="en-US"/>
          </a:p>
        </p:txBody>
      </p:sp>
    </p:spTree>
    <p:extLst>
      <p:ext uri="{BB962C8B-B14F-4D97-AF65-F5344CB8AC3E}">
        <p14:creationId xmlns:p14="http://schemas.microsoft.com/office/powerpoint/2010/main" val="314028425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110</a:t>
            </a:fld>
            <a:endParaRPr lang="en-US"/>
          </a:p>
        </p:txBody>
      </p:sp>
    </p:spTree>
    <p:extLst>
      <p:ext uri="{BB962C8B-B14F-4D97-AF65-F5344CB8AC3E}">
        <p14:creationId xmlns:p14="http://schemas.microsoft.com/office/powerpoint/2010/main" val="165375506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111</a:t>
            </a:fld>
            <a:endParaRPr lang="en-US"/>
          </a:p>
        </p:txBody>
      </p:sp>
    </p:spTree>
    <p:extLst>
      <p:ext uri="{BB962C8B-B14F-4D97-AF65-F5344CB8AC3E}">
        <p14:creationId xmlns:p14="http://schemas.microsoft.com/office/powerpoint/2010/main" val="419806311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112</a:t>
            </a:fld>
            <a:endParaRPr lang="en-US"/>
          </a:p>
        </p:txBody>
      </p:sp>
    </p:spTree>
    <p:extLst>
      <p:ext uri="{BB962C8B-B14F-4D97-AF65-F5344CB8AC3E}">
        <p14:creationId xmlns:p14="http://schemas.microsoft.com/office/powerpoint/2010/main" val="313071285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113</a:t>
            </a:fld>
            <a:endParaRPr lang="en-US"/>
          </a:p>
        </p:txBody>
      </p:sp>
    </p:spTree>
    <p:extLst>
      <p:ext uri="{BB962C8B-B14F-4D97-AF65-F5344CB8AC3E}">
        <p14:creationId xmlns:p14="http://schemas.microsoft.com/office/powerpoint/2010/main" val="99008497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114</a:t>
            </a:fld>
            <a:endParaRPr lang="en-US"/>
          </a:p>
        </p:txBody>
      </p:sp>
    </p:spTree>
    <p:extLst>
      <p:ext uri="{BB962C8B-B14F-4D97-AF65-F5344CB8AC3E}">
        <p14:creationId xmlns:p14="http://schemas.microsoft.com/office/powerpoint/2010/main" val="16061148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115</a:t>
            </a:fld>
            <a:endParaRPr lang="en-US"/>
          </a:p>
        </p:txBody>
      </p:sp>
    </p:spTree>
    <p:extLst>
      <p:ext uri="{BB962C8B-B14F-4D97-AF65-F5344CB8AC3E}">
        <p14:creationId xmlns:p14="http://schemas.microsoft.com/office/powerpoint/2010/main" val="8282304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116</a:t>
            </a:fld>
            <a:endParaRPr lang="en-US"/>
          </a:p>
        </p:txBody>
      </p:sp>
    </p:spTree>
    <p:extLst>
      <p:ext uri="{BB962C8B-B14F-4D97-AF65-F5344CB8AC3E}">
        <p14:creationId xmlns:p14="http://schemas.microsoft.com/office/powerpoint/2010/main" val="361098641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117</a:t>
            </a:fld>
            <a:endParaRPr lang="en-US"/>
          </a:p>
        </p:txBody>
      </p:sp>
    </p:spTree>
    <p:extLst>
      <p:ext uri="{BB962C8B-B14F-4D97-AF65-F5344CB8AC3E}">
        <p14:creationId xmlns:p14="http://schemas.microsoft.com/office/powerpoint/2010/main" val="316504605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118</a:t>
            </a:fld>
            <a:endParaRPr lang="en-US"/>
          </a:p>
        </p:txBody>
      </p:sp>
    </p:spTree>
    <p:extLst>
      <p:ext uri="{BB962C8B-B14F-4D97-AF65-F5344CB8AC3E}">
        <p14:creationId xmlns:p14="http://schemas.microsoft.com/office/powerpoint/2010/main" val="3667120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20</a:t>
            </a:fld>
            <a:endParaRPr lang="en-US"/>
          </a:p>
        </p:txBody>
      </p:sp>
    </p:spTree>
    <p:extLst>
      <p:ext uri="{BB962C8B-B14F-4D97-AF65-F5344CB8AC3E}">
        <p14:creationId xmlns:p14="http://schemas.microsoft.com/office/powerpoint/2010/main" val="4964507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119</a:t>
            </a:fld>
            <a:endParaRPr lang="en-US"/>
          </a:p>
        </p:txBody>
      </p:sp>
    </p:spTree>
    <p:extLst>
      <p:ext uri="{BB962C8B-B14F-4D97-AF65-F5344CB8AC3E}">
        <p14:creationId xmlns:p14="http://schemas.microsoft.com/office/powerpoint/2010/main" val="129384866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because of our conditional independence assumptions, we can re-write it as this. And then it’s a matter of going through each term and replacing it with what our Bayes Net tells us to.</a:t>
            </a:r>
          </a:p>
        </p:txBody>
      </p:sp>
      <p:sp>
        <p:nvSpPr>
          <p:cNvPr id="4" name="Slide Number Placeholder 3"/>
          <p:cNvSpPr>
            <a:spLocks noGrp="1"/>
          </p:cNvSpPr>
          <p:nvPr>
            <p:ph type="sldNum" sz="quarter" idx="5"/>
          </p:nvPr>
        </p:nvSpPr>
        <p:spPr/>
        <p:txBody>
          <a:bodyPr/>
          <a:lstStyle/>
          <a:p>
            <a:fld id="{841EF36A-4186-2643-B0EB-B06B50C1DAA3}" type="slidenum">
              <a:rPr lang="en-US" smtClean="0"/>
              <a:t>120</a:t>
            </a:fld>
            <a:endParaRPr lang="en-US"/>
          </a:p>
        </p:txBody>
      </p:sp>
    </p:spTree>
    <p:extLst>
      <p:ext uri="{BB962C8B-B14F-4D97-AF65-F5344CB8AC3E}">
        <p14:creationId xmlns:p14="http://schemas.microsoft.com/office/powerpoint/2010/main" val="343472264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because of our conditional independence assumptions, we can re-write it as this. And then it’s a matter of going through each term and replacing it with what our Bayes Net tells us to.</a:t>
            </a:r>
          </a:p>
        </p:txBody>
      </p:sp>
      <p:sp>
        <p:nvSpPr>
          <p:cNvPr id="4" name="Slide Number Placeholder 3"/>
          <p:cNvSpPr>
            <a:spLocks noGrp="1"/>
          </p:cNvSpPr>
          <p:nvPr>
            <p:ph type="sldNum" sz="quarter" idx="5"/>
          </p:nvPr>
        </p:nvSpPr>
        <p:spPr/>
        <p:txBody>
          <a:bodyPr/>
          <a:lstStyle/>
          <a:p>
            <a:fld id="{841EF36A-4186-2643-B0EB-B06B50C1DAA3}" type="slidenum">
              <a:rPr lang="en-US" smtClean="0"/>
              <a:t>121</a:t>
            </a:fld>
            <a:endParaRPr lang="en-US"/>
          </a:p>
        </p:txBody>
      </p:sp>
    </p:spTree>
    <p:extLst>
      <p:ext uri="{BB962C8B-B14F-4D97-AF65-F5344CB8AC3E}">
        <p14:creationId xmlns:p14="http://schemas.microsoft.com/office/powerpoint/2010/main" val="169765219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122</a:t>
            </a:fld>
            <a:endParaRPr lang="en-US"/>
          </a:p>
        </p:txBody>
      </p:sp>
    </p:spTree>
    <p:extLst>
      <p:ext uri="{BB962C8B-B14F-4D97-AF65-F5344CB8AC3E}">
        <p14:creationId xmlns:p14="http://schemas.microsoft.com/office/powerpoint/2010/main" val="241409955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123</a:t>
            </a:fld>
            <a:endParaRPr lang="en-US"/>
          </a:p>
        </p:txBody>
      </p:sp>
    </p:spTree>
    <p:extLst>
      <p:ext uri="{BB962C8B-B14F-4D97-AF65-F5344CB8AC3E}">
        <p14:creationId xmlns:p14="http://schemas.microsoft.com/office/powerpoint/2010/main" val="125305527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124</a:t>
            </a:fld>
            <a:endParaRPr lang="en-US"/>
          </a:p>
        </p:txBody>
      </p:sp>
    </p:spTree>
    <p:extLst>
      <p:ext uri="{BB962C8B-B14F-4D97-AF65-F5344CB8AC3E}">
        <p14:creationId xmlns:p14="http://schemas.microsoft.com/office/powerpoint/2010/main" val="51562657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125</a:t>
            </a:fld>
            <a:endParaRPr lang="en-US"/>
          </a:p>
        </p:txBody>
      </p:sp>
    </p:spTree>
    <p:extLst>
      <p:ext uri="{BB962C8B-B14F-4D97-AF65-F5344CB8AC3E}">
        <p14:creationId xmlns:p14="http://schemas.microsoft.com/office/powerpoint/2010/main" val="371821416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126</a:t>
            </a:fld>
            <a:endParaRPr lang="en-US"/>
          </a:p>
        </p:txBody>
      </p:sp>
    </p:spTree>
    <p:extLst>
      <p:ext uri="{BB962C8B-B14F-4D97-AF65-F5344CB8AC3E}">
        <p14:creationId xmlns:p14="http://schemas.microsoft.com/office/powerpoint/2010/main" val="247440184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127</a:t>
            </a:fld>
            <a:endParaRPr lang="en-US"/>
          </a:p>
        </p:txBody>
      </p:sp>
    </p:spTree>
    <p:extLst>
      <p:ext uri="{BB962C8B-B14F-4D97-AF65-F5344CB8AC3E}">
        <p14:creationId xmlns:p14="http://schemas.microsoft.com/office/powerpoint/2010/main" val="81787556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each one of these darts is a model. Imaging building the same classifier many times, with different training data each time – each time we build the model it’s another dart. A dart in the center of the bullseye is perfectly accurate. As you move out, it gets less accurate. The dream is low bias, low variance. But look at low bias, high variance – depending on the luck of the training data, we may only identify patterns that DO exist in the real world, or we might get unlucky and identify things that don’t and create something inaccurate.</a:t>
            </a:r>
          </a:p>
          <a:p>
            <a:endParaRPr lang="en-US" dirty="0"/>
          </a:p>
          <a:p>
            <a:r>
              <a:rPr lang="en-US" dirty="0"/>
              <a:t>Contrast that with low variance, high bias (the underfitting case) -- if we failed to identify the important patterns, then we’ll never be accurate. And worse still, if you have high variance and high bias – you find patterns that don’t exist, and you miss patterns that do, you are going to be very inaccurate indeed!</a:t>
            </a:r>
          </a:p>
        </p:txBody>
      </p:sp>
      <p:sp>
        <p:nvSpPr>
          <p:cNvPr id="4" name="Slide Number Placeholder 3"/>
          <p:cNvSpPr>
            <a:spLocks noGrp="1"/>
          </p:cNvSpPr>
          <p:nvPr>
            <p:ph type="sldNum" sz="quarter" idx="5"/>
          </p:nvPr>
        </p:nvSpPr>
        <p:spPr/>
        <p:txBody>
          <a:bodyPr/>
          <a:lstStyle/>
          <a:p>
            <a:fld id="{841EF36A-4186-2643-B0EB-B06B50C1DAA3}" type="slidenum">
              <a:rPr lang="en-US" smtClean="0"/>
              <a:t>128</a:t>
            </a:fld>
            <a:endParaRPr lang="en-US"/>
          </a:p>
        </p:txBody>
      </p:sp>
    </p:spTree>
    <p:extLst>
      <p:ext uri="{BB962C8B-B14F-4D97-AF65-F5344CB8AC3E}">
        <p14:creationId xmlns:p14="http://schemas.microsoft.com/office/powerpoint/2010/main" val="236607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21</a:t>
            </a:fld>
            <a:endParaRPr lang="en-US"/>
          </a:p>
        </p:txBody>
      </p:sp>
    </p:spTree>
    <p:extLst>
      <p:ext uri="{BB962C8B-B14F-4D97-AF65-F5344CB8AC3E}">
        <p14:creationId xmlns:p14="http://schemas.microsoft.com/office/powerpoint/2010/main" val="312661870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129</a:t>
            </a:fld>
            <a:endParaRPr lang="en-US"/>
          </a:p>
        </p:txBody>
      </p:sp>
    </p:spTree>
    <p:extLst>
      <p:ext uri="{BB962C8B-B14F-4D97-AF65-F5344CB8AC3E}">
        <p14:creationId xmlns:p14="http://schemas.microsoft.com/office/powerpoint/2010/main" val="324460754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130</a:t>
            </a:fld>
            <a:endParaRPr lang="en-US"/>
          </a:p>
        </p:txBody>
      </p:sp>
    </p:spTree>
    <p:extLst>
      <p:ext uri="{BB962C8B-B14F-4D97-AF65-F5344CB8AC3E}">
        <p14:creationId xmlns:p14="http://schemas.microsoft.com/office/powerpoint/2010/main" val="375718824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131</a:t>
            </a:fld>
            <a:endParaRPr lang="en-US"/>
          </a:p>
        </p:txBody>
      </p:sp>
    </p:spTree>
    <p:extLst>
      <p:ext uri="{BB962C8B-B14F-4D97-AF65-F5344CB8AC3E}">
        <p14:creationId xmlns:p14="http://schemas.microsoft.com/office/powerpoint/2010/main" val="4237583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22</a:t>
            </a:fld>
            <a:endParaRPr lang="en-US"/>
          </a:p>
        </p:txBody>
      </p:sp>
    </p:spTree>
    <p:extLst>
      <p:ext uri="{BB962C8B-B14F-4D97-AF65-F5344CB8AC3E}">
        <p14:creationId xmlns:p14="http://schemas.microsoft.com/office/powerpoint/2010/main" val="1124694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23</a:t>
            </a:fld>
            <a:endParaRPr lang="en-US"/>
          </a:p>
        </p:txBody>
      </p:sp>
    </p:spTree>
    <p:extLst>
      <p:ext uri="{BB962C8B-B14F-4D97-AF65-F5344CB8AC3E}">
        <p14:creationId xmlns:p14="http://schemas.microsoft.com/office/powerpoint/2010/main" val="2010958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24</a:t>
            </a:fld>
            <a:endParaRPr lang="en-US"/>
          </a:p>
        </p:txBody>
      </p:sp>
    </p:spTree>
    <p:extLst>
      <p:ext uri="{BB962C8B-B14F-4D97-AF65-F5344CB8AC3E}">
        <p14:creationId xmlns:p14="http://schemas.microsoft.com/office/powerpoint/2010/main" val="649588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25</a:t>
            </a:fld>
            <a:endParaRPr lang="en-US"/>
          </a:p>
        </p:txBody>
      </p:sp>
    </p:spTree>
    <p:extLst>
      <p:ext uri="{BB962C8B-B14F-4D97-AF65-F5344CB8AC3E}">
        <p14:creationId xmlns:p14="http://schemas.microsoft.com/office/powerpoint/2010/main" val="3399830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26</a:t>
            </a:fld>
            <a:endParaRPr lang="en-US"/>
          </a:p>
        </p:txBody>
      </p:sp>
    </p:spTree>
    <p:extLst>
      <p:ext uri="{BB962C8B-B14F-4D97-AF65-F5344CB8AC3E}">
        <p14:creationId xmlns:p14="http://schemas.microsoft.com/office/powerpoint/2010/main" val="1892969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27</a:t>
            </a:fld>
            <a:endParaRPr lang="en-US"/>
          </a:p>
        </p:txBody>
      </p:sp>
    </p:spTree>
    <p:extLst>
      <p:ext uri="{BB962C8B-B14F-4D97-AF65-F5344CB8AC3E}">
        <p14:creationId xmlns:p14="http://schemas.microsoft.com/office/powerpoint/2010/main" val="745336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28</a:t>
            </a:fld>
            <a:endParaRPr lang="en-US"/>
          </a:p>
        </p:txBody>
      </p:sp>
    </p:spTree>
    <p:extLst>
      <p:ext uri="{BB962C8B-B14F-4D97-AF65-F5344CB8AC3E}">
        <p14:creationId xmlns:p14="http://schemas.microsoft.com/office/powerpoint/2010/main" val="830896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a:t>
            </a:fld>
            <a:endParaRPr lang="en-US"/>
          </a:p>
        </p:txBody>
      </p:sp>
    </p:spTree>
    <p:extLst>
      <p:ext uri="{BB962C8B-B14F-4D97-AF65-F5344CB8AC3E}">
        <p14:creationId xmlns:p14="http://schemas.microsoft.com/office/powerpoint/2010/main" val="92867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29</a:t>
            </a:fld>
            <a:endParaRPr lang="en-US"/>
          </a:p>
        </p:txBody>
      </p:sp>
    </p:spTree>
    <p:extLst>
      <p:ext uri="{BB962C8B-B14F-4D97-AF65-F5344CB8AC3E}">
        <p14:creationId xmlns:p14="http://schemas.microsoft.com/office/powerpoint/2010/main" val="4274476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30</a:t>
            </a:fld>
            <a:endParaRPr lang="en-US"/>
          </a:p>
        </p:txBody>
      </p:sp>
    </p:spTree>
    <p:extLst>
      <p:ext uri="{BB962C8B-B14F-4D97-AF65-F5344CB8AC3E}">
        <p14:creationId xmlns:p14="http://schemas.microsoft.com/office/powerpoint/2010/main" val="3903143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31</a:t>
            </a:fld>
            <a:endParaRPr lang="en-US"/>
          </a:p>
        </p:txBody>
      </p:sp>
    </p:spTree>
    <p:extLst>
      <p:ext uri="{BB962C8B-B14F-4D97-AF65-F5344CB8AC3E}">
        <p14:creationId xmlns:p14="http://schemas.microsoft.com/office/powerpoint/2010/main" val="3715651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32</a:t>
            </a:fld>
            <a:endParaRPr lang="en-US"/>
          </a:p>
        </p:txBody>
      </p:sp>
    </p:spTree>
    <p:extLst>
      <p:ext uri="{BB962C8B-B14F-4D97-AF65-F5344CB8AC3E}">
        <p14:creationId xmlns:p14="http://schemas.microsoft.com/office/powerpoint/2010/main" val="1321123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33</a:t>
            </a:fld>
            <a:endParaRPr lang="en-US"/>
          </a:p>
        </p:txBody>
      </p:sp>
    </p:spTree>
    <p:extLst>
      <p:ext uri="{BB962C8B-B14F-4D97-AF65-F5344CB8AC3E}">
        <p14:creationId xmlns:p14="http://schemas.microsoft.com/office/powerpoint/2010/main" val="1049744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34</a:t>
            </a:fld>
            <a:endParaRPr lang="en-US"/>
          </a:p>
        </p:txBody>
      </p:sp>
    </p:spTree>
    <p:extLst>
      <p:ext uri="{BB962C8B-B14F-4D97-AF65-F5344CB8AC3E}">
        <p14:creationId xmlns:p14="http://schemas.microsoft.com/office/powerpoint/2010/main" val="35593487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35</a:t>
            </a:fld>
            <a:endParaRPr lang="en-US"/>
          </a:p>
        </p:txBody>
      </p:sp>
    </p:spTree>
    <p:extLst>
      <p:ext uri="{BB962C8B-B14F-4D97-AF65-F5344CB8AC3E}">
        <p14:creationId xmlns:p14="http://schemas.microsoft.com/office/powerpoint/2010/main" val="385156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36</a:t>
            </a:fld>
            <a:endParaRPr lang="en-US"/>
          </a:p>
        </p:txBody>
      </p:sp>
    </p:spTree>
    <p:extLst>
      <p:ext uri="{BB962C8B-B14F-4D97-AF65-F5344CB8AC3E}">
        <p14:creationId xmlns:p14="http://schemas.microsoft.com/office/powerpoint/2010/main" val="2742933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37</a:t>
            </a:fld>
            <a:endParaRPr lang="en-US"/>
          </a:p>
        </p:txBody>
      </p:sp>
    </p:spTree>
    <p:extLst>
      <p:ext uri="{BB962C8B-B14F-4D97-AF65-F5344CB8AC3E}">
        <p14:creationId xmlns:p14="http://schemas.microsoft.com/office/powerpoint/2010/main" val="1668229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What is the prediction test likely going to be for this data?</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38</a:t>
            </a:fld>
            <a:endParaRPr lang="en-US"/>
          </a:p>
        </p:txBody>
      </p:sp>
    </p:spTree>
    <p:extLst>
      <p:ext uri="{BB962C8B-B14F-4D97-AF65-F5344CB8AC3E}">
        <p14:creationId xmlns:p14="http://schemas.microsoft.com/office/powerpoint/2010/main" val="1724402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12</a:t>
            </a:fld>
            <a:endParaRPr lang="en-US"/>
          </a:p>
        </p:txBody>
      </p:sp>
    </p:spTree>
    <p:extLst>
      <p:ext uri="{BB962C8B-B14F-4D97-AF65-F5344CB8AC3E}">
        <p14:creationId xmlns:p14="http://schemas.microsoft.com/office/powerpoint/2010/main" val="40751813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What is the prediction test likely going to be for this data?</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39</a:t>
            </a:fld>
            <a:endParaRPr lang="en-US"/>
          </a:p>
        </p:txBody>
      </p:sp>
    </p:spTree>
    <p:extLst>
      <p:ext uri="{BB962C8B-B14F-4D97-AF65-F5344CB8AC3E}">
        <p14:creationId xmlns:p14="http://schemas.microsoft.com/office/powerpoint/2010/main" val="1031773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What is the prediction test likely going to be for this data?</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40</a:t>
            </a:fld>
            <a:endParaRPr lang="en-US"/>
          </a:p>
        </p:txBody>
      </p:sp>
    </p:spTree>
    <p:extLst>
      <p:ext uri="{BB962C8B-B14F-4D97-AF65-F5344CB8AC3E}">
        <p14:creationId xmlns:p14="http://schemas.microsoft.com/office/powerpoint/2010/main" val="2821919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What is the prediction test likely going to be for this data?</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41</a:t>
            </a:fld>
            <a:endParaRPr lang="en-US"/>
          </a:p>
        </p:txBody>
      </p:sp>
    </p:spTree>
    <p:extLst>
      <p:ext uri="{BB962C8B-B14F-4D97-AF65-F5344CB8AC3E}">
        <p14:creationId xmlns:p14="http://schemas.microsoft.com/office/powerpoint/2010/main" val="4287467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What is the prediction test likely going to be for this data?</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42</a:t>
            </a:fld>
            <a:endParaRPr lang="en-US"/>
          </a:p>
        </p:txBody>
      </p:sp>
    </p:spTree>
    <p:extLst>
      <p:ext uri="{BB962C8B-B14F-4D97-AF65-F5344CB8AC3E}">
        <p14:creationId xmlns:p14="http://schemas.microsoft.com/office/powerpoint/2010/main" val="29880035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What is the prediction test likely going to be for this data?</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43</a:t>
            </a:fld>
            <a:endParaRPr lang="en-US"/>
          </a:p>
        </p:txBody>
      </p:sp>
    </p:spTree>
    <p:extLst>
      <p:ext uri="{BB962C8B-B14F-4D97-AF65-F5344CB8AC3E}">
        <p14:creationId xmlns:p14="http://schemas.microsoft.com/office/powerpoint/2010/main" val="8535856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44</a:t>
            </a:fld>
            <a:endParaRPr lang="en-US"/>
          </a:p>
        </p:txBody>
      </p:sp>
    </p:spTree>
    <p:extLst>
      <p:ext uri="{BB962C8B-B14F-4D97-AF65-F5344CB8AC3E}">
        <p14:creationId xmlns:p14="http://schemas.microsoft.com/office/powerpoint/2010/main" val="4207477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45</a:t>
            </a:fld>
            <a:endParaRPr lang="en-US"/>
          </a:p>
        </p:txBody>
      </p:sp>
    </p:spTree>
    <p:extLst>
      <p:ext uri="{BB962C8B-B14F-4D97-AF65-F5344CB8AC3E}">
        <p14:creationId xmlns:p14="http://schemas.microsoft.com/office/powerpoint/2010/main" val="2093525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46</a:t>
            </a:fld>
            <a:endParaRPr lang="en-US"/>
          </a:p>
        </p:txBody>
      </p:sp>
    </p:spTree>
    <p:extLst>
      <p:ext uri="{BB962C8B-B14F-4D97-AF65-F5344CB8AC3E}">
        <p14:creationId xmlns:p14="http://schemas.microsoft.com/office/powerpoint/2010/main" val="17563554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47</a:t>
            </a:fld>
            <a:endParaRPr lang="en-US"/>
          </a:p>
        </p:txBody>
      </p:sp>
    </p:spTree>
    <p:extLst>
      <p:ext uri="{BB962C8B-B14F-4D97-AF65-F5344CB8AC3E}">
        <p14:creationId xmlns:p14="http://schemas.microsoft.com/office/powerpoint/2010/main" val="40164745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48</a:t>
            </a:fld>
            <a:endParaRPr lang="en-US"/>
          </a:p>
        </p:txBody>
      </p:sp>
    </p:spTree>
    <p:extLst>
      <p:ext uri="{BB962C8B-B14F-4D97-AF65-F5344CB8AC3E}">
        <p14:creationId xmlns:p14="http://schemas.microsoft.com/office/powerpoint/2010/main" val="4105082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13</a:t>
            </a:fld>
            <a:endParaRPr lang="en-US"/>
          </a:p>
        </p:txBody>
      </p:sp>
    </p:spTree>
    <p:extLst>
      <p:ext uri="{BB962C8B-B14F-4D97-AF65-F5344CB8AC3E}">
        <p14:creationId xmlns:p14="http://schemas.microsoft.com/office/powerpoint/2010/main" val="4191850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49</a:t>
            </a:fld>
            <a:endParaRPr lang="en-US"/>
          </a:p>
        </p:txBody>
      </p:sp>
    </p:spTree>
    <p:extLst>
      <p:ext uri="{BB962C8B-B14F-4D97-AF65-F5344CB8AC3E}">
        <p14:creationId xmlns:p14="http://schemas.microsoft.com/office/powerpoint/2010/main" val="2908753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50</a:t>
            </a:fld>
            <a:endParaRPr lang="en-US"/>
          </a:p>
        </p:txBody>
      </p:sp>
    </p:spTree>
    <p:extLst>
      <p:ext uri="{BB962C8B-B14F-4D97-AF65-F5344CB8AC3E}">
        <p14:creationId xmlns:p14="http://schemas.microsoft.com/office/powerpoint/2010/main" val="39453839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51</a:t>
            </a:fld>
            <a:endParaRPr lang="en-US"/>
          </a:p>
        </p:txBody>
      </p:sp>
    </p:spTree>
    <p:extLst>
      <p:ext uri="{BB962C8B-B14F-4D97-AF65-F5344CB8AC3E}">
        <p14:creationId xmlns:p14="http://schemas.microsoft.com/office/powerpoint/2010/main" val="34007216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52</a:t>
            </a:fld>
            <a:endParaRPr lang="en-US"/>
          </a:p>
        </p:txBody>
      </p:sp>
    </p:spTree>
    <p:extLst>
      <p:ext uri="{BB962C8B-B14F-4D97-AF65-F5344CB8AC3E}">
        <p14:creationId xmlns:p14="http://schemas.microsoft.com/office/powerpoint/2010/main" val="18531155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53</a:t>
            </a:fld>
            <a:endParaRPr lang="en-US"/>
          </a:p>
        </p:txBody>
      </p:sp>
    </p:spTree>
    <p:extLst>
      <p:ext uri="{BB962C8B-B14F-4D97-AF65-F5344CB8AC3E}">
        <p14:creationId xmlns:p14="http://schemas.microsoft.com/office/powerpoint/2010/main" val="13756067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54</a:t>
            </a:fld>
            <a:endParaRPr lang="en-US"/>
          </a:p>
        </p:txBody>
      </p:sp>
    </p:spTree>
    <p:extLst>
      <p:ext uri="{BB962C8B-B14F-4D97-AF65-F5344CB8AC3E}">
        <p14:creationId xmlns:p14="http://schemas.microsoft.com/office/powerpoint/2010/main" val="849405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55</a:t>
            </a:fld>
            <a:endParaRPr lang="en-US"/>
          </a:p>
        </p:txBody>
      </p:sp>
    </p:spTree>
    <p:extLst>
      <p:ext uri="{BB962C8B-B14F-4D97-AF65-F5344CB8AC3E}">
        <p14:creationId xmlns:p14="http://schemas.microsoft.com/office/powerpoint/2010/main" val="14141157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56</a:t>
            </a:fld>
            <a:endParaRPr lang="en-US"/>
          </a:p>
        </p:txBody>
      </p:sp>
    </p:spTree>
    <p:extLst>
      <p:ext uri="{BB962C8B-B14F-4D97-AF65-F5344CB8AC3E}">
        <p14:creationId xmlns:p14="http://schemas.microsoft.com/office/powerpoint/2010/main" val="24778394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57</a:t>
            </a:fld>
            <a:endParaRPr lang="en-US"/>
          </a:p>
        </p:txBody>
      </p:sp>
    </p:spTree>
    <p:extLst>
      <p:ext uri="{BB962C8B-B14F-4D97-AF65-F5344CB8AC3E}">
        <p14:creationId xmlns:p14="http://schemas.microsoft.com/office/powerpoint/2010/main" val="33985866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58</a:t>
            </a:fld>
            <a:endParaRPr lang="en-US"/>
          </a:p>
        </p:txBody>
      </p:sp>
    </p:spTree>
    <p:extLst>
      <p:ext uri="{BB962C8B-B14F-4D97-AF65-F5344CB8AC3E}">
        <p14:creationId xmlns:p14="http://schemas.microsoft.com/office/powerpoint/2010/main" val="3120528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14</a:t>
            </a:fld>
            <a:endParaRPr lang="en-US"/>
          </a:p>
        </p:txBody>
      </p:sp>
    </p:spTree>
    <p:extLst>
      <p:ext uri="{BB962C8B-B14F-4D97-AF65-F5344CB8AC3E}">
        <p14:creationId xmlns:p14="http://schemas.microsoft.com/office/powerpoint/2010/main" val="30675239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59</a:t>
            </a:fld>
            <a:endParaRPr lang="en-US"/>
          </a:p>
        </p:txBody>
      </p:sp>
    </p:spTree>
    <p:extLst>
      <p:ext uri="{BB962C8B-B14F-4D97-AF65-F5344CB8AC3E}">
        <p14:creationId xmlns:p14="http://schemas.microsoft.com/office/powerpoint/2010/main" val="15077107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60</a:t>
            </a:fld>
            <a:endParaRPr lang="en-US"/>
          </a:p>
        </p:txBody>
      </p:sp>
    </p:spTree>
    <p:extLst>
      <p:ext uri="{BB962C8B-B14F-4D97-AF65-F5344CB8AC3E}">
        <p14:creationId xmlns:p14="http://schemas.microsoft.com/office/powerpoint/2010/main" val="13798553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61</a:t>
            </a:fld>
            <a:endParaRPr lang="en-US"/>
          </a:p>
        </p:txBody>
      </p:sp>
    </p:spTree>
    <p:extLst>
      <p:ext uri="{BB962C8B-B14F-4D97-AF65-F5344CB8AC3E}">
        <p14:creationId xmlns:p14="http://schemas.microsoft.com/office/powerpoint/2010/main" val="37958272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62</a:t>
            </a:fld>
            <a:endParaRPr lang="en-US"/>
          </a:p>
        </p:txBody>
      </p:sp>
    </p:spTree>
    <p:extLst>
      <p:ext uri="{BB962C8B-B14F-4D97-AF65-F5344CB8AC3E}">
        <p14:creationId xmlns:p14="http://schemas.microsoft.com/office/powerpoint/2010/main" val="7563709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Explainability</a:t>
            </a:r>
            <a:r>
              <a:rPr lang="en-US" dirty="0"/>
              <a:t>: I can explain why it is happening</a:t>
            </a:r>
          </a:p>
          <a:p>
            <a:r>
              <a:rPr lang="en-US" dirty="0"/>
              <a:t>Interpretability: I can predict the cause and effect.</a:t>
            </a:r>
          </a:p>
          <a:p>
            <a:endParaRPr lang="en-US" dirty="0"/>
          </a:p>
          <a:p>
            <a:r>
              <a:rPr lang="en-US" dirty="0"/>
              <a:t>Light switch example: for most of us, the act of using the </a:t>
            </a:r>
            <a:r>
              <a:rPr lang="en-US" dirty="0" err="1"/>
              <a:t>lightswitch</a:t>
            </a:r>
            <a:r>
              <a:rPr lang="en-US" dirty="0"/>
              <a:t> is interpretable. Assuming everything is working, flicking the switch will make the lights turn on when they were off, or turn off if they were on.  Interpretability is “if I do this can I tell what will happen.”</a:t>
            </a:r>
          </a:p>
          <a:p>
            <a:endParaRPr lang="en-US" dirty="0"/>
          </a:p>
          <a:p>
            <a:r>
              <a:rPr lang="en-US" dirty="0" err="1"/>
              <a:t>Explainability</a:t>
            </a:r>
            <a:r>
              <a:rPr lang="en-US" dirty="0"/>
              <a:t> is explaining WHY it does that. Knowing the electric system.</a:t>
            </a:r>
          </a:p>
        </p:txBody>
      </p:sp>
      <p:sp>
        <p:nvSpPr>
          <p:cNvPr id="4" name="Slide Number Placeholder 3"/>
          <p:cNvSpPr>
            <a:spLocks noGrp="1"/>
          </p:cNvSpPr>
          <p:nvPr>
            <p:ph type="sldNum" sz="quarter" idx="5"/>
          </p:nvPr>
        </p:nvSpPr>
        <p:spPr/>
        <p:txBody>
          <a:bodyPr/>
          <a:lstStyle/>
          <a:p>
            <a:fld id="{841EF36A-4186-2643-B0EB-B06B50C1DAA3}" type="slidenum">
              <a:rPr lang="en-US" smtClean="0"/>
              <a:t>63</a:t>
            </a:fld>
            <a:endParaRPr lang="en-US"/>
          </a:p>
        </p:txBody>
      </p:sp>
    </p:spTree>
    <p:extLst>
      <p:ext uri="{BB962C8B-B14F-4D97-AF65-F5344CB8AC3E}">
        <p14:creationId xmlns:p14="http://schemas.microsoft.com/office/powerpoint/2010/main" val="6266133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64</a:t>
            </a:fld>
            <a:endParaRPr lang="en-US"/>
          </a:p>
        </p:txBody>
      </p:sp>
    </p:spTree>
    <p:extLst>
      <p:ext uri="{BB962C8B-B14F-4D97-AF65-F5344CB8AC3E}">
        <p14:creationId xmlns:p14="http://schemas.microsoft.com/office/powerpoint/2010/main" val="38558038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65</a:t>
            </a:fld>
            <a:endParaRPr lang="en-US"/>
          </a:p>
        </p:txBody>
      </p:sp>
    </p:spTree>
    <p:extLst>
      <p:ext uri="{BB962C8B-B14F-4D97-AF65-F5344CB8AC3E}">
        <p14:creationId xmlns:p14="http://schemas.microsoft.com/office/powerpoint/2010/main" val="7825790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66</a:t>
            </a:fld>
            <a:endParaRPr lang="en-US"/>
          </a:p>
        </p:txBody>
      </p:sp>
    </p:spTree>
    <p:extLst>
      <p:ext uri="{BB962C8B-B14F-4D97-AF65-F5344CB8AC3E}">
        <p14:creationId xmlns:p14="http://schemas.microsoft.com/office/powerpoint/2010/main" val="42271627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67</a:t>
            </a:fld>
            <a:endParaRPr lang="en-US"/>
          </a:p>
        </p:txBody>
      </p:sp>
    </p:spTree>
    <p:extLst>
      <p:ext uri="{BB962C8B-B14F-4D97-AF65-F5344CB8AC3E}">
        <p14:creationId xmlns:p14="http://schemas.microsoft.com/office/powerpoint/2010/main" val="5197758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68</a:t>
            </a:fld>
            <a:endParaRPr lang="en-US"/>
          </a:p>
        </p:txBody>
      </p:sp>
    </p:spTree>
    <p:extLst>
      <p:ext uri="{BB962C8B-B14F-4D97-AF65-F5344CB8AC3E}">
        <p14:creationId xmlns:p14="http://schemas.microsoft.com/office/powerpoint/2010/main" val="7403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15</a:t>
            </a:fld>
            <a:endParaRPr lang="en-US"/>
          </a:p>
        </p:txBody>
      </p:sp>
    </p:spTree>
    <p:extLst>
      <p:ext uri="{BB962C8B-B14F-4D97-AF65-F5344CB8AC3E}">
        <p14:creationId xmlns:p14="http://schemas.microsoft.com/office/powerpoint/2010/main" val="12210421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69</a:t>
            </a:fld>
            <a:endParaRPr lang="en-US"/>
          </a:p>
        </p:txBody>
      </p:sp>
    </p:spTree>
    <p:extLst>
      <p:ext uri="{BB962C8B-B14F-4D97-AF65-F5344CB8AC3E}">
        <p14:creationId xmlns:p14="http://schemas.microsoft.com/office/powerpoint/2010/main" val="23310617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70</a:t>
            </a:fld>
            <a:endParaRPr lang="en-US"/>
          </a:p>
        </p:txBody>
      </p:sp>
    </p:spTree>
    <p:extLst>
      <p:ext uri="{BB962C8B-B14F-4D97-AF65-F5344CB8AC3E}">
        <p14:creationId xmlns:p14="http://schemas.microsoft.com/office/powerpoint/2010/main" val="10011209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71</a:t>
            </a:fld>
            <a:endParaRPr lang="en-US"/>
          </a:p>
        </p:txBody>
      </p:sp>
    </p:spTree>
    <p:extLst>
      <p:ext uri="{BB962C8B-B14F-4D97-AF65-F5344CB8AC3E}">
        <p14:creationId xmlns:p14="http://schemas.microsoft.com/office/powerpoint/2010/main" val="16577473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72</a:t>
            </a:fld>
            <a:endParaRPr lang="en-US"/>
          </a:p>
        </p:txBody>
      </p:sp>
    </p:spTree>
    <p:extLst>
      <p:ext uri="{BB962C8B-B14F-4D97-AF65-F5344CB8AC3E}">
        <p14:creationId xmlns:p14="http://schemas.microsoft.com/office/powerpoint/2010/main" val="28647359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73</a:t>
            </a:fld>
            <a:endParaRPr lang="en-US"/>
          </a:p>
        </p:txBody>
      </p:sp>
    </p:spTree>
    <p:extLst>
      <p:ext uri="{BB962C8B-B14F-4D97-AF65-F5344CB8AC3E}">
        <p14:creationId xmlns:p14="http://schemas.microsoft.com/office/powerpoint/2010/main" val="3584114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74</a:t>
            </a:fld>
            <a:endParaRPr lang="en-US"/>
          </a:p>
        </p:txBody>
      </p:sp>
    </p:spTree>
    <p:extLst>
      <p:ext uri="{BB962C8B-B14F-4D97-AF65-F5344CB8AC3E}">
        <p14:creationId xmlns:p14="http://schemas.microsoft.com/office/powerpoint/2010/main" val="17212448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75</a:t>
            </a:fld>
            <a:endParaRPr lang="en-US"/>
          </a:p>
        </p:txBody>
      </p:sp>
    </p:spTree>
    <p:extLst>
      <p:ext uri="{BB962C8B-B14F-4D97-AF65-F5344CB8AC3E}">
        <p14:creationId xmlns:p14="http://schemas.microsoft.com/office/powerpoint/2010/main" val="42046033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76</a:t>
            </a:fld>
            <a:endParaRPr lang="en-US"/>
          </a:p>
        </p:txBody>
      </p:sp>
    </p:spTree>
    <p:extLst>
      <p:ext uri="{BB962C8B-B14F-4D97-AF65-F5344CB8AC3E}">
        <p14:creationId xmlns:p14="http://schemas.microsoft.com/office/powerpoint/2010/main" val="22160655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77</a:t>
            </a:fld>
            <a:endParaRPr lang="en-US"/>
          </a:p>
        </p:txBody>
      </p:sp>
    </p:spTree>
    <p:extLst>
      <p:ext uri="{BB962C8B-B14F-4D97-AF65-F5344CB8AC3E}">
        <p14:creationId xmlns:p14="http://schemas.microsoft.com/office/powerpoint/2010/main" val="856851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78</a:t>
            </a:fld>
            <a:endParaRPr lang="en-US"/>
          </a:p>
        </p:txBody>
      </p:sp>
    </p:spTree>
    <p:extLst>
      <p:ext uri="{BB962C8B-B14F-4D97-AF65-F5344CB8AC3E}">
        <p14:creationId xmlns:p14="http://schemas.microsoft.com/office/powerpoint/2010/main" val="2179085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16</a:t>
            </a:fld>
            <a:endParaRPr lang="en-US"/>
          </a:p>
        </p:txBody>
      </p:sp>
    </p:spTree>
    <p:extLst>
      <p:ext uri="{BB962C8B-B14F-4D97-AF65-F5344CB8AC3E}">
        <p14:creationId xmlns:p14="http://schemas.microsoft.com/office/powerpoint/2010/main" val="16202371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79</a:t>
            </a:fld>
            <a:endParaRPr lang="en-US"/>
          </a:p>
        </p:txBody>
      </p:sp>
    </p:spTree>
    <p:extLst>
      <p:ext uri="{BB962C8B-B14F-4D97-AF65-F5344CB8AC3E}">
        <p14:creationId xmlns:p14="http://schemas.microsoft.com/office/powerpoint/2010/main" val="5062025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80</a:t>
            </a:fld>
            <a:endParaRPr lang="en-US"/>
          </a:p>
        </p:txBody>
      </p:sp>
    </p:spTree>
    <p:extLst>
      <p:ext uri="{BB962C8B-B14F-4D97-AF65-F5344CB8AC3E}">
        <p14:creationId xmlns:p14="http://schemas.microsoft.com/office/powerpoint/2010/main" val="25016343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81</a:t>
            </a:fld>
            <a:endParaRPr lang="en-US"/>
          </a:p>
        </p:txBody>
      </p:sp>
    </p:spTree>
    <p:extLst>
      <p:ext uri="{BB962C8B-B14F-4D97-AF65-F5344CB8AC3E}">
        <p14:creationId xmlns:p14="http://schemas.microsoft.com/office/powerpoint/2010/main" val="7493146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82</a:t>
            </a:fld>
            <a:endParaRPr lang="en-US"/>
          </a:p>
        </p:txBody>
      </p:sp>
    </p:spTree>
    <p:extLst>
      <p:ext uri="{BB962C8B-B14F-4D97-AF65-F5344CB8AC3E}">
        <p14:creationId xmlns:p14="http://schemas.microsoft.com/office/powerpoint/2010/main" val="37283484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83</a:t>
            </a:fld>
            <a:endParaRPr lang="en-US"/>
          </a:p>
        </p:txBody>
      </p:sp>
    </p:spTree>
    <p:extLst>
      <p:ext uri="{BB962C8B-B14F-4D97-AF65-F5344CB8AC3E}">
        <p14:creationId xmlns:p14="http://schemas.microsoft.com/office/powerpoint/2010/main" val="24706183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84</a:t>
            </a:fld>
            <a:endParaRPr lang="en-US"/>
          </a:p>
        </p:txBody>
      </p:sp>
    </p:spTree>
    <p:extLst>
      <p:ext uri="{BB962C8B-B14F-4D97-AF65-F5344CB8AC3E}">
        <p14:creationId xmlns:p14="http://schemas.microsoft.com/office/powerpoint/2010/main" val="33608674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85</a:t>
            </a:fld>
            <a:endParaRPr lang="en-US"/>
          </a:p>
        </p:txBody>
      </p:sp>
    </p:spTree>
    <p:extLst>
      <p:ext uri="{BB962C8B-B14F-4D97-AF65-F5344CB8AC3E}">
        <p14:creationId xmlns:p14="http://schemas.microsoft.com/office/powerpoint/2010/main" val="11847052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86</a:t>
            </a:fld>
            <a:endParaRPr lang="en-US"/>
          </a:p>
        </p:txBody>
      </p:sp>
    </p:spTree>
    <p:extLst>
      <p:ext uri="{BB962C8B-B14F-4D97-AF65-F5344CB8AC3E}">
        <p14:creationId xmlns:p14="http://schemas.microsoft.com/office/powerpoint/2010/main" val="12713418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87</a:t>
            </a:fld>
            <a:endParaRPr lang="en-US"/>
          </a:p>
        </p:txBody>
      </p:sp>
    </p:spTree>
    <p:extLst>
      <p:ext uri="{BB962C8B-B14F-4D97-AF65-F5344CB8AC3E}">
        <p14:creationId xmlns:p14="http://schemas.microsoft.com/office/powerpoint/2010/main" val="24722972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88</a:t>
            </a:fld>
            <a:endParaRPr lang="en-US"/>
          </a:p>
        </p:txBody>
      </p:sp>
    </p:spTree>
    <p:extLst>
      <p:ext uri="{BB962C8B-B14F-4D97-AF65-F5344CB8AC3E}">
        <p14:creationId xmlns:p14="http://schemas.microsoft.com/office/powerpoint/2010/main" val="3943034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17</a:t>
            </a:fld>
            <a:endParaRPr lang="en-US"/>
          </a:p>
        </p:txBody>
      </p:sp>
    </p:spTree>
    <p:extLst>
      <p:ext uri="{BB962C8B-B14F-4D97-AF65-F5344CB8AC3E}">
        <p14:creationId xmlns:p14="http://schemas.microsoft.com/office/powerpoint/2010/main" val="23248334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89</a:t>
            </a:fld>
            <a:endParaRPr lang="en-US"/>
          </a:p>
        </p:txBody>
      </p:sp>
    </p:spTree>
    <p:extLst>
      <p:ext uri="{BB962C8B-B14F-4D97-AF65-F5344CB8AC3E}">
        <p14:creationId xmlns:p14="http://schemas.microsoft.com/office/powerpoint/2010/main" val="7582372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90</a:t>
            </a:fld>
            <a:endParaRPr lang="en-US"/>
          </a:p>
        </p:txBody>
      </p:sp>
    </p:spTree>
    <p:extLst>
      <p:ext uri="{BB962C8B-B14F-4D97-AF65-F5344CB8AC3E}">
        <p14:creationId xmlns:p14="http://schemas.microsoft.com/office/powerpoint/2010/main" val="40960776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91</a:t>
            </a:fld>
            <a:endParaRPr lang="en-US"/>
          </a:p>
        </p:txBody>
      </p:sp>
    </p:spTree>
    <p:extLst>
      <p:ext uri="{BB962C8B-B14F-4D97-AF65-F5344CB8AC3E}">
        <p14:creationId xmlns:p14="http://schemas.microsoft.com/office/powerpoint/2010/main" val="26572392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92</a:t>
            </a:fld>
            <a:endParaRPr lang="en-US"/>
          </a:p>
        </p:txBody>
      </p:sp>
    </p:spTree>
    <p:extLst>
      <p:ext uri="{BB962C8B-B14F-4D97-AF65-F5344CB8AC3E}">
        <p14:creationId xmlns:p14="http://schemas.microsoft.com/office/powerpoint/2010/main" val="141633871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93</a:t>
            </a:fld>
            <a:endParaRPr lang="en-US"/>
          </a:p>
        </p:txBody>
      </p:sp>
    </p:spTree>
    <p:extLst>
      <p:ext uri="{BB962C8B-B14F-4D97-AF65-F5344CB8AC3E}">
        <p14:creationId xmlns:p14="http://schemas.microsoft.com/office/powerpoint/2010/main" val="950804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94</a:t>
            </a:fld>
            <a:endParaRPr lang="en-US"/>
          </a:p>
        </p:txBody>
      </p:sp>
    </p:spTree>
    <p:extLst>
      <p:ext uri="{BB962C8B-B14F-4D97-AF65-F5344CB8AC3E}">
        <p14:creationId xmlns:p14="http://schemas.microsoft.com/office/powerpoint/2010/main" val="205392090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95</a:t>
            </a:fld>
            <a:endParaRPr lang="en-US"/>
          </a:p>
        </p:txBody>
      </p:sp>
    </p:spTree>
    <p:extLst>
      <p:ext uri="{BB962C8B-B14F-4D97-AF65-F5344CB8AC3E}">
        <p14:creationId xmlns:p14="http://schemas.microsoft.com/office/powerpoint/2010/main" val="24043808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96</a:t>
            </a:fld>
            <a:endParaRPr lang="en-US"/>
          </a:p>
        </p:txBody>
      </p:sp>
    </p:spTree>
    <p:extLst>
      <p:ext uri="{BB962C8B-B14F-4D97-AF65-F5344CB8AC3E}">
        <p14:creationId xmlns:p14="http://schemas.microsoft.com/office/powerpoint/2010/main" val="5292663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97</a:t>
            </a:fld>
            <a:endParaRPr lang="en-US"/>
          </a:p>
        </p:txBody>
      </p:sp>
    </p:spTree>
    <p:extLst>
      <p:ext uri="{BB962C8B-B14F-4D97-AF65-F5344CB8AC3E}">
        <p14:creationId xmlns:p14="http://schemas.microsoft.com/office/powerpoint/2010/main" val="117428915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98</a:t>
            </a:fld>
            <a:endParaRPr lang="en-US"/>
          </a:p>
        </p:txBody>
      </p:sp>
    </p:spTree>
    <p:extLst>
      <p:ext uri="{BB962C8B-B14F-4D97-AF65-F5344CB8AC3E}">
        <p14:creationId xmlns:p14="http://schemas.microsoft.com/office/powerpoint/2010/main" val="3194118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18</a:t>
            </a:fld>
            <a:endParaRPr lang="en-US"/>
          </a:p>
        </p:txBody>
      </p:sp>
    </p:spTree>
    <p:extLst>
      <p:ext uri="{BB962C8B-B14F-4D97-AF65-F5344CB8AC3E}">
        <p14:creationId xmlns:p14="http://schemas.microsoft.com/office/powerpoint/2010/main" val="9752067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99</a:t>
            </a:fld>
            <a:endParaRPr lang="en-US"/>
          </a:p>
        </p:txBody>
      </p:sp>
    </p:spTree>
    <p:extLst>
      <p:ext uri="{BB962C8B-B14F-4D97-AF65-F5344CB8AC3E}">
        <p14:creationId xmlns:p14="http://schemas.microsoft.com/office/powerpoint/2010/main" val="263899789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100</a:t>
            </a:fld>
            <a:endParaRPr lang="en-US"/>
          </a:p>
        </p:txBody>
      </p:sp>
    </p:spTree>
    <p:extLst>
      <p:ext uri="{BB962C8B-B14F-4D97-AF65-F5344CB8AC3E}">
        <p14:creationId xmlns:p14="http://schemas.microsoft.com/office/powerpoint/2010/main" val="39217536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101</a:t>
            </a:fld>
            <a:endParaRPr lang="en-US"/>
          </a:p>
        </p:txBody>
      </p:sp>
    </p:spTree>
    <p:extLst>
      <p:ext uri="{BB962C8B-B14F-4D97-AF65-F5344CB8AC3E}">
        <p14:creationId xmlns:p14="http://schemas.microsoft.com/office/powerpoint/2010/main" val="31681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102</a:t>
            </a:fld>
            <a:endParaRPr lang="en-US"/>
          </a:p>
        </p:txBody>
      </p:sp>
    </p:spTree>
    <p:extLst>
      <p:ext uri="{BB962C8B-B14F-4D97-AF65-F5344CB8AC3E}">
        <p14:creationId xmlns:p14="http://schemas.microsoft.com/office/powerpoint/2010/main" val="8569301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103</a:t>
            </a:fld>
            <a:endParaRPr lang="en-US"/>
          </a:p>
        </p:txBody>
      </p:sp>
    </p:spTree>
    <p:extLst>
      <p:ext uri="{BB962C8B-B14F-4D97-AF65-F5344CB8AC3E}">
        <p14:creationId xmlns:p14="http://schemas.microsoft.com/office/powerpoint/2010/main" val="61911238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104</a:t>
            </a:fld>
            <a:endParaRPr lang="en-US"/>
          </a:p>
        </p:txBody>
      </p:sp>
    </p:spTree>
    <p:extLst>
      <p:ext uri="{BB962C8B-B14F-4D97-AF65-F5344CB8AC3E}">
        <p14:creationId xmlns:p14="http://schemas.microsoft.com/office/powerpoint/2010/main" val="291122012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105</a:t>
            </a:fld>
            <a:endParaRPr lang="en-US"/>
          </a:p>
        </p:txBody>
      </p:sp>
    </p:spTree>
    <p:extLst>
      <p:ext uri="{BB962C8B-B14F-4D97-AF65-F5344CB8AC3E}">
        <p14:creationId xmlns:p14="http://schemas.microsoft.com/office/powerpoint/2010/main" val="155249230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that’s asking about the probability distribution of the Tennis variable, given all of the properties of the example (it’s overcast, hot, high </a:t>
            </a:r>
            <a:r>
              <a:rPr lang="en-US" dirty="0" err="1"/>
              <a:t>humidity,e</a:t>
            </a:r>
            <a:r>
              <a:rPr lang="en-US" dirty="0"/>
              <a:t> </a:t>
            </a:r>
            <a:r>
              <a:rPr lang="en-US" dirty="0" err="1"/>
              <a:t>tc</a:t>
            </a:r>
            <a:r>
              <a:rPr lang="en-US" dirty="0"/>
              <a:t>.)</a:t>
            </a:r>
          </a:p>
        </p:txBody>
      </p:sp>
      <p:sp>
        <p:nvSpPr>
          <p:cNvPr id="4" name="Slide Number Placeholder 3"/>
          <p:cNvSpPr>
            <a:spLocks noGrp="1"/>
          </p:cNvSpPr>
          <p:nvPr>
            <p:ph type="sldNum" sz="quarter" idx="5"/>
          </p:nvPr>
        </p:nvSpPr>
        <p:spPr/>
        <p:txBody>
          <a:bodyPr/>
          <a:lstStyle/>
          <a:p>
            <a:fld id="{841EF36A-4186-2643-B0EB-B06B50C1DAA3}" type="slidenum">
              <a:rPr lang="en-US" smtClean="0"/>
              <a:t>106</a:t>
            </a:fld>
            <a:endParaRPr lang="en-US"/>
          </a:p>
        </p:txBody>
      </p:sp>
    </p:spTree>
    <p:extLst>
      <p:ext uri="{BB962C8B-B14F-4D97-AF65-F5344CB8AC3E}">
        <p14:creationId xmlns:p14="http://schemas.microsoft.com/office/powerpoint/2010/main" val="82473486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could answer this question using the joint distribution.</a:t>
            </a:r>
          </a:p>
        </p:txBody>
      </p:sp>
      <p:sp>
        <p:nvSpPr>
          <p:cNvPr id="4" name="Slide Number Placeholder 3"/>
          <p:cNvSpPr>
            <a:spLocks noGrp="1"/>
          </p:cNvSpPr>
          <p:nvPr>
            <p:ph type="sldNum" sz="quarter" idx="5"/>
          </p:nvPr>
        </p:nvSpPr>
        <p:spPr/>
        <p:txBody>
          <a:bodyPr/>
          <a:lstStyle/>
          <a:p>
            <a:fld id="{841EF36A-4186-2643-B0EB-B06B50C1DAA3}" type="slidenum">
              <a:rPr lang="en-US" smtClean="0"/>
              <a:t>107</a:t>
            </a:fld>
            <a:endParaRPr lang="en-US"/>
          </a:p>
        </p:txBody>
      </p:sp>
    </p:spTree>
    <p:extLst>
      <p:ext uri="{BB962C8B-B14F-4D97-AF65-F5344CB8AC3E}">
        <p14:creationId xmlns:p14="http://schemas.microsoft.com/office/powerpoint/2010/main" val="357091831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could answer this question using the joint distribution.</a:t>
            </a:r>
          </a:p>
        </p:txBody>
      </p:sp>
      <p:sp>
        <p:nvSpPr>
          <p:cNvPr id="4" name="Slide Number Placeholder 3"/>
          <p:cNvSpPr>
            <a:spLocks noGrp="1"/>
          </p:cNvSpPr>
          <p:nvPr>
            <p:ph type="sldNum" sz="quarter" idx="5"/>
          </p:nvPr>
        </p:nvSpPr>
        <p:spPr/>
        <p:txBody>
          <a:bodyPr/>
          <a:lstStyle/>
          <a:p>
            <a:fld id="{841EF36A-4186-2643-B0EB-B06B50C1DAA3}" type="slidenum">
              <a:rPr lang="en-US" smtClean="0"/>
              <a:t>108</a:t>
            </a:fld>
            <a:endParaRPr lang="en-US"/>
          </a:p>
        </p:txBody>
      </p:sp>
    </p:spTree>
    <p:extLst>
      <p:ext uri="{BB962C8B-B14F-4D97-AF65-F5344CB8AC3E}">
        <p14:creationId xmlns:p14="http://schemas.microsoft.com/office/powerpoint/2010/main" val="225773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4/18/23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527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4/18/23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83445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4/18/23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8271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68611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4/18/23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44577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1654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4/18/23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4151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0942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5859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4/18/23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62822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4/18/23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06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4/18/23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01233861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2"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lang="en-US" sz="3600"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60.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0.png"/><Relationship Id="rId10" Type="http://schemas.openxmlformats.org/officeDocument/2006/relationships/image" Target="../media/image33.png"/><Relationship Id="rId4" Type="http://schemas.openxmlformats.org/officeDocument/2006/relationships/image" Target="../media/image270.png"/><Relationship Id="rId9" Type="http://schemas.openxmlformats.org/officeDocument/2006/relationships/image" Target="../media/image370.png"/></Relationships>
</file>

<file path=ppt/slides/_rels/slide105.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30.png"/><Relationship Id="rId7" Type="http://schemas.openxmlformats.org/officeDocument/2006/relationships/image" Target="../media/image470.png"/><Relationship Id="rId12" Type="http://schemas.openxmlformats.org/officeDocument/2006/relationships/image" Target="../media/image52.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460.png"/><Relationship Id="rId11" Type="http://schemas.openxmlformats.org/officeDocument/2006/relationships/image" Target="../media/image51.png"/><Relationship Id="rId5" Type="http://schemas.openxmlformats.org/officeDocument/2006/relationships/image" Target="../media/image450.png"/><Relationship Id="rId10" Type="http://schemas.openxmlformats.org/officeDocument/2006/relationships/image" Target="../media/image50.png"/><Relationship Id="rId4" Type="http://schemas.openxmlformats.org/officeDocument/2006/relationships/image" Target="../media/image440.png"/><Relationship Id="rId9" Type="http://schemas.openxmlformats.org/officeDocument/2006/relationships/image" Target="../media/image49.png"/></Relationships>
</file>

<file path=ppt/slides/_rels/slide10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56.png"/><Relationship Id="rId3" Type="http://schemas.openxmlformats.org/officeDocument/2006/relationships/image" Target="../media/image430.png"/><Relationship Id="rId7" Type="http://schemas.openxmlformats.org/officeDocument/2006/relationships/image" Target="../media/image470.png"/><Relationship Id="rId12" Type="http://schemas.openxmlformats.org/officeDocument/2006/relationships/image" Target="../media/image5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460.png"/><Relationship Id="rId11" Type="http://schemas.openxmlformats.org/officeDocument/2006/relationships/image" Target="../media/image51.png"/><Relationship Id="rId5" Type="http://schemas.openxmlformats.org/officeDocument/2006/relationships/image" Target="../media/image450.png"/><Relationship Id="rId10" Type="http://schemas.openxmlformats.org/officeDocument/2006/relationships/image" Target="../media/image50.png"/><Relationship Id="rId4" Type="http://schemas.openxmlformats.org/officeDocument/2006/relationships/image" Target="../media/image440.png"/><Relationship Id="rId9" Type="http://schemas.openxmlformats.org/officeDocument/2006/relationships/image" Target="../media/image49.png"/><Relationship Id="rId14"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56.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8.png"/></Relationships>
</file>

<file path=ppt/slides/_rels/slide111.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0.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9.png"/><Relationship Id="rId14" Type="http://schemas.openxmlformats.org/officeDocument/2006/relationships/image" Target="../media/image71.png"/></Relationships>
</file>

<file path=ppt/slides/_rels/slide11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0.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9.png"/><Relationship Id="rId14" Type="http://schemas.openxmlformats.org/officeDocument/2006/relationships/image" Target="../media/image73.png"/></Relationships>
</file>

<file path=ppt/slides/_rels/slide113.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7.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76.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75.png"/><Relationship Id="rId5" Type="http://schemas.openxmlformats.org/officeDocument/2006/relationships/image" Target="../media/image60.png"/><Relationship Id="rId10" Type="http://schemas.openxmlformats.org/officeDocument/2006/relationships/image" Target="../media/image74.png"/><Relationship Id="rId4" Type="http://schemas.openxmlformats.org/officeDocument/2006/relationships/image" Target="../media/image59.png"/><Relationship Id="rId9" Type="http://schemas.openxmlformats.org/officeDocument/2006/relationships/image" Target="../media/image69.png"/></Relationships>
</file>

<file path=ppt/slides/_rels/slide114.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9.png"/></Relationships>
</file>

<file path=ppt/slides/_rels/slide1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1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scott.fortmann-roe.com/docs/BiasVariance.html" TargetMode="External"/><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s://vas3k.com/blog/machine_learning/" TargetMode="External"/><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88.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5.png"/><Relationship Id="rId4" Type="http://schemas.openxmlformats.org/officeDocument/2006/relationships/customXml" Target="../ink/ink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9.png"/></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0.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0.png"/><Relationship Id="rId10" Type="http://schemas.openxmlformats.org/officeDocument/2006/relationships/image" Target="../media/image33.png"/><Relationship Id="rId4" Type="http://schemas.openxmlformats.org/officeDocument/2006/relationships/image" Target="../media/image270.png"/><Relationship Id="rId9" Type="http://schemas.openxmlformats.org/officeDocument/2006/relationships/image" Target="../media/image32.png"/></Relationships>
</file>

<file path=ppt/slides/_rels/slide9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9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9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9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0.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0.png"/><Relationship Id="rId10" Type="http://schemas.openxmlformats.org/officeDocument/2006/relationships/image" Target="../media/image33.png"/><Relationship Id="rId4" Type="http://schemas.openxmlformats.org/officeDocument/2006/relationships/image" Target="../media/image270.png"/><Relationship Id="rId9" Type="http://schemas.openxmlformats.org/officeDocument/2006/relationships/image" Target="../media/image360.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0.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0.png"/><Relationship Id="rId10" Type="http://schemas.openxmlformats.org/officeDocument/2006/relationships/image" Target="../media/image33.png"/><Relationship Id="rId4" Type="http://schemas.openxmlformats.org/officeDocument/2006/relationships/image" Target="../media/image270.png"/><Relationship Id="rId9" Type="http://schemas.openxmlformats.org/officeDocument/2006/relationships/image" Target="../media/image46.png"/></Relationships>
</file>

<file path=ppt/slides/_rels/slide9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D15B41-B6AD-444C-8907-B3B61F9F264B}"/>
              </a:ext>
            </a:extLst>
          </p:cNvPr>
          <p:cNvPicPr>
            <a:picLocks noChangeAspect="1"/>
          </p:cNvPicPr>
          <p:nvPr/>
        </p:nvPicPr>
        <p:blipFill rotWithShape="1">
          <a:blip r:embed="rId2">
            <a:alphaModFix amt="90000"/>
          </a:blip>
          <a:srcRect/>
          <a:stretch/>
        </p:blipFill>
        <p:spPr>
          <a:xfrm>
            <a:off x="1" y="11"/>
            <a:ext cx="12191999" cy="6857989"/>
          </a:xfrm>
          <a:prstGeom prst="rect">
            <a:avLst/>
          </a:prstGeom>
        </p:spPr>
      </p:pic>
      <p:sp>
        <p:nvSpPr>
          <p:cNvPr id="9" name="Rectangle 8">
            <a:extLst>
              <a:ext uri="{FF2B5EF4-FFF2-40B4-BE49-F238E27FC236}">
                <a16:creationId xmlns:a16="http://schemas.microsoft.com/office/drawing/2014/main" id="{DB4A12B6-EF0D-43E8-8C17-4FAD4D276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lumMod val="85000"/>
              <a:lumOff val="15000"/>
              <a:alpha val="93000"/>
            </a:schemeClr>
          </a:solidFill>
          <a:ln w="6350" cap="flat" cmpd="sng" algn="ctr">
            <a:noFill/>
            <a:prstDash val="solid"/>
          </a:ln>
          <a:effectLst>
            <a:softEdge rad="0"/>
          </a:effectLst>
        </p:spPr>
      </p:sp>
      <p:sp>
        <p:nvSpPr>
          <p:cNvPr id="11" name="Rectangle 10">
            <a:extLst>
              <a:ext uri="{FF2B5EF4-FFF2-40B4-BE49-F238E27FC236}">
                <a16:creationId xmlns:a16="http://schemas.microsoft.com/office/drawing/2014/main" id="{AE107525-0C02-447F-8A3F-553320A72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2"/>
            </a:solidFill>
            <a:prstDash val="solid"/>
            <a:miter lim="800000"/>
          </a:ln>
          <a:effectLst/>
        </p:spPr>
      </p:sp>
      <p:sp>
        <p:nvSpPr>
          <p:cNvPr id="2" name="Title 1">
            <a:extLst>
              <a:ext uri="{FF2B5EF4-FFF2-40B4-BE49-F238E27FC236}">
                <a16:creationId xmlns:a16="http://schemas.microsoft.com/office/drawing/2014/main" id="{8B4B5EA3-BBDC-9F43-ACD5-E0327B792E89}"/>
              </a:ext>
            </a:extLst>
          </p:cNvPr>
          <p:cNvSpPr>
            <a:spLocks noGrp="1"/>
          </p:cNvSpPr>
          <p:nvPr>
            <p:ph type="ctrTitle"/>
          </p:nvPr>
        </p:nvSpPr>
        <p:spPr>
          <a:xfrm>
            <a:off x="1629103" y="2244830"/>
            <a:ext cx="8933796" cy="2894434"/>
          </a:xfrm>
        </p:spPr>
        <p:txBody>
          <a:bodyPr>
            <a:normAutofit fontScale="90000"/>
          </a:bodyPr>
          <a:lstStyle/>
          <a:p>
            <a:r>
              <a:rPr lang="en-US" dirty="0"/>
              <a:t>Introduction to AI, Spring 2023</a:t>
            </a:r>
            <a:br>
              <a:rPr lang="en-US" dirty="0"/>
            </a:br>
            <a:br>
              <a:rPr lang="en-US" dirty="0"/>
            </a:br>
            <a:r>
              <a:rPr lang="en-US" dirty="0"/>
              <a:t>Machine Learning</a:t>
            </a:r>
          </a:p>
        </p:txBody>
      </p:sp>
      <p:sp>
        <p:nvSpPr>
          <p:cNvPr id="13" name="Rectangle 12">
            <a:extLst>
              <a:ext uri="{FF2B5EF4-FFF2-40B4-BE49-F238E27FC236}">
                <a16:creationId xmlns:a16="http://schemas.microsoft.com/office/drawing/2014/main" id="{AB7A42E3-05D8-4A0B-9D4E-20EF581E5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9A54B-189D-4645-8254-FDC4210EC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11CE48F-D5E4-4520-AF1E-8F85CFBDA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448851-39AD-4943-BF9C-C50704E083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6698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Reasoning in AI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10205803" cy="3849624"/>
              </a:xfrm>
            </p:spPr>
            <p:txBody>
              <a:bodyPr>
                <a:normAutofit/>
              </a:bodyPr>
              <a:lstStyle/>
              <a:p>
                <a:r>
                  <a:rPr lang="en-US" sz="2600" dirty="0">
                    <a:latin typeface="Helvetica" pitchFamily="2" charset="0"/>
                  </a:rPr>
                  <a:t>There are at least three different types of reasoning used by different kinds of AI systems.</a:t>
                </a:r>
              </a:p>
              <a:p>
                <a:pPr lvl="1"/>
                <a:r>
                  <a:rPr lang="en-US" sz="2400" b="1" dirty="0">
                    <a:latin typeface="Helvetica" pitchFamily="2" charset="0"/>
                  </a:rPr>
                  <a:t>Deductive Reasoning</a:t>
                </a:r>
              </a:p>
              <a:p>
                <a:pPr lvl="1"/>
                <a:r>
                  <a:rPr lang="en-US" sz="2400" b="1" dirty="0">
                    <a:latin typeface="Helvetica" pitchFamily="2" charset="0"/>
                  </a:rPr>
                  <a:t>Abductive Reasoning</a:t>
                </a:r>
              </a:p>
              <a:p>
                <a:pPr lvl="1"/>
                <a:r>
                  <a:rPr lang="en-US" sz="2400" b="1" dirty="0">
                    <a:latin typeface="Helvetica" pitchFamily="2" charset="0"/>
                  </a:rPr>
                  <a:t>Inductive Reasoning </a:t>
                </a:r>
                <a:endParaRPr lang="en-US" sz="2600" dirty="0">
                  <a:latin typeface="Helvetica" pitchFamily="2" charset="0"/>
                </a:endParaRPr>
              </a:p>
              <a:p>
                <a:r>
                  <a:rPr lang="en-US" sz="2600" dirty="0">
                    <a:latin typeface="Helvetica" pitchFamily="2" charset="0"/>
                  </a:rPr>
                  <a:t>We can illustrate the differences using </a:t>
                </a:r>
                <a:r>
                  <a:rPr lang="en-US" sz="2600" b="1" dirty="0">
                    <a:latin typeface="Helvetica" pitchFamily="2" charset="0"/>
                  </a:rPr>
                  <a:t>Causal Reasoning</a:t>
                </a:r>
                <a:r>
                  <a:rPr lang="en-US" sz="2600" dirty="0">
                    <a:latin typeface="Helvetica" pitchFamily="2" charset="0"/>
                  </a:rPr>
                  <a:t>, i.e., the “cause and effect” we talked about with probabilistic inference.</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𝑏</m:t>
                      </m:r>
                    </m:oMath>
                  </m:oMathPara>
                </a14:m>
                <a:endParaRPr lang="en-US" sz="2400" dirty="0"/>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799" y="2103120"/>
                <a:ext cx="10205803" cy="3849624"/>
              </a:xfrm>
              <a:blipFill>
                <a:blip r:embed="rId3"/>
                <a:stretch>
                  <a:fillRect l="-995" r="-1493"/>
                </a:stretch>
              </a:blipFill>
            </p:spPr>
            <p:txBody>
              <a:bodyPr/>
              <a:lstStyle/>
              <a:p>
                <a:r>
                  <a:rPr lang="en-US">
                    <a:noFill/>
                  </a:rPr>
                  <a:t> </a:t>
                </a:r>
              </a:p>
            </p:txBody>
          </p:sp>
        </mc:Fallback>
      </mc:AlternateContent>
      <p:sp>
        <p:nvSpPr>
          <p:cNvPr id="5" name="Left Brace 4">
            <a:extLst>
              <a:ext uri="{FF2B5EF4-FFF2-40B4-BE49-F238E27FC236}">
                <a16:creationId xmlns:a16="http://schemas.microsoft.com/office/drawing/2014/main" id="{39F1340A-DFF5-754B-B42A-F02AEACA2962}"/>
              </a:ext>
            </a:extLst>
          </p:cNvPr>
          <p:cNvSpPr/>
          <p:nvPr/>
        </p:nvSpPr>
        <p:spPr>
          <a:xfrm rot="16200000">
            <a:off x="5793702" y="5796741"/>
            <a:ext cx="179614" cy="310243"/>
          </a:xfrm>
          <a:prstGeom prst="leftBrace">
            <a:avLst>
              <a:gd name="adj1" fmla="val 28226"/>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2CD68C49-2F18-E547-A04E-C65D20860BB7}"/>
              </a:ext>
            </a:extLst>
          </p:cNvPr>
          <p:cNvSpPr/>
          <p:nvPr/>
        </p:nvSpPr>
        <p:spPr>
          <a:xfrm rot="16200000">
            <a:off x="6358199" y="5798763"/>
            <a:ext cx="179614" cy="310243"/>
          </a:xfrm>
          <a:prstGeom prst="leftBrace">
            <a:avLst>
              <a:gd name="adj1" fmla="val 28226"/>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96A1A322-C57F-E64C-9FC0-334BD0235EEF}"/>
              </a:ext>
            </a:extLst>
          </p:cNvPr>
          <p:cNvSpPr txBox="1"/>
          <p:nvPr/>
        </p:nvSpPr>
        <p:spPr>
          <a:xfrm>
            <a:off x="4896654" y="6041670"/>
            <a:ext cx="1396230" cy="369332"/>
          </a:xfrm>
          <a:prstGeom prst="rect">
            <a:avLst/>
          </a:prstGeom>
          <a:noFill/>
        </p:spPr>
        <p:txBody>
          <a:bodyPr wrap="square" rtlCol="0">
            <a:spAutoFit/>
          </a:bodyPr>
          <a:lstStyle/>
          <a:p>
            <a:r>
              <a:rPr lang="en-US" dirty="0">
                <a:latin typeface="Helvetica" pitchFamily="2" charset="0"/>
              </a:rPr>
              <a:t>antecedent</a:t>
            </a:r>
          </a:p>
        </p:txBody>
      </p:sp>
      <p:sp>
        <p:nvSpPr>
          <p:cNvPr id="8" name="TextBox 7">
            <a:extLst>
              <a:ext uri="{FF2B5EF4-FFF2-40B4-BE49-F238E27FC236}">
                <a16:creationId xmlns:a16="http://schemas.microsoft.com/office/drawing/2014/main" id="{3CCF50A2-4CC8-8646-91AB-4AFC61A07231}"/>
              </a:ext>
            </a:extLst>
          </p:cNvPr>
          <p:cNvSpPr txBox="1"/>
          <p:nvPr/>
        </p:nvSpPr>
        <p:spPr>
          <a:xfrm>
            <a:off x="6301627" y="6030740"/>
            <a:ext cx="1396230" cy="369332"/>
          </a:xfrm>
          <a:prstGeom prst="rect">
            <a:avLst/>
          </a:prstGeom>
          <a:noFill/>
        </p:spPr>
        <p:txBody>
          <a:bodyPr wrap="square" rtlCol="0">
            <a:spAutoFit/>
          </a:bodyPr>
          <a:lstStyle/>
          <a:p>
            <a:r>
              <a:rPr lang="en-US" dirty="0">
                <a:latin typeface="Helvetica" pitchFamily="2" charset="0"/>
              </a:rPr>
              <a:t>consequent</a:t>
            </a:r>
          </a:p>
        </p:txBody>
      </p:sp>
    </p:spTree>
    <p:extLst>
      <p:ext uri="{BB962C8B-B14F-4D97-AF65-F5344CB8AC3E}">
        <p14:creationId xmlns:p14="http://schemas.microsoft.com/office/powerpoint/2010/main" val="21767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87113" y="1128760"/>
                <a:ext cx="2815653" cy="5317010"/>
              </a:xfrm>
            </p:spPr>
            <p:txBody>
              <a:bodyPr>
                <a:normAutofit/>
              </a:bodyPr>
              <a:lstStyle/>
              <a:p>
                <a:pPr marL="0" indent="0">
                  <a:buNone/>
                </a:pPr>
                <a:r>
                  <a:rPr lang="en-US" sz="2400" dirty="0">
                    <a:latin typeface="Helvetica" pitchFamily="2" charset="0"/>
                  </a:rPr>
                  <a:t>What we are asking is:</a:t>
                </a:r>
              </a:p>
              <a:p>
                <a:pPr marL="0" indent="0">
                  <a:buNone/>
                </a:pPr>
                <a:endParaRPr lang="en-US" sz="24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𝑠𝑢𝑛</m:t>
                          </m:r>
                          <m:r>
                            <a:rPr lang="en-US" sz="2400" i="1">
                              <a:latin typeface="Cambria Math" panose="02040503050406030204" pitchFamily="18" charset="0"/>
                            </a:rPr>
                            <m:t>|</m:t>
                          </m:r>
                          <m:r>
                            <a:rPr lang="en-US" sz="2400" i="1">
                              <a:latin typeface="Cambria Math" panose="02040503050406030204" pitchFamily="18" charset="0"/>
                            </a:rPr>
                            <m:t>𝑡𝑒𝑛𝑛𝑖𝑠</m:t>
                          </m:r>
                        </m:e>
                      </m:d>
                      <m:r>
                        <a:rPr lang="en-US" sz="2400" i="1">
                          <a:latin typeface="Cambria Math" panose="02040503050406030204" pitchFamily="18" charset="0"/>
                        </a:rPr>
                        <m:t>= ?</m:t>
                      </m:r>
                    </m:oMath>
                  </m:oMathPara>
                </a14:m>
                <a:endParaRPr lang="en-US" sz="2400" dirty="0"/>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587113" y="1128760"/>
                <a:ext cx="2815653" cy="5317010"/>
              </a:xfrm>
              <a:blipFill>
                <a:blip r:embed="rId3"/>
                <a:stretch>
                  <a:fillRect l="-3139"/>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76FA0715-0D9E-D84D-B6B1-DCF21095FA4C}"/>
              </a:ext>
            </a:extLst>
          </p:cNvPr>
          <p:cNvGraphicFramePr>
            <a:graphicFrameLocks noGrp="1"/>
          </p:cNvGraphicFramePr>
          <p:nvPr/>
        </p:nvGraphicFramePr>
        <p:xfrm>
          <a:off x="3537679" y="650240"/>
          <a:ext cx="6966904" cy="5557520"/>
        </p:xfrm>
        <a:graphic>
          <a:graphicData uri="http://schemas.openxmlformats.org/drawingml/2006/table">
            <a:tbl>
              <a:tblPr firstRow="1" bandRow="1">
                <a:tableStyleId>{5C22544A-7EE6-4342-B048-85BDC9FD1C3A}</a:tableStyleId>
              </a:tblPr>
              <a:tblGrid>
                <a:gridCol w="596265">
                  <a:extLst>
                    <a:ext uri="{9D8B030D-6E8A-4147-A177-3AD203B41FA5}">
                      <a16:colId xmlns:a16="http://schemas.microsoft.com/office/drawing/2014/main" val="20000"/>
                    </a:ext>
                  </a:extLst>
                </a:gridCol>
                <a:gridCol w="1089343">
                  <a:extLst>
                    <a:ext uri="{9D8B030D-6E8A-4147-A177-3AD203B41FA5}">
                      <a16:colId xmlns:a16="http://schemas.microsoft.com/office/drawing/2014/main" val="20001"/>
                    </a:ext>
                  </a:extLst>
                </a:gridCol>
                <a:gridCol w="1595755">
                  <a:extLst>
                    <a:ext uri="{9D8B030D-6E8A-4147-A177-3AD203B41FA5}">
                      <a16:colId xmlns:a16="http://schemas.microsoft.com/office/drawing/2014/main" val="20002"/>
                    </a:ext>
                  </a:extLst>
                </a:gridCol>
                <a:gridCol w="1254443">
                  <a:extLst>
                    <a:ext uri="{9D8B030D-6E8A-4147-A177-3AD203B41FA5}">
                      <a16:colId xmlns:a16="http://schemas.microsoft.com/office/drawing/2014/main" val="20003"/>
                    </a:ext>
                  </a:extLst>
                </a:gridCol>
                <a:gridCol w="863918">
                  <a:extLst>
                    <a:ext uri="{9D8B030D-6E8A-4147-A177-3AD203B41FA5}">
                      <a16:colId xmlns:a16="http://schemas.microsoft.com/office/drawing/2014/main" val="20004"/>
                    </a:ext>
                  </a:extLst>
                </a:gridCol>
                <a:gridCol w="1567180">
                  <a:extLst>
                    <a:ext uri="{9D8B030D-6E8A-4147-A177-3AD203B41FA5}">
                      <a16:colId xmlns:a16="http://schemas.microsoft.com/office/drawing/2014/main" val="20005"/>
                    </a:ext>
                  </a:extLst>
                </a:gridCol>
              </a:tblGrid>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Day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Outlook</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Humidity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Wind</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Play Tennis?</a:t>
                      </a:r>
                    </a:p>
                  </a:txBody>
                  <a:tcPr/>
                </a:tc>
                <a:extLst>
                  <a:ext uri="{0D108BD9-81ED-4DB2-BD59-A6C34878D82A}">
                    <a16:rowId xmlns:a16="http://schemas.microsoft.com/office/drawing/2014/main" val="1000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2"/>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D3</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3"/>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4"/>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5"/>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6"/>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D7</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7"/>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8"/>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D9</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9"/>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D13</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3"/>
                  </a:ext>
                </a:extLst>
              </a:tr>
              <a:tr h="19543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14"/>
                  </a:ext>
                </a:extLst>
              </a:tr>
            </a:tbl>
          </a:graphicData>
        </a:graphic>
      </p:graphicFrame>
      <p:sp>
        <p:nvSpPr>
          <p:cNvPr id="2" name="Rectangle 1">
            <a:extLst>
              <a:ext uri="{FF2B5EF4-FFF2-40B4-BE49-F238E27FC236}">
                <a16:creationId xmlns:a16="http://schemas.microsoft.com/office/drawing/2014/main" id="{D94B027A-D2D2-9A41-B064-CD0F2799CCC4}"/>
              </a:ext>
            </a:extLst>
          </p:cNvPr>
          <p:cNvSpPr/>
          <p:nvPr/>
        </p:nvSpPr>
        <p:spPr>
          <a:xfrm>
            <a:off x="3537679" y="1783830"/>
            <a:ext cx="6966904" cy="31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01577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87113" y="1128760"/>
                <a:ext cx="2815653" cy="5317010"/>
              </a:xfrm>
            </p:spPr>
            <p:txBody>
              <a:bodyPr>
                <a:normAutofit/>
              </a:bodyPr>
              <a:lstStyle/>
              <a:p>
                <a:pPr marL="0" indent="0">
                  <a:buNone/>
                </a:pPr>
                <a:r>
                  <a:rPr lang="en-US" sz="2400" dirty="0">
                    <a:latin typeface="Helvetica" pitchFamily="2" charset="0"/>
                  </a:rPr>
                  <a:t>As perhaps we recall, there are 8 worlds where we play tennis.</a:t>
                </a:r>
              </a:p>
              <a:p>
                <a:pPr marL="0" indent="0">
                  <a:buNone/>
                </a:pPr>
                <a:endParaRPr lang="en-US" sz="24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𝑠𝑢𝑛</m:t>
                          </m:r>
                          <m:r>
                            <a:rPr lang="en-US" sz="2400" i="1">
                              <a:latin typeface="Cambria Math" panose="02040503050406030204" pitchFamily="18" charset="0"/>
                            </a:rPr>
                            <m:t>|</m:t>
                          </m:r>
                          <m:r>
                            <a:rPr lang="en-US" sz="2400" i="1">
                              <a:latin typeface="Cambria Math" panose="02040503050406030204" pitchFamily="18" charset="0"/>
                            </a:rPr>
                            <m:t>𝑡𝑒𝑛𝑛𝑖𝑠</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m:t>
                          </m:r>
                        </m:num>
                        <m:den>
                          <m:r>
                            <a:rPr lang="en-US" sz="2400" i="1">
                              <a:solidFill>
                                <a:srgbClr val="FF0000"/>
                              </a:solidFill>
                              <a:latin typeface="Cambria Math" panose="02040503050406030204" pitchFamily="18" charset="0"/>
                            </a:rPr>
                            <m:t>8</m:t>
                          </m:r>
                        </m:den>
                      </m:f>
                    </m:oMath>
                  </m:oMathPara>
                </a14:m>
                <a:endParaRPr lang="en-US" sz="2400" dirty="0"/>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587113" y="1128760"/>
                <a:ext cx="2815653" cy="5317010"/>
              </a:xfrm>
              <a:blipFill>
                <a:blip r:embed="rId3"/>
                <a:stretch>
                  <a:fillRect l="-3139"/>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76FA0715-0D9E-D84D-B6B1-DCF21095FA4C}"/>
              </a:ext>
            </a:extLst>
          </p:cNvPr>
          <p:cNvGraphicFramePr>
            <a:graphicFrameLocks noGrp="1"/>
          </p:cNvGraphicFramePr>
          <p:nvPr>
            <p:extLst>
              <p:ext uri="{D42A27DB-BD31-4B8C-83A1-F6EECF244321}">
                <p14:modId xmlns:p14="http://schemas.microsoft.com/office/powerpoint/2010/main" val="1037564430"/>
              </p:ext>
            </p:extLst>
          </p:nvPr>
        </p:nvGraphicFramePr>
        <p:xfrm>
          <a:off x="3537679" y="650240"/>
          <a:ext cx="6966904" cy="5557520"/>
        </p:xfrm>
        <a:graphic>
          <a:graphicData uri="http://schemas.openxmlformats.org/drawingml/2006/table">
            <a:tbl>
              <a:tblPr firstRow="1" bandRow="1">
                <a:tableStyleId>{5C22544A-7EE6-4342-B048-85BDC9FD1C3A}</a:tableStyleId>
              </a:tblPr>
              <a:tblGrid>
                <a:gridCol w="596265">
                  <a:extLst>
                    <a:ext uri="{9D8B030D-6E8A-4147-A177-3AD203B41FA5}">
                      <a16:colId xmlns:a16="http://schemas.microsoft.com/office/drawing/2014/main" val="20000"/>
                    </a:ext>
                  </a:extLst>
                </a:gridCol>
                <a:gridCol w="1089343">
                  <a:extLst>
                    <a:ext uri="{9D8B030D-6E8A-4147-A177-3AD203B41FA5}">
                      <a16:colId xmlns:a16="http://schemas.microsoft.com/office/drawing/2014/main" val="20001"/>
                    </a:ext>
                  </a:extLst>
                </a:gridCol>
                <a:gridCol w="1595755">
                  <a:extLst>
                    <a:ext uri="{9D8B030D-6E8A-4147-A177-3AD203B41FA5}">
                      <a16:colId xmlns:a16="http://schemas.microsoft.com/office/drawing/2014/main" val="20002"/>
                    </a:ext>
                  </a:extLst>
                </a:gridCol>
                <a:gridCol w="1254443">
                  <a:extLst>
                    <a:ext uri="{9D8B030D-6E8A-4147-A177-3AD203B41FA5}">
                      <a16:colId xmlns:a16="http://schemas.microsoft.com/office/drawing/2014/main" val="20003"/>
                    </a:ext>
                  </a:extLst>
                </a:gridCol>
                <a:gridCol w="863918">
                  <a:extLst>
                    <a:ext uri="{9D8B030D-6E8A-4147-A177-3AD203B41FA5}">
                      <a16:colId xmlns:a16="http://schemas.microsoft.com/office/drawing/2014/main" val="20004"/>
                    </a:ext>
                  </a:extLst>
                </a:gridCol>
                <a:gridCol w="1567180">
                  <a:extLst>
                    <a:ext uri="{9D8B030D-6E8A-4147-A177-3AD203B41FA5}">
                      <a16:colId xmlns:a16="http://schemas.microsoft.com/office/drawing/2014/main" val="20005"/>
                    </a:ext>
                  </a:extLst>
                </a:gridCol>
              </a:tblGrid>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Day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Outlook</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Humidity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Wind</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Play Tennis?</a:t>
                      </a:r>
                    </a:p>
                  </a:txBody>
                  <a:tcPr/>
                </a:tc>
                <a:extLst>
                  <a:ext uri="{0D108BD9-81ED-4DB2-BD59-A6C34878D82A}">
                    <a16:rowId xmlns:a16="http://schemas.microsoft.com/office/drawing/2014/main" val="1000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2"/>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D3</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3"/>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D4</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4"/>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D5</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5"/>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6"/>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D7</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7"/>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8"/>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D9</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9"/>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D10</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0"/>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D11</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1"/>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D12</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2"/>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D13</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3"/>
                  </a:ext>
                </a:extLst>
              </a:tr>
              <a:tr h="19543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14"/>
                  </a:ext>
                </a:extLst>
              </a:tr>
            </a:tbl>
          </a:graphicData>
        </a:graphic>
      </p:graphicFrame>
      <p:sp>
        <p:nvSpPr>
          <p:cNvPr id="2" name="Rectangle 1">
            <a:extLst>
              <a:ext uri="{FF2B5EF4-FFF2-40B4-BE49-F238E27FC236}">
                <a16:creationId xmlns:a16="http://schemas.microsoft.com/office/drawing/2014/main" id="{D94B027A-D2D2-9A41-B064-CD0F2799CCC4}"/>
              </a:ext>
            </a:extLst>
          </p:cNvPr>
          <p:cNvSpPr/>
          <p:nvPr/>
        </p:nvSpPr>
        <p:spPr>
          <a:xfrm>
            <a:off x="3537679" y="1783830"/>
            <a:ext cx="6966904" cy="31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7734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87113" y="1128760"/>
                <a:ext cx="2815653" cy="5317010"/>
              </a:xfrm>
            </p:spPr>
            <p:txBody>
              <a:bodyPr>
                <a:normAutofit/>
              </a:bodyPr>
              <a:lstStyle/>
              <a:p>
                <a:pPr marL="0" indent="0">
                  <a:buNone/>
                </a:pPr>
                <a:r>
                  <a:rPr lang="en-US" sz="2400" dirty="0">
                    <a:latin typeface="Helvetica" pitchFamily="2" charset="0"/>
                  </a:rPr>
                  <a:t>And of those 8, only two of them are sunny.</a:t>
                </a:r>
              </a:p>
              <a:p>
                <a:pPr marL="0" indent="0">
                  <a:buNone/>
                </a:pPr>
                <a:endParaRPr lang="en-US" sz="24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𝑠𝑢𝑛</m:t>
                          </m:r>
                          <m:r>
                            <a:rPr lang="en-US" sz="2400" i="1">
                              <a:latin typeface="Cambria Math" panose="02040503050406030204" pitchFamily="18" charset="0"/>
                            </a:rPr>
                            <m:t>|</m:t>
                          </m:r>
                          <m:r>
                            <a:rPr lang="en-US" sz="2400" i="1">
                              <a:latin typeface="Cambria Math" panose="02040503050406030204" pitchFamily="18" charset="0"/>
                            </a:rPr>
                            <m:t>𝑡𝑒𝑛𝑛𝑖𝑠</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b="0" i="1" smtClean="0">
                              <a:solidFill>
                                <a:srgbClr val="00B050"/>
                              </a:solidFill>
                              <a:latin typeface="Cambria Math" panose="02040503050406030204" pitchFamily="18" charset="0"/>
                            </a:rPr>
                            <m:t>2</m:t>
                          </m:r>
                        </m:num>
                        <m:den>
                          <m:r>
                            <a:rPr lang="en-US" sz="2400" i="1">
                              <a:solidFill>
                                <a:srgbClr val="FF0000"/>
                              </a:solidFill>
                              <a:latin typeface="Cambria Math" panose="02040503050406030204" pitchFamily="18" charset="0"/>
                            </a:rPr>
                            <m:t>8</m:t>
                          </m:r>
                        </m:den>
                      </m:f>
                    </m:oMath>
                  </m:oMathPara>
                </a14:m>
                <a:endParaRPr lang="en-US" sz="2400" dirty="0"/>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587113" y="1128760"/>
                <a:ext cx="2815653" cy="5317010"/>
              </a:xfrm>
              <a:blipFill>
                <a:blip r:embed="rId3"/>
                <a:stretch>
                  <a:fillRect l="-3139"/>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76FA0715-0D9E-D84D-B6B1-DCF21095FA4C}"/>
              </a:ext>
            </a:extLst>
          </p:cNvPr>
          <p:cNvGraphicFramePr>
            <a:graphicFrameLocks noGrp="1"/>
          </p:cNvGraphicFramePr>
          <p:nvPr>
            <p:extLst>
              <p:ext uri="{D42A27DB-BD31-4B8C-83A1-F6EECF244321}">
                <p14:modId xmlns:p14="http://schemas.microsoft.com/office/powerpoint/2010/main" val="1109131709"/>
              </p:ext>
            </p:extLst>
          </p:nvPr>
        </p:nvGraphicFramePr>
        <p:xfrm>
          <a:off x="3537679" y="650240"/>
          <a:ext cx="6966904" cy="5557520"/>
        </p:xfrm>
        <a:graphic>
          <a:graphicData uri="http://schemas.openxmlformats.org/drawingml/2006/table">
            <a:tbl>
              <a:tblPr firstRow="1" bandRow="1">
                <a:tableStyleId>{5C22544A-7EE6-4342-B048-85BDC9FD1C3A}</a:tableStyleId>
              </a:tblPr>
              <a:tblGrid>
                <a:gridCol w="596265">
                  <a:extLst>
                    <a:ext uri="{9D8B030D-6E8A-4147-A177-3AD203B41FA5}">
                      <a16:colId xmlns:a16="http://schemas.microsoft.com/office/drawing/2014/main" val="20000"/>
                    </a:ext>
                  </a:extLst>
                </a:gridCol>
                <a:gridCol w="1089343">
                  <a:extLst>
                    <a:ext uri="{9D8B030D-6E8A-4147-A177-3AD203B41FA5}">
                      <a16:colId xmlns:a16="http://schemas.microsoft.com/office/drawing/2014/main" val="20001"/>
                    </a:ext>
                  </a:extLst>
                </a:gridCol>
                <a:gridCol w="1595755">
                  <a:extLst>
                    <a:ext uri="{9D8B030D-6E8A-4147-A177-3AD203B41FA5}">
                      <a16:colId xmlns:a16="http://schemas.microsoft.com/office/drawing/2014/main" val="20002"/>
                    </a:ext>
                  </a:extLst>
                </a:gridCol>
                <a:gridCol w="1254443">
                  <a:extLst>
                    <a:ext uri="{9D8B030D-6E8A-4147-A177-3AD203B41FA5}">
                      <a16:colId xmlns:a16="http://schemas.microsoft.com/office/drawing/2014/main" val="20003"/>
                    </a:ext>
                  </a:extLst>
                </a:gridCol>
                <a:gridCol w="863918">
                  <a:extLst>
                    <a:ext uri="{9D8B030D-6E8A-4147-A177-3AD203B41FA5}">
                      <a16:colId xmlns:a16="http://schemas.microsoft.com/office/drawing/2014/main" val="20004"/>
                    </a:ext>
                  </a:extLst>
                </a:gridCol>
                <a:gridCol w="1567180">
                  <a:extLst>
                    <a:ext uri="{9D8B030D-6E8A-4147-A177-3AD203B41FA5}">
                      <a16:colId xmlns:a16="http://schemas.microsoft.com/office/drawing/2014/main" val="20005"/>
                    </a:ext>
                  </a:extLst>
                </a:gridCol>
              </a:tblGrid>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Day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Outlook</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Humidity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Wind</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Play Tennis?</a:t>
                      </a:r>
                    </a:p>
                  </a:txBody>
                  <a:tcPr/>
                </a:tc>
                <a:extLst>
                  <a:ext uri="{0D108BD9-81ED-4DB2-BD59-A6C34878D82A}">
                    <a16:rowId xmlns:a16="http://schemas.microsoft.com/office/drawing/2014/main" val="1000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2"/>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D3</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3"/>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D4</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4"/>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D5</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5"/>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6"/>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D7</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7"/>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8"/>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D9</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9"/>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D10</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0"/>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D11</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1"/>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D12</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2"/>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D13</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3"/>
                  </a:ext>
                </a:extLst>
              </a:tr>
              <a:tr h="19543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14"/>
                  </a:ext>
                </a:extLst>
              </a:tr>
            </a:tbl>
          </a:graphicData>
        </a:graphic>
      </p:graphicFrame>
      <p:sp>
        <p:nvSpPr>
          <p:cNvPr id="2" name="Rectangle 1">
            <a:extLst>
              <a:ext uri="{FF2B5EF4-FFF2-40B4-BE49-F238E27FC236}">
                <a16:creationId xmlns:a16="http://schemas.microsoft.com/office/drawing/2014/main" id="{D94B027A-D2D2-9A41-B064-CD0F2799CCC4}"/>
              </a:ext>
            </a:extLst>
          </p:cNvPr>
          <p:cNvSpPr/>
          <p:nvPr/>
        </p:nvSpPr>
        <p:spPr>
          <a:xfrm>
            <a:off x="3537679" y="1783830"/>
            <a:ext cx="6966904" cy="31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42531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87113" y="1128760"/>
                <a:ext cx="3070487" cy="5317010"/>
              </a:xfrm>
            </p:spPr>
            <p:txBody>
              <a:bodyPr>
                <a:normAutofit/>
              </a:bodyPr>
              <a:lstStyle/>
              <a:p>
                <a:pPr marL="0" indent="0">
                  <a:buNone/>
                </a:pPr>
                <a:r>
                  <a:rPr lang="en-US" sz="2400" dirty="0">
                    <a:latin typeface="Helvetica" pitchFamily="2" charset="0"/>
                  </a:rPr>
                  <a:t>So, apparently a 25% chance!</a:t>
                </a:r>
              </a:p>
              <a:p>
                <a:pPr marL="0" indent="0">
                  <a:buNone/>
                </a:pPr>
                <a:endParaRPr lang="en-US" sz="24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𝑠𝑢𝑛</m:t>
                          </m:r>
                          <m:r>
                            <a:rPr lang="en-US" sz="2400" i="1">
                              <a:latin typeface="Cambria Math" panose="02040503050406030204" pitchFamily="18" charset="0"/>
                            </a:rPr>
                            <m:t>|</m:t>
                          </m:r>
                          <m:r>
                            <a:rPr lang="en-US" sz="2400" i="1">
                              <a:latin typeface="Cambria Math" panose="02040503050406030204" pitchFamily="18" charset="0"/>
                            </a:rPr>
                            <m:t>𝑡𝑒𝑛𝑛𝑖𝑠</m:t>
                          </m:r>
                        </m:e>
                      </m:d>
                      <m:r>
                        <a:rPr lang="en-US" sz="2400" i="1">
                          <a:latin typeface="Cambria Math" panose="02040503050406030204" pitchFamily="18" charset="0"/>
                        </a:rPr>
                        <m:t>=</m:t>
                      </m:r>
                      <m:r>
                        <a:rPr lang="en-US" sz="2400" b="0" i="1" smtClean="0">
                          <a:latin typeface="Cambria Math" panose="02040503050406030204" pitchFamily="18" charset="0"/>
                        </a:rPr>
                        <m:t>0.25</m:t>
                      </m:r>
                    </m:oMath>
                  </m:oMathPara>
                </a14:m>
                <a:endParaRPr lang="en-US" sz="2400" dirty="0"/>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587113" y="1128760"/>
                <a:ext cx="3070487" cy="5317010"/>
              </a:xfrm>
              <a:blipFill>
                <a:blip r:embed="rId3"/>
                <a:stretch>
                  <a:fillRect l="-2881"/>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76FA0715-0D9E-D84D-B6B1-DCF21095FA4C}"/>
              </a:ext>
            </a:extLst>
          </p:cNvPr>
          <p:cNvGraphicFramePr>
            <a:graphicFrameLocks noGrp="1"/>
          </p:cNvGraphicFramePr>
          <p:nvPr>
            <p:extLst>
              <p:ext uri="{D42A27DB-BD31-4B8C-83A1-F6EECF244321}">
                <p14:modId xmlns:p14="http://schemas.microsoft.com/office/powerpoint/2010/main" val="2015054663"/>
              </p:ext>
            </p:extLst>
          </p:nvPr>
        </p:nvGraphicFramePr>
        <p:xfrm>
          <a:off x="4137286" y="650240"/>
          <a:ext cx="6966904" cy="5557520"/>
        </p:xfrm>
        <a:graphic>
          <a:graphicData uri="http://schemas.openxmlformats.org/drawingml/2006/table">
            <a:tbl>
              <a:tblPr firstRow="1" bandRow="1">
                <a:tableStyleId>{5C22544A-7EE6-4342-B048-85BDC9FD1C3A}</a:tableStyleId>
              </a:tblPr>
              <a:tblGrid>
                <a:gridCol w="596265">
                  <a:extLst>
                    <a:ext uri="{9D8B030D-6E8A-4147-A177-3AD203B41FA5}">
                      <a16:colId xmlns:a16="http://schemas.microsoft.com/office/drawing/2014/main" val="20000"/>
                    </a:ext>
                  </a:extLst>
                </a:gridCol>
                <a:gridCol w="1089343">
                  <a:extLst>
                    <a:ext uri="{9D8B030D-6E8A-4147-A177-3AD203B41FA5}">
                      <a16:colId xmlns:a16="http://schemas.microsoft.com/office/drawing/2014/main" val="20001"/>
                    </a:ext>
                  </a:extLst>
                </a:gridCol>
                <a:gridCol w="1595755">
                  <a:extLst>
                    <a:ext uri="{9D8B030D-6E8A-4147-A177-3AD203B41FA5}">
                      <a16:colId xmlns:a16="http://schemas.microsoft.com/office/drawing/2014/main" val="20002"/>
                    </a:ext>
                  </a:extLst>
                </a:gridCol>
                <a:gridCol w="1254443">
                  <a:extLst>
                    <a:ext uri="{9D8B030D-6E8A-4147-A177-3AD203B41FA5}">
                      <a16:colId xmlns:a16="http://schemas.microsoft.com/office/drawing/2014/main" val="20003"/>
                    </a:ext>
                  </a:extLst>
                </a:gridCol>
                <a:gridCol w="863918">
                  <a:extLst>
                    <a:ext uri="{9D8B030D-6E8A-4147-A177-3AD203B41FA5}">
                      <a16:colId xmlns:a16="http://schemas.microsoft.com/office/drawing/2014/main" val="20004"/>
                    </a:ext>
                  </a:extLst>
                </a:gridCol>
                <a:gridCol w="1567180">
                  <a:extLst>
                    <a:ext uri="{9D8B030D-6E8A-4147-A177-3AD203B41FA5}">
                      <a16:colId xmlns:a16="http://schemas.microsoft.com/office/drawing/2014/main" val="20005"/>
                    </a:ext>
                  </a:extLst>
                </a:gridCol>
              </a:tblGrid>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Day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Outlook</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Humidity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Wind</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Play Tennis?</a:t>
                      </a:r>
                    </a:p>
                  </a:txBody>
                  <a:tcPr/>
                </a:tc>
                <a:extLst>
                  <a:ext uri="{0D108BD9-81ED-4DB2-BD59-A6C34878D82A}">
                    <a16:rowId xmlns:a16="http://schemas.microsoft.com/office/drawing/2014/main" val="1000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2"/>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D3</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3"/>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D4</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4"/>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D5</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5"/>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D6</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6"/>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D7</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7"/>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D8</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8"/>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D9</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9"/>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D10</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0"/>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D11</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1"/>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D12</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2"/>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D13</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3"/>
                  </a:ext>
                </a:extLst>
              </a:tr>
              <a:tr h="19543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14"/>
                  </a:ext>
                </a:extLst>
              </a:tr>
            </a:tbl>
          </a:graphicData>
        </a:graphic>
      </p:graphicFrame>
      <p:sp>
        <p:nvSpPr>
          <p:cNvPr id="2" name="Rectangle 1">
            <a:extLst>
              <a:ext uri="{FF2B5EF4-FFF2-40B4-BE49-F238E27FC236}">
                <a16:creationId xmlns:a16="http://schemas.microsoft.com/office/drawing/2014/main" id="{D94B027A-D2D2-9A41-B064-CD0F2799CCC4}"/>
              </a:ext>
            </a:extLst>
          </p:cNvPr>
          <p:cNvSpPr/>
          <p:nvPr/>
        </p:nvSpPr>
        <p:spPr>
          <a:xfrm>
            <a:off x="4137286" y="1768839"/>
            <a:ext cx="6966904" cy="31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86981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517A1D3A-D524-754E-AC5A-D495F0C1C62D}"/>
                  </a:ext>
                </a:extLst>
              </p:cNvPr>
              <p:cNvSpPr/>
              <p:nvPr/>
            </p:nvSpPr>
            <p:spPr>
              <a:xfrm>
                <a:off x="4314849" y="321351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𝑇𝑒𝑚𝑝𝑒𝑟𝑎𝑡𝑢𝑟𝑒</m:t>
                      </m:r>
                    </m:oMath>
                  </m:oMathPara>
                </a14:m>
                <a:endParaRPr lang="en-US" dirty="0">
                  <a:solidFill>
                    <a:schemeClr val="bg1"/>
                  </a:solidFill>
                </a:endParaRPr>
              </a:p>
            </p:txBody>
          </p:sp>
        </mc:Choice>
        <mc:Fallback xmlns="">
          <p:sp>
            <p:nvSpPr>
              <p:cNvPr id="6" name="Oval 5">
                <a:extLst>
                  <a:ext uri="{FF2B5EF4-FFF2-40B4-BE49-F238E27FC236}">
                    <a16:creationId xmlns:a16="http://schemas.microsoft.com/office/drawing/2014/main" id="{517A1D3A-D524-754E-AC5A-D495F0C1C62D}"/>
                  </a:ext>
                </a:extLst>
              </p:cNvPr>
              <p:cNvSpPr>
                <a:spLocks noRot="1" noChangeAspect="1" noMove="1" noResize="1" noEditPoints="1" noAdjustHandles="1" noChangeArrowheads="1" noChangeShapeType="1" noTextEdit="1"/>
              </p:cNvSpPr>
              <p:nvPr/>
            </p:nvSpPr>
            <p:spPr>
              <a:xfrm>
                <a:off x="4314849" y="3213514"/>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167D1BF5-A2C5-0D4F-BCC1-C487EDA626E5}"/>
                  </a:ext>
                </a:extLst>
              </p:cNvPr>
              <p:cNvSpPr/>
              <p:nvPr/>
            </p:nvSpPr>
            <p:spPr>
              <a:xfrm>
                <a:off x="6408757" y="321351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𝐻𝑢𝑚𝑖𝑑𝑖𝑡𝑦</m:t>
                      </m:r>
                    </m:oMath>
                  </m:oMathPara>
                </a14:m>
                <a:endParaRPr lang="en-US" dirty="0">
                  <a:solidFill>
                    <a:schemeClr val="bg1"/>
                  </a:solidFill>
                </a:endParaRPr>
              </a:p>
            </p:txBody>
          </p:sp>
        </mc:Choice>
        <mc:Fallback xmlns="">
          <p:sp>
            <p:nvSpPr>
              <p:cNvPr id="7" name="Oval 6">
                <a:extLst>
                  <a:ext uri="{FF2B5EF4-FFF2-40B4-BE49-F238E27FC236}">
                    <a16:creationId xmlns:a16="http://schemas.microsoft.com/office/drawing/2014/main" id="{167D1BF5-A2C5-0D4F-BCC1-C487EDA626E5}"/>
                  </a:ext>
                </a:extLst>
              </p:cNvPr>
              <p:cNvSpPr>
                <a:spLocks noRot="1" noChangeAspect="1" noMove="1" noResize="1" noEditPoints="1" noAdjustHandles="1" noChangeArrowheads="1" noChangeShapeType="1" noTextEdit="1"/>
              </p:cNvSpPr>
              <p:nvPr/>
            </p:nvSpPr>
            <p:spPr>
              <a:xfrm>
                <a:off x="6408757" y="3213514"/>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0404FE6A-9AF8-9542-9005-F9D4E830E157}"/>
                  </a:ext>
                </a:extLst>
              </p:cNvPr>
              <p:cNvSpPr/>
              <p:nvPr/>
            </p:nvSpPr>
            <p:spPr>
              <a:xfrm>
                <a:off x="8502665" y="321351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𝑊𝑖𝑛𝑑</m:t>
                      </m:r>
                    </m:oMath>
                  </m:oMathPara>
                </a14:m>
                <a:endParaRPr lang="en-US" dirty="0">
                  <a:solidFill>
                    <a:schemeClr val="bg1"/>
                  </a:solidFill>
                </a:endParaRPr>
              </a:p>
            </p:txBody>
          </p:sp>
        </mc:Choice>
        <mc:Fallback xmlns="">
          <p:sp>
            <p:nvSpPr>
              <p:cNvPr id="8" name="Oval 7">
                <a:extLst>
                  <a:ext uri="{FF2B5EF4-FFF2-40B4-BE49-F238E27FC236}">
                    <a16:creationId xmlns:a16="http://schemas.microsoft.com/office/drawing/2014/main" id="{0404FE6A-9AF8-9542-9005-F9D4E830E157}"/>
                  </a:ext>
                </a:extLst>
              </p:cNvPr>
              <p:cNvSpPr>
                <a:spLocks noRot="1" noChangeAspect="1" noMove="1" noResize="1" noEditPoints="1" noAdjustHandles="1" noChangeArrowheads="1" noChangeShapeType="1" noTextEdit="1"/>
              </p:cNvSpPr>
              <p:nvPr/>
            </p:nvSpPr>
            <p:spPr>
              <a:xfrm>
                <a:off x="8502665" y="3213514"/>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C3BCE47F-F560-5840-AB33-80FC5C3E61CB}"/>
                  </a:ext>
                </a:extLst>
              </p:cNvPr>
              <p:cNvSpPr/>
              <p:nvPr/>
            </p:nvSpPr>
            <p:spPr>
              <a:xfrm>
                <a:off x="5357197" y="157501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𝑃𝑙𝑎𝑦</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𝑇𝑒𝑛𝑛𝑖𝑠</m:t>
                      </m:r>
                      <m:r>
                        <a:rPr lang="en-US" b="0" i="1" dirty="0"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9" name="Oval 8">
                <a:extLst>
                  <a:ext uri="{FF2B5EF4-FFF2-40B4-BE49-F238E27FC236}">
                    <a16:creationId xmlns:a16="http://schemas.microsoft.com/office/drawing/2014/main" id="{C3BCE47F-F560-5840-AB33-80FC5C3E61CB}"/>
                  </a:ext>
                </a:extLst>
              </p:cNvPr>
              <p:cNvSpPr>
                <a:spLocks noRot="1" noChangeAspect="1" noMove="1" noResize="1" noEditPoints="1" noAdjustHandles="1" noChangeArrowheads="1" noChangeShapeType="1" noTextEdit="1"/>
              </p:cNvSpPr>
              <p:nvPr/>
            </p:nvSpPr>
            <p:spPr>
              <a:xfrm>
                <a:off x="5357197" y="1575019"/>
                <a:ext cx="1695691" cy="636608"/>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5A80AB06-1871-1F47-BEF2-6D3D4A414F7F}"/>
                  </a:ext>
                </a:extLst>
              </p:cNvPr>
              <p:cNvSpPr/>
              <p:nvPr/>
            </p:nvSpPr>
            <p:spPr>
              <a:xfrm>
                <a:off x="2220941" y="321351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𝑂𝑢𝑡𝑙𝑜𝑜𝑘</m:t>
                      </m:r>
                    </m:oMath>
                  </m:oMathPara>
                </a14:m>
                <a:endParaRPr lang="en-US" dirty="0">
                  <a:solidFill>
                    <a:schemeClr val="bg1"/>
                  </a:solidFill>
                </a:endParaRPr>
              </a:p>
            </p:txBody>
          </p:sp>
        </mc:Choice>
        <mc:Fallback xmlns="">
          <p:sp>
            <p:nvSpPr>
              <p:cNvPr id="10" name="Oval 9">
                <a:extLst>
                  <a:ext uri="{FF2B5EF4-FFF2-40B4-BE49-F238E27FC236}">
                    <a16:creationId xmlns:a16="http://schemas.microsoft.com/office/drawing/2014/main" id="{5A80AB06-1871-1F47-BEF2-6D3D4A414F7F}"/>
                  </a:ext>
                </a:extLst>
              </p:cNvPr>
              <p:cNvSpPr>
                <a:spLocks noRot="1" noChangeAspect="1" noMove="1" noResize="1" noEditPoints="1" noAdjustHandles="1" noChangeArrowheads="1" noChangeShapeType="1" noTextEdit="1"/>
              </p:cNvSpPr>
              <p:nvPr/>
            </p:nvSpPr>
            <p:spPr>
              <a:xfrm>
                <a:off x="2220941" y="3213514"/>
                <a:ext cx="1695691" cy="636608"/>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11" name="Table 10">
                <a:extLst>
                  <a:ext uri="{FF2B5EF4-FFF2-40B4-BE49-F238E27FC236}">
                    <a16:creationId xmlns:a16="http://schemas.microsoft.com/office/drawing/2014/main" id="{7D92E67F-2AAC-4245-BD6C-C8CE7BC7F5F8}"/>
                  </a:ext>
                </a:extLst>
              </p:cNvPr>
              <p:cNvGraphicFramePr>
                <a:graphicFrameLocks noGrp="1"/>
              </p:cNvGraphicFramePr>
              <p:nvPr>
                <p:extLst>
                  <p:ext uri="{D42A27DB-BD31-4B8C-83A1-F6EECF244321}">
                    <p14:modId xmlns:p14="http://schemas.microsoft.com/office/powerpoint/2010/main" val="421189642"/>
                  </p:ext>
                </p:extLst>
              </p:nvPr>
            </p:nvGraphicFramePr>
            <p:xfrm>
              <a:off x="1696829" y="1216691"/>
              <a:ext cx="3051196" cy="1478280"/>
            </p:xfrm>
            <a:graphic>
              <a:graphicData uri="http://schemas.openxmlformats.org/drawingml/2006/table">
                <a:tbl>
                  <a:tblPr firstRow="1" bandRow="1">
                    <a:tableStyleId>{5C22544A-7EE6-4342-B048-85BDC9FD1C3A}</a:tableStyleId>
                  </a:tblPr>
                  <a:tblGrid>
                    <a:gridCol w="1077539">
                      <a:extLst>
                        <a:ext uri="{9D8B030D-6E8A-4147-A177-3AD203B41FA5}">
                          <a16:colId xmlns:a16="http://schemas.microsoft.com/office/drawing/2014/main" val="20000"/>
                        </a:ext>
                      </a:extLst>
                    </a:gridCol>
                    <a:gridCol w="905347">
                      <a:extLst>
                        <a:ext uri="{9D8B030D-6E8A-4147-A177-3AD203B41FA5}">
                          <a16:colId xmlns:a16="http://schemas.microsoft.com/office/drawing/2014/main" val="20001"/>
                        </a:ext>
                      </a:extLst>
                    </a:gridCol>
                    <a:gridCol w="1068310">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𝑂</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𝑂</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𝑂</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0.250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𝑜𝑣𝑒𝑟𝑐𝑎𝑠𝑡</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𝑟𝑎𝑖𝑛</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3"/>
                      </a:ext>
                    </a:extLst>
                  </a:tr>
                </a:tbl>
              </a:graphicData>
            </a:graphic>
          </p:graphicFrame>
        </mc:Choice>
        <mc:Fallback>
          <p:graphicFrame>
            <p:nvGraphicFramePr>
              <p:cNvPr id="11" name="Table 10">
                <a:extLst>
                  <a:ext uri="{FF2B5EF4-FFF2-40B4-BE49-F238E27FC236}">
                    <a16:creationId xmlns:a16="http://schemas.microsoft.com/office/drawing/2014/main" id="{7D92E67F-2AAC-4245-BD6C-C8CE7BC7F5F8}"/>
                  </a:ext>
                </a:extLst>
              </p:cNvPr>
              <p:cNvGraphicFramePr>
                <a:graphicFrameLocks noGrp="1"/>
              </p:cNvGraphicFramePr>
              <p:nvPr>
                <p:extLst>
                  <p:ext uri="{D42A27DB-BD31-4B8C-83A1-F6EECF244321}">
                    <p14:modId xmlns:p14="http://schemas.microsoft.com/office/powerpoint/2010/main" val="421189642"/>
                  </p:ext>
                </p:extLst>
              </p:nvPr>
            </p:nvGraphicFramePr>
            <p:xfrm>
              <a:off x="1696829" y="1216691"/>
              <a:ext cx="3051196" cy="1478280"/>
            </p:xfrm>
            <a:graphic>
              <a:graphicData uri="http://schemas.openxmlformats.org/drawingml/2006/table">
                <a:tbl>
                  <a:tblPr firstRow="1" bandRow="1">
                    <a:tableStyleId>{5C22544A-7EE6-4342-B048-85BDC9FD1C3A}</a:tableStyleId>
                  </a:tblPr>
                  <a:tblGrid>
                    <a:gridCol w="1077539">
                      <a:extLst>
                        <a:ext uri="{9D8B030D-6E8A-4147-A177-3AD203B41FA5}">
                          <a16:colId xmlns:a16="http://schemas.microsoft.com/office/drawing/2014/main" val="20000"/>
                        </a:ext>
                      </a:extLst>
                    </a:gridCol>
                    <a:gridCol w="905347">
                      <a:extLst>
                        <a:ext uri="{9D8B030D-6E8A-4147-A177-3AD203B41FA5}">
                          <a16:colId xmlns:a16="http://schemas.microsoft.com/office/drawing/2014/main" val="20001"/>
                        </a:ext>
                      </a:extLst>
                    </a:gridCol>
                    <a:gridCol w="1068310">
                      <a:extLst>
                        <a:ext uri="{9D8B030D-6E8A-4147-A177-3AD203B41FA5}">
                          <a16:colId xmlns:a16="http://schemas.microsoft.com/office/drawing/2014/main" val="20002"/>
                        </a:ext>
                      </a:extLst>
                    </a:gridCol>
                  </a:tblGrid>
                  <a:tr h="365760">
                    <a:tc>
                      <a:txBody>
                        <a:bodyPr/>
                        <a:lstStyle/>
                        <a:p>
                          <a:endParaRPr lang="en-US"/>
                        </a:p>
                      </a:txBody>
                      <a:tcPr>
                        <a:blipFill>
                          <a:blip r:embed="rId8"/>
                          <a:stretch>
                            <a:fillRect l="-1176" r="-187059" b="-331034"/>
                          </a:stretch>
                        </a:blipFill>
                      </a:tcPr>
                    </a:tc>
                    <a:tc>
                      <a:txBody>
                        <a:bodyPr/>
                        <a:lstStyle/>
                        <a:p>
                          <a:endParaRPr lang="en-US"/>
                        </a:p>
                      </a:txBody>
                      <a:tcPr>
                        <a:blipFill>
                          <a:blip r:embed="rId8"/>
                          <a:stretch>
                            <a:fillRect l="-119444" r="-120833" b="-331034"/>
                          </a:stretch>
                        </a:blipFill>
                      </a:tcPr>
                    </a:tc>
                    <a:tc>
                      <a:txBody>
                        <a:bodyPr/>
                        <a:lstStyle/>
                        <a:p>
                          <a:endParaRPr lang="en-US"/>
                        </a:p>
                      </a:txBody>
                      <a:tcPr>
                        <a:blipFill>
                          <a:blip r:embed="rId8"/>
                          <a:stretch>
                            <a:fillRect l="-188095" r="-3571" b="-3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8"/>
                          <a:stretch>
                            <a:fillRect l="-1176" t="-96667" r="-187059" b="-220000"/>
                          </a:stretch>
                        </a:blipFill>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0.250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endParaRPr lang="en-US"/>
                        </a:p>
                      </a:txBody>
                      <a:tcPr>
                        <a:blipFill>
                          <a:blip r:embed="rId8"/>
                          <a:stretch>
                            <a:fillRect l="-1176" t="-203448" r="-187059" b="-1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r h="370840">
                    <a:tc>
                      <a:txBody>
                        <a:bodyPr/>
                        <a:lstStyle/>
                        <a:p>
                          <a:endParaRPr lang="en-US"/>
                        </a:p>
                      </a:txBody>
                      <a:tcPr>
                        <a:blipFill>
                          <a:blip r:embed="rId8"/>
                          <a:stretch>
                            <a:fillRect l="-1176" t="-293333" r="-187059" b="-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3"/>
                      </a:ext>
                    </a:extLst>
                  </a:tr>
                </a:tbl>
              </a:graphicData>
            </a:graphic>
          </p:graphicFrame>
        </mc:Fallback>
      </mc:AlternateContent>
      <p:cxnSp>
        <p:nvCxnSpPr>
          <p:cNvPr id="12" name="Straight Arrow Connector 11">
            <a:extLst>
              <a:ext uri="{FF2B5EF4-FFF2-40B4-BE49-F238E27FC236}">
                <a16:creationId xmlns:a16="http://schemas.microsoft.com/office/drawing/2014/main" id="{14E390F2-6474-0F46-B4D9-2E3D0C69CF01}"/>
              </a:ext>
            </a:extLst>
          </p:cNvPr>
          <p:cNvCxnSpPr>
            <a:stCxn id="9" idx="4"/>
            <a:endCxn id="10" idx="7"/>
          </p:cNvCxnSpPr>
          <p:nvPr/>
        </p:nvCxnSpPr>
        <p:spPr>
          <a:xfrm flipH="1">
            <a:off x="3668304" y="2211627"/>
            <a:ext cx="2536739"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8F923A-33B5-CC46-926D-10EAF7BADFA8}"/>
              </a:ext>
            </a:extLst>
          </p:cNvPr>
          <p:cNvCxnSpPr>
            <a:stCxn id="9" idx="4"/>
            <a:endCxn id="6" idx="0"/>
          </p:cNvCxnSpPr>
          <p:nvPr/>
        </p:nvCxnSpPr>
        <p:spPr>
          <a:xfrm flipH="1">
            <a:off x="5162695" y="2211627"/>
            <a:ext cx="1042348"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FFB50D3-5B87-6E4B-BE48-F5FF7687629A}"/>
              </a:ext>
            </a:extLst>
          </p:cNvPr>
          <p:cNvCxnSpPr>
            <a:stCxn id="9" idx="4"/>
            <a:endCxn id="7" idx="0"/>
          </p:cNvCxnSpPr>
          <p:nvPr/>
        </p:nvCxnSpPr>
        <p:spPr>
          <a:xfrm>
            <a:off x="6205043" y="2211627"/>
            <a:ext cx="1051560"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D53EFFD-A606-CA42-B74C-398E6A4318D5}"/>
              </a:ext>
            </a:extLst>
          </p:cNvPr>
          <p:cNvCxnSpPr>
            <a:stCxn id="9" idx="4"/>
            <a:endCxn id="8" idx="1"/>
          </p:cNvCxnSpPr>
          <p:nvPr/>
        </p:nvCxnSpPr>
        <p:spPr>
          <a:xfrm>
            <a:off x="6205043" y="2211627"/>
            <a:ext cx="2545950"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321ECA25-1D16-D740-82AA-F2E1C2CDBB54}"/>
                  </a:ext>
                </a:extLst>
              </p:cNvPr>
              <p:cNvGraphicFramePr>
                <a:graphicFrameLocks noGrp="1"/>
              </p:cNvGraphicFramePr>
              <p:nvPr/>
            </p:nvGraphicFramePr>
            <p:xfrm>
              <a:off x="7256603" y="1575019"/>
              <a:ext cx="1378908" cy="736600"/>
            </p:xfrm>
            <a:graphic>
              <a:graphicData uri="http://schemas.openxmlformats.org/drawingml/2006/table">
                <a:tbl>
                  <a:tblPr firstRow="1" bandRow="1">
                    <a:tableStyleId>{5C22544A-7EE6-4342-B048-85BDC9FD1C3A}</a:tableStyleId>
                  </a:tblPr>
                  <a:tblGrid>
                    <a:gridCol w="1378908">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𝑡𝑒𝑛𝑛𝑖𝑠</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0.615</a:t>
                          </a:r>
                        </a:p>
                      </a:txBody>
                      <a:tcPr/>
                    </a:tc>
                    <a:extLst>
                      <a:ext uri="{0D108BD9-81ED-4DB2-BD59-A6C34878D82A}">
                        <a16:rowId xmlns:a16="http://schemas.microsoft.com/office/drawing/2014/main" val="10001"/>
                      </a:ext>
                    </a:extLst>
                  </a:tr>
                </a:tbl>
              </a:graphicData>
            </a:graphic>
          </p:graphicFrame>
        </mc:Choice>
        <mc:Fallback xmlns="">
          <p:graphicFrame>
            <p:nvGraphicFramePr>
              <p:cNvPr id="16" name="Table 15">
                <a:extLst>
                  <a:ext uri="{FF2B5EF4-FFF2-40B4-BE49-F238E27FC236}">
                    <a16:creationId xmlns:a16="http://schemas.microsoft.com/office/drawing/2014/main" id="{321ECA25-1D16-D740-82AA-F2E1C2CDBB54}"/>
                  </a:ext>
                </a:extLst>
              </p:cNvPr>
              <p:cNvGraphicFramePr>
                <a:graphicFrameLocks noGrp="1"/>
              </p:cNvGraphicFramePr>
              <p:nvPr/>
            </p:nvGraphicFramePr>
            <p:xfrm>
              <a:off x="7256603" y="1575019"/>
              <a:ext cx="1378908" cy="736600"/>
            </p:xfrm>
            <a:graphic>
              <a:graphicData uri="http://schemas.openxmlformats.org/drawingml/2006/table">
                <a:tbl>
                  <a:tblPr firstRow="1" bandRow="1">
                    <a:tableStyleId>{5C22544A-7EE6-4342-B048-85BDC9FD1C3A}</a:tableStyleId>
                  </a:tblPr>
                  <a:tblGrid>
                    <a:gridCol w="1378908">
                      <a:extLst>
                        <a:ext uri="{9D8B030D-6E8A-4147-A177-3AD203B41FA5}">
                          <a16:colId xmlns:a16="http://schemas.microsoft.com/office/drawing/2014/main" val="20000"/>
                        </a:ext>
                      </a:extLst>
                    </a:gridCol>
                  </a:tblGrid>
                  <a:tr h="365760">
                    <a:tc>
                      <a:txBody>
                        <a:bodyPr/>
                        <a:lstStyle/>
                        <a:p>
                          <a:endParaRPr lang="en-US"/>
                        </a:p>
                      </a:txBody>
                      <a:tcPr>
                        <a:blipFill>
                          <a:blip r:embed="rId9"/>
                          <a:stretch>
                            <a:fillRect l="-917" t="-3448" r="-1835" b="-124138"/>
                          </a:stretch>
                        </a:blipFill>
                      </a:tcPr>
                    </a:tc>
                    <a:extLst>
                      <a:ext uri="{0D108BD9-81ED-4DB2-BD59-A6C34878D82A}">
                        <a16:rowId xmlns:a16="http://schemas.microsoft.com/office/drawing/2014/main" val="10000"/>
                      </a:ext>
                    </a:extLst>
                  </a:tr>
                  <a:tr h="370840">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0.615</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A20533E7-5BF0-384B-B9E8-7D13F32824B3}"/>
                  </a:ext>
                </a:extLst>
              </p:cNvPr>
              <p:cNvGraphicFramePr>
                <a:graphicFrameLocks noGrp="1"/>
              </p:cNvGraphicFramePr>
              <p:nvPr/>
            </p:nvGraphicFramePr>
            <p:xfrm>
              <a:off x="2552116" y="4189924"/>
              <a:ext cx="2540193" cy="1478280"/>
            </p:xfrm>
            <a:graphic>
              <a:graphicData uri="http://schemas.openxmlformats.org/drawingml/2006/table">
                <a:tbl>
                  <a:tblPr firstRow="1" bandRow="1">
                    <a:tableStyleId>{5C22544A-7EE6-4342-B048-85BDC9FD1C3A}</a:tableStyleId>
                  </a:tblPr>
                  <a:tblGrid>
                    <a:gridCol w="648019">
                      <a:extLst>
                        <a:ext uri="{9D8B030D-6E8A-4147-A177-3AD203B41FA5}">
                          <a16:colId xmlns:a16="http://schemas.microsoft.com/office/drawing/2014/main" val="20000"/>
                        </a:ext>
                      </a:extLst>
                    </a:gridCol>
                    <a:gridCol w="851026">
                      <a:extLst>
                        <a:ext uri="{9D8B030D-6E8A-4147-A177-3AD203B41FA5}">
                          <a16:colId xmlns:a16="http://schemas.microsoft.com/office/drawing/2014/main" val="20001"/>
                        </a:ext>
                      </a:extLst>
                    </a:gridCol>
                    <a:gridCol w="1041148">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𝑀</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𝑀</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𝑀</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h𝑜𝑡</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𝑚𝑖𝑙𝑑</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𝑐𝑜𝑜𝑙</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3"/>
                      </a:ext>
                    </a:extLst>
                  </a:tr>
                </a:tbl>
              </a:graphicData>
            </a:graphic>
          </p:graphicFrame>
        </mc:Choice>
        <mc:Fallback xmlns="">
          <p:graphicFrame>
            <p:nvGraphicFramePr>
              <p:cNvPr id="17" name="Table 16">
                <a:extLst>
                  <a:ext uri="{FF2B5EF4-FFF2-40B4-BE49-F238E27FC236}">
                    <a16:creationId xmlns:a16="http://schemas.microsoft.com/office/drawing/2014/main" id="{A20533E7-5BF0-384B-B9E8-7D13F32824B3}"/>
                  </a:ext>
                </a:extLst>
              </p:cNvPr>
              <p:cNvGraphicFramePr>
                <a:graphicFrameLocks noGrp="1"/>
              </p:cNvGraphicFramePr>
              <p:nvPr/>
            </p:nvGraphicFramePr>
            <p:xfrm>
              <a:off x="2552116" y="4189924"/>
              <a:ext cx="2540193" cy="1478280"/>
            </p:xfrm>
            <a:graphic>
              <a:graphicData uri="http://schemas.openxmlformats.org/drawingml/2006/table">
                <a:tbl>
                  <a:tblPr firstRow="1" bandRow="1">
                    <a:tableStyleId>{5C22544A-7EE6-4342-B048-85BDC9FD1C3A}</a:tableStyleId>
                  </a:tblPr>
                  <a:tblGrid>
                    <a:gridCol w="648019">
                      <a:extLst>
                        <a:ext uri="{9D8B030D-6E8A-4147-A177-3AD203B41FA5}">
                          <a16:colId xmlns:a16="http://schemas.microsoft.com/office/drawing/2014/main" val="20000"/>
                        </a:ext>
                      </a:extLst>
                    </a:gridCol>
                    <a:gridCol w="851026">
                      <a:extLst>
                        <a:ext uri="{9D8B030D-6E8A-4147-A177-3AD203B41FA5}">
                          <a16:colId xmlns:a16="http://schemas.microsoft.com/office/drawing/2014/main" val="20001"/>
                        </a:ext>
                      </a:extLst>
                    </a:gridCol>
                    <a:gridCol w="1041148">
                      <a:extLst>
                        <a:ext uri="{9D8B030D-6E8A-4147-A177-3AD203B41FA5}">
                          <a16:colId xmlns:a16="http://schemas.microsoft.com/office/drawing/2014/main" val="20002"/>
                        </a:ext>
                      </a:extLst>
                    </a:gridCol>
                  </a:tblGrid>
                  <a:tr h="365760">
                    <a:tc>
                      <a:txBody>
                        <a:bodyPr/>
                        <a:lstStyle/>
                        <a:p>
                          <a:endParaRPr lang="en-US"/>
                        </a:p>
                      </a:txBody>
                      <a:tcPr>
                        <a:blipFill>
                          <a:blip r:embed="rId10"/>
                          <a:stretch>
                            <a:fillRect r="-298039" b="-331034"/>
                          </a:stretch>
                        </a:blipFill>
                      </a:tcPr>
                    </a:tc>
                    <a:tc>
                      <a:txBody>
                        <a:bodyPr/>
                        <a:lstStyle/>
                        <a:p>
                          <a:endParaRPr lang="en-US"/>
                        </a:p>
                      </a:txBody>
                      <a:tcPr>
                        <a:blipFill>
                          <a:blip r:embed="rId10"/>
                          <a:stretch>
                            <a:fillRect l="-75000" r="-123529" b="-331034"/>
                          </a:stretch>
                        </a:blipFill>
                      </a:tcPr>
                    </a:tc>
                    <a:tc>
                      <a:txBody>
                        <a:bodyPr/>
                        <a:lstStyle/>
                        <a:p>
                          <a:endParaRPr lang="en-US"/>
                        </a:p>
                      </a:txBody>
                      <a:tcPr>
                        <a:blipFill>
                          <a:blip r:embed="rId10"/>
                          <a:stretch>
                            <a:fillRect l="-145122" r="-2439" b="-3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t="-96667" r="-298039" b="-2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t="-203448" r="-298039" b="-1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r h="370840">
                    <a:tc>
                      <a:txBody>
                        <a:bodyPr/>
                        <a:lstStyle/>
                        <a:p>
                          <a:endParaRPr lang="en-US"/>
                        </a:p>
                      </a:txBody>
                      <a:tcPr>
                        <a:blipFill>
                          <a:blip r:embed="rId10"/>
                          <a:stretch>
                            <a:fillRect t="-293333" r="-298039" b="-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1A04B1ED-ADF3-5443-A2A7-5FD863933435}"/>
                  </a:ext>
                </a:extLst>
              </p:cNvPr>
              <p:cNvGraphicFramePr>
                <a:graphicFrameLocks noGrp="1"/>
              </p:cNvGraphicFramePr>
              <p:nvPr/>
            </p:nvGraphicFramePr>
            <p:xfrm>
              <a:off x="5133730" y="4189924"/>
              <a:ext cx="2792057" cy="1107440"/>
            </p:xfrm>
            <a:graphic>
              <a:graphicData uri="http://schemas.openxmlformats.org/drawingml/2006/table">
                <a:tbl>
                  <a:tblPr firstRow="1" bandRow="1">
                    <a:tableStyleId>{5C22544A-7EE6-4342-B048-85BDC9FD1C3A}</a:tableStyleId>
                  </a:tblPr>
                  <a:tblGrid>
                    <a:gridCol w="899883">
                      <a:extLst>
                        <a:ext uri="{9D8B030D-6E8A-4147-A177-3AD203B41FA5}">
                          <a16:colId xmlns:a16="http://schemas.microsoft.com/office/drawing/2014/main" val="20000"/>
                        </a:ext>
                      </a:extLst>
                    </a:gridCol>
                    <a:gridCol w="851025">
                      <a:extLst>
                        <a:ext uri="{9D8B030D-6E8A-4147-A177-3AD203B41FA5}">
                          <a16:colId xmlns:a16="http://schemas.microsoft.com/office/drawing/2014/main" val="20001"/>
                        </a:ext>
                      </a:extLst>
                    </a:gridCol>
                    <a:gridCol w="1041149">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𝐻</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𝐻</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𝐻</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h𝑖𝑔h</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𝑛𝑜𝑟𝑚𝑎𝑙</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bl>
              </a:graphicData>
            </a:graphic>
          </p:graphicFrame>
        </mc:Choice>
        <mc:Fallback xmlns="">
          <p:graphicFrame>
            <p:nvGraphicFramePr>
              <p:cNvPr id="18" name="Table 17">
                <a:extLst>
                  <a:ext uri="{FF2B5EF4-FFF2-40B4-BE49-F238E27FC236}">
                    <a16:creationId xmlns:a16="http://schemas.microsoft.com/office/drawing/2014/main" id="{1A04B1ED-ADF3-5443-A2A7-5FD863933435}"/>
                  </a:ext>
                </a:extLst>
              </p:cNvPr>
              <p:cNvGraphicFramePr>
                <a:graphicFrameLocks noGrp="1"/>
              </p:cNvGraphicFramePr>
              <p:nvPr/>
            </p:nvGraphicFramePr>
            <p:xfrm>
              <a:off x="5133730" y="4189924"/>
              <a:ext cx="2792057" cy="1107440"/>
            </p:xfrm>
            <a:graphic>
              <a:graphicData uri="http://schemas.openxmlformats.org/drawingml/2006/table">
                <a:tbl>
                  <a:tblPr firstRow="1" bandRow="1">
                    <a:tableStyleId>{5C22544A-7EE6-4342-B048-85BDC9FD1C3A}</a:tableStyleId>
                  </a:tblPr>
                  <a:tblGrid>
                    <a:gridCol w="899883">
                      <a:extLst>
                        <a:ext uri="{9D8B030D-6E8A-4147-A177-3AD203B41FA5}">
                          <a16:colId xmlns:a16="http://schemas.microsoft.com/office/drawing/2014/main" val="20000"/>
                        </a:ext>
                      </a:extLst>
                    </a:gridCol>
                    <a:gridCol w="851025">
                      <a:extLst>
                        <a:ext uri="{9D8B030D-6E8A-4147-A177-3AD203B41FA5}">
                          <a16:colId xmlns:a16="http://schemas.microsoft.com/office/drawing/2014/main" val="20001"/>
                        </a:ext>
                      </a:extLst>
                    </a:gridCol>
                    <a:gridCol w="1041149">
                      <a:extLst>
                        <a:ext uri="{9D8B030D-6E8A-4147-A177-3AD203B41FA5}">
                          <a16:colId xmlns:a16="http://schemas.microsoft.com/office/drawing/2014/main" val="20002"/>
                        </a:ext>
                      </a:extLst>
                    </a:gridCol>
                  </a:tblGrid>
                  <a:tr h="365760">
                    <a:tc>
                      <a:txBody>
                        <a:bodyPr/>
                        <a:lstStyle/>
                        <a:p>
                          <a:endParaRPr lang="en-US"/>
                        </a:p>
                      </a:txBody>
                      <a:tcPr>
                        <a:blipFill>
                          <a:blip r:embed="rId11"/>
                          <a:stretch>
                            <a:fillRect l="-1408" r="-212676" b="-227586"/>
                          </a:stretch>
                        </a:blipFill>
                      </a:tcPr>
                    </a:tc>
                    <a:tc>
                      <a:txBody>
                        <a:bodyPr/>
                        <a:lstStyle/>
                        <a:p>
                          <a:endParaRPr lang="en-US"/>
                        </a:p>
                      </a:txBody>
                      <a:tcPr>
                        <a:blipFill>
                          <a:blip r:embed="rId11"/>
                          <a:stretch>
                            <a:fillRect l="-105882" r="-122059" b="-227586"/>
                          </a:stretch>
                        </a:blipFill>
                      </a:tcPr>
                    </a:tc>
                    <a:tc>
                      <a:txBody>
                        <a:bodyPr/>
                        <a:lstStyle/>
                        <a:p>
                          <a:endParaRPr lang="en-US"/>
                        </a:p>
                      </a:txBody>
                      <a:tcPr>
                        <a:blipFill>
                          <a:blip r:embed="rId11"/>
                          <a:stretch>
                            <a:fillRect l="-170732" r="-1220"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11"/>
                          <a:stretch>
                            <a:fillRect l="-1408" t="-96667" r="-212676" b="-120000"/>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endParaRPr lang="en-US"/>
                        </a:p>
                      </a:txBody>
                      <a:tcPr>
                        <a:blipFill>
                          <a:blip r:embed="rId11"/>
                          <a:stretch>
                            <a:fillRect l="-1408" t="-196667" r="-212676" b="-20000"/>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9" name="Table 18">
                <a:extLst>
                  <a:ext uri="{FF2B5EF4-FFF2-40B4-BE49-F238E27FC236}">
                    <a16:creationId xmlns:a16="http://schemas.microsoft.com/office/drawing/2014/main" id="{C6CFD90E-6AB7-804D-9DF2-043A13E1EE1C}"/>
                  </a:ext>
                </a:extLst>
              </p:cNvPr>
              <p:cNvGraphicFramePr>
                <a:graphicFrameLocks noGrp="1"/>
              </p:cNvGraphicFramePr>
              <p:nvPr/>
            </p:nvGraphicFramePr>
            <p:xfrm>
              <a:off x="7968647" y="4189925"/>
              <a:ext cx="2836146" cy="1107440"/>
            </p:xfrm>
            <a:graphic>
              <a:graphicData uri="http://schemas.openxmlformats.org/drawingml/2006/table">
                <a:tbl>
                  <a:tblPr firstRow="1" bandRow="1">
                    <a:tableStyleId>{5C22544A-7EE6-4342-B048-85BDC9FD1C3A}</a:tableStyleId>
                  </a:tblPr>
                  <a:tblGrid>
                    <a:gridCol w="853436">
                      <a:extLst>
                        <a:ext uri="{9D8B030D-6E8A-4147-A177-3AD203B41FA5}">
                          <a16:colId xmlns:a16="http://schemas.microsoft.com/office/drawing/2014/main" val="20000"/>
                        </a:ext>
                      </a:extLst>
                    </a:gridCol>
                    <a:gridCol w="896293">
                      <a:extLst>
                        <a:ext uri="{9D8B030D-6E8A-4147-A177-3AD203B41FA5}">
                          <a16:colId xmlns:a16="http://schemas.microsoft.com/office/drawing/2014/main" val="20001"/>
                        </a:ext>
                      </a:extLst>
                    </a:gridCol>
                    <a:gridCol w="1086417">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𝑊</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𝑊</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𝑊</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𝑤𝑒𝑎𝑘</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𝑠𝑡𝑟𝑜𝑛𝑔</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bl>
              </a:graphicData>
            </a:graphic>
          </p:graphicFrame>
        </mc:Choice>
        <mc:Fallback xmlns="">
          <p:graphicFrame>
            <p:nvGraphicFramePr>
              <p:cNvPr id="19" name="Table 18">
                <a:extLst>
                  <a:ext uri="{FF2B5EF4-FFF2-40B4-BE49-F238E27FC236}">
                    <a16:creationId xmlns:a16="http://schemas.microsoft.com/office/drawing/2014/main" id="{C6CFD90E-6AB7-804D-9DF2-043A13E1EE1C}"/>
                  </a:ext>
                </a:extLst>
              </p:cNvPr>
              <p:cNvGraphicFramePr>
                <a:graphicFrameLocks noGrp="1"/>
              </p:cNvGraphicFramePr>
              <p:nvPr/>
            </p:nvGraphicFramePr>
            <p:xfrm>
              <a:off x="7968647" y="4189925"/>
              <a:ext cx="2836146" cy="1107440"/>
            </p:xfrm>
            <a:graphic>
              <a:graphicData uri="http://schemas.openxmlformats.org/drawingml/2006/table">
                <a:tbl>
                  <a:tblPr firstRow="1" bandRow="1">
                    <a:tableStyleId>{5C22544A-7EE6-4342-B048-85BDC9FD1C3A}</a:tableStyleId>
                  </a:tblPr>
                  <a:tblGrid>
                    <a:gridCol w="853436">
                      <a:extLst>
                        <a:ext uri="{9D8B030D-6E8A-4147-A177-3AD203B41FA5}">
                          <a16:colId xmlns:a16="http://schemas.microsoft.com/office/drawing/2014/main" val="20000"/>
                        </a:ext>
                      </a:extLst>
                    </a:gridCol>
                    <a:gridCol w="896293">
                      <a:extLst>
                        <a:ext uri="{9D8B030D-6E8A-4147-A177-3AD203B41FA5}">
                          <a16:colId xmlns:a16="http://schemas.microsoft.com/office/drawing/2014/main" val="20001"/>
                        </a:ext>
                      </a:extLst>
                    </a:gridCol>
                    <a:gridCol w="1086417">
                      <a:extLst>
                        <a:ext uri="{9D8B030D-6E8A-4147-A177-3AD203B41FA5}">
                          <a16:colId xmlns:a16="http://schemas.microsoft.com/office/drawing/2014/main" val="20002"/>
                        </a:ext>
                      </a:extLst>
                    </a:gridCol>
                  </a:tblGrid>
                  <a:tr h="365760">
                    <a:tc>
                      <a:txBody>
                        <a:bodyPr/>
                        <a:lstStyle/>
                        <a:p>
                          <a:endParaRPr lang="en-US"/>
                        </a:p>
                      </a:txBody>
                      <a:tcPr>
                        <a:blipFill>
                          <a:blip r:embed="rId12"/>
                          <a:stretch>
                            <a:fillRect l="-1493" r="-235821" b="-227586"/>
                          </a:stretch>
                        </a:blipFill>
                      </a:tcPr>
                    </a:tc>
                    <a:tc>
                      <a:txBody>
                        <a:bodyPr/>
                        <a:lstStyle/>
                        <a:p>
                          <a:endParaRPr lang="en-US"/>
                        </a:p>
                      </a:txBody>
                      <a:tcPr>
                        <a:blipFill>
                          <a:blip r:embed="rId12"/>
                          <a:stretch>
                            <a:fillRect l="-95775" r="-122535" b="-227586"/>
                          </a:stretch>
                        </a:blipFill>
                      </a:tcPr>
                    </a:tc>
                    <a:tc>
                      <a:txBody>
                        <a:bodyPr/>
                        <a:lstStyle/>
                        <a:p>
                          <a:endParaRPr lang="en-US"/>
                        </a:p>
                      </a:txBody>
                      <a:tcPr>
                        <a:blipFill>
                          <a:blip r:embed="rId12"/>
                          <a:stretch>
                            <a:fillRect l="-161628" r="-1163"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12"/>
                          <a:stretch>
                            <a:fillRect l="-1493" t="-96667" r="-235821" b="-120000"/>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endParaRPr lang="en-US"/>
                        </a:p>
                      </a:txBody>
                      <a:tcPr>
                        <a:blipFill>
                          <a:blip r:embed="rId12"/>
                          <a:stretch>
                            <a:fillRect l="-1493" t="-196667" r="-235821" b="-20000"/>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bl>
              </a:graphicData>
            </a:graphic>
          </p:graphicFrame>
        </mc:Fallback>
      </mc:AlternateContent>
      <p:sp>
        <p:nvSpPr>
          <p:cNvPr id="20" name="TextBox 19">
            <a:extLst>
              <a:ext uri="{FF2B5EF4-FFF2-40B4-BE49-F238E27FC236}">
                <a16:creationId xmlns:a16="http://schemas.microsoft.com/office/drawing/2014/main" id="{26952529-65D6-4240-BF1B-F1EA4F65E4DF}"/>
              </a:ext>
            </a:extLst>
          </p:cNvPr>
          <p:cNvSpPr txBox="1"/>
          <p:nvPr/>
        </p:nvSpPr>
        <p:spPr>
          <a:xfrm>
            <a:off x="854439" y="549191"/>
            <a:ext cx="5554318" cy="369332"/>
          </a:xfrm>
          <a:prstGeom prst="rect">
            <a:avLst/>
          </a:prstGeom>
          <a:noFill/>
        </p:spPr>
        <p:txBody>
          <a:bodyPr wrap="square" rtlCol="0">
            <a:spAutoFit/>
          </a:bodyPr>
          <a:lstStyle/>
          <a:p>
            <a:r>
              <a:rPr lang="en-US" dirty="0">
                <a:solidFill>
                  <a:srgbClr val="FF0000"/>
                </a:solidFill>
                <a:latin typeface="Helvetica" pitchFamily="2" charset="0"/>
              </a:rPr>
              <a:t>Alright… another one down… a long way to go…</a:t>
            </a:r>
          </a:p>
        </p:txBody>
      </p:sp>
    </p:spTree>
    <p:extLst>
      <p:ext uri="{BB962C8B-B14F-4D97-AF65-F5344CB8AC3E}">
        <p14:creationId xmlns:p14="http://schemas.microsoft.com/office/powerpoint/2010/main" val="18672788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26952529-65D6-4240-BF1B-F1EA4F65E4DF}"/>
              </a:ext>
            </a:extLst>
          </p:cNvPr>
          <p:cNvSpPr txBox="1"/>
          <p:nvPr/>
        </p:nvSpPr>
        <p:spPr>
          <a:xfrm>
            <a:off x="854439" y="549191"/>
            <a:ext cx="5554318" cy="369332"/>
          </a:xfrm>
          <a:prstGeom prst="rect">
            <a:avLst/>
          </a:prstGeom>
          <a:noFill/>
        </p:spPr>
        <p:txBody>
          <a:bodyPr wrap="square" rtlCol="0">
            <a:spAutoFit/>
          </a:bodyPr>
          <a:lstStyle/>
          <a:p>
            <a:r>
              <a:rPr lang="en-US" dirty="0">
                <a:solidFill>
                  <a:srgbClr val="FF0000"/>
                </a:solidFill>
                <a:latin typeface="Helvetica" pitchFamily="2" charset="0"/>
              </a:rPr>
              <a:t>Through the magic of power point, here they are!</a:t>
            </a:r>
          </a:p>
        </p:txBody>
      </p:sp>
      <mc:AlternateContent xmlns:mc="http://schemas.openxmlformats.org/markup-compatibility/2006" xmlns:a14="http://schemas.microsoft.com/office/drawing/2010/main">
        <mc:Choice Requires="a14">
          <p:sp>
            <p:nvSpPr>
              <p:cNvPr id="21" name="Oval 20">
                <a:extLst>
                  <a:ext uri="{FF2B5EF4-FFF2-40B4-BE49-F238E27FC236}">
                    <a16:creationId xmlns:a16="http://schemas.microsoft.com/office/drawing/2014/main" id="{1BF723CF-512B-2D46-93B9-39940A764B7B}"/>
                  </a:ext>
                </a:extLst>
              </p:cNvPr>
              <p:cNvSpPr/>
              <p:nvPr/>
            </p:nvSpPr>
            <p:spPr>
              <a:xfrm>
                <a:off x="4045025" y="3498327"/>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𝑇𝑒𝑚𝑝𝑒𝑟𝑎𝑡𝑢𝑟𝑒</m:t>
                      </m:r>
                    </m:oMath>
                  </m:oMathPara>
                </a14:m>
                <a:endParaRPr lang="en-US" dirty="0">
                  <a:solidFill>
                    <a:schemeClr val="bg1"/>
                  </a:solidFill>
                </a:endParaRPr>
              </a:p>
            </p:txBody>
          </p:sp>
        </mc:Choice>
        <mc:Fallback xmlns="">
          <p:sp>
            <p:nvSpPr>
              <p:cNvPr id="21" name="Oval 20">
                <a:extLst>
                  <a:ext uri="{FF2B5EF4-FFF2-40B4-BE49-F238E27FC236}">
                    <a16:creationId xmlns:a16="http://schemas.microsoft.com/office/drawing/2014/main" id="{1BF723CF-512B-2D46-93B9-39940A764B7B}"/>
                  </a:ext>
                </a:extLst>
              </p:cNvPr>
              <p:cNvSpPr>
                <a:spLocks noRot="1" noChangeAspect="1" noMove="1" noResize="1" noEditPoints="1" noAdjustHandles="1" noChangeArrowheads="1" noChangeShapeType="1" noTextEdit="1"/>
              </p:cNvSpPr>
              <p:nvPr/>
            </p:nvSpPr>
            <p:spPr>
              <a:xfrm>
                <a:off x="4045025" y="3498327"/>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ABDD177C-E351-1C4B-BD5D-CF7531AB8159}"/>
                  </a:ext>
                </a:extLst>
              </p:cNvPr>
              <p:cNvSpPr/>
              <p:nvPr/>
            </p:nvSpPr>
            <p:spPr>
              <a:xfrm>
                <a:off x="6138933" y="3498327"/>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𝐻𝑢𝑚𝑖𝑑𝑖𝑡𝑦</m:t>
                      </m:r>
                    </m:oMath>
                  </m:oMathPara>
                </a14:m>
                <a:endParaRPr lang="en-US" dirty="0">
                  <a:solidFill>
                    <a:schemeClr val="bg1"/>
                  </a:solidFill>
                </a:endParaRPr>
              </a:p>
            </p:txBody>
          </p:sp>
        </mc:Choice>
        <mc:Fallback xmlns="">
          <p:sp>
            <p:nvSpPr>
              <p:cNvPr id="22" name="Oval 21">
                <a:extLst>
                  <a:ext uri="{FF2B5EF4-FFF2-40B4-BE49-F238E27FC236}">
                    <a16:creationId xmlns:a16="http://schemas.microsoft.com/office/drawing/2014/main" id="{ABDD177C-E351-1C4B-BD5D-CF7531AB8159}"/>
                  </a:ext>
                </a:extLst>
              </p:cNvPr>
              <p:cNvSpPr>
                <a:spLocks noRot="1" noChangeAspect="1" noMove="1" noResize="1" noEditPoints="1" noAdjustHandles="1" noChangeArrowheads="1" noChangeShapeType="1" noTextEdit="1"/>
              </p:cNvSpPr>
              <p:nvPr/>
            </p:nvSpPr>
            <p:spPr>
              <a:xfrm>
                <a:off x="6138933" y="3498327"/>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A9D89A68-2593-2142-ADAC-54EE0311A188}"/>
                  </a:ext>
                </a:extLst>
              </p:cNvPr>
              <p:cNvSpPr/>
              <p:nvPr/>
            </p:nvSpPr>
            <p:spPr>
              <a:xfrm>
                <a:off x="8232841" y="3498327"/>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𝑊𝑖𝑛𝑑</m:t>
                      </m:r>
                    </m:oMath>
                  </m:oMathPara>
                </a14:m>
                <a:endParaRPr lang="en-US" dirty="0">
                  <a:solidFill>
                    <a:schemeClr val="bg1"/>
                  </a:solidFill>
                </a:endParaRPr>
              </a:p>
            </p:txBody>
          </p:sp>
        </mc:Choice>
        <mc:Fallback xmlns="">
          <p:sp>
            <p:nvSpPr>
              <p:cNvPr id="23" name="Oval 22">
                <a:extLst>
                  <a:ext uri="{FF2B5EF4-FFF2-40B4-BE49-F238E27FC236}">
                    <a16:creationId xmlns:a16="http://schemas.microsoft.com/office/drawing/2014/main" id="{A9D89A68-2593-2142-ADAC-54EE0311A188}"/>
                  </a:ext>
                </a:extLst>
              </p:cNvPr>
              <p:cNvSpPr>
                <a:spLocks noRot="1" noChangeAspect="1" noMove="1" noResize="1" noEditPoints="1" noAdjustHandles="1" noChangeArrowheads="1" noChangeShapeType="1" noTextEdit="1"/>
              </p:cNvSpPr>
              <p:nvPr/>
            </p:nvSpPr>
            <p:spPr>
              <a:xfrm>
                <a:off x="8232841" y="3498327"/>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21832929-5979-3847-A086-A6746C734160}"/>
                  </a:ext>
                </a:extLst>
              </p:cNvPr>
              <p:cNvSpPr/>
              <p:nvPr/>
            </p:nvSpPr>
            <p:spPr>
              <a:xfrm>
                <a:off x="5087373" y="1859832"/>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𝑃𝑙𝑎𝑦</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𝑇𝑒𝑛𝑛𝑖𝑠</m:t>
                      </m:r>
                      <m:r>
                        <a:rPr lang="en-US" b="0" i="1" dirty="0"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4" name="Oval 23">
                <a:extLst>
                  <a:ext uri="{FF2B5EF4-FFF2-40B4-BE49-F238E27FC236}">
                    <a16:creationId xmlns:a16="http://schemas.microsoft.com/office/drawing/2014/main" id="{21832929-5979-3847-A086-A6746C734160}"/>
                  </a:ext>
                </a:extLst>
              </p:cNvPr>
              <p:cNvSpPr>
                <a:spLocks noRot="1" noChangeAspect="1" noMove="1" noResize="1" noEditPoints="1" noAdjustHandles="1" noChangeArrowheads="1" noChangeShapeType="1" noTextEdit="1"/>
              </p:cNvSpPr>
              <p:nvPr/>
            </p:nvSpPr>
            <p:spPr>
              <a:xfrm>
                <a:off x="5087373" y="1859832"/>
                <a:ext cx="1695691" cy="636608"/>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C0764997-E9A4-AA4B-B38F-3ECB65262772}"/>
                  </a:ext>
                </a:extLst>
              </p:cNvPr>
              <p:cNvSpPr/>
              <p:nvPr/>
            </p:nvSpPr>
            <p:spPr>
              <a:xfrm>
                <a:off x="1951117" y="3498327"/>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𝑂𝑢𝑡𝑙𝑜𝑜𝑘</m:t>
                      </m:r>
                    </m:oMath>
                  </m:oMathPara>
                </a14:m>
                <a:endParaRPr lang="en-US" dirty="0">
                  <a:solidFill>
                    <a:schemeClr val="bg1"/>
                  </a:solidFill>
                </a:endParaRPr>
              </a:p>
            </p:txBody>
          </p:sp>
        </mc:Choice>
        <mc:Fallback xmlns="">
          <p:sp>
            <p:nvSpPr>
              <p:cNvPr id="25" name="Oval 24">
                <a:extLst>
                  <a:ext uri="{FF2B5EF4-FFF2-40B4-BE49-F238E27FC236}">
                    <a16:creationId xmlns:a16="http://schemas.microsoft.com/office/drawing/2014/main" id="{C0764997-E9A4-AA4B-B38F-3ECB65262772}"/>
                  </a:ext>
                </a:extLst>
              </p:cNvPr>
              <p:cNvSpPr>
                <a:spLocks noRot="1" noChangeAspect="1" noMove="1" noResize="1" noEditPoints="1" noAdjustHandles="1" noChangeArrowheads="1" noChangeShapeType="1" noTextEdit="1"/>
              </p:cNvSpPr>
              <p:nvPr/>
            </p:nvSpPr>
            <p:spPr>
              <a:xfrm>
                <a:off x="1951117" y="3498327"/>
                <a:ext cx="1695691" cy="636608"/>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6" name="Table 25">
                <a:extLst>
                  <a:ext uri="{FF2B5EF4-FFF2-40B4-BE49-F238E27FC236}">
                    <a16:creationId xmlns:a16="http://schemas.microsoft.com/office/drawing/2014/main" id="{2FD325AB-22A2-2449-A67A-07B75BC646A1}"/>
                  </a:ext>
                </a:extLst>
              </p:cNvPr>
              <p:cNvGraphicFramePr>
                <a:graphicFrameLocks noGrp="1"/>
              </p:cNvGraphicFramePr>
              <p:nvPr>
                <p:extLst>
                  <p:ext uri="{D42A27DB-BD31-4B8C-83A1-F6EECF244321}">
                    <p14:modId xmlns:p14="http://schemas.microsoft.com/office/powerpoint/2010/main" val="1505237512"/>
                  </p:ext>
                </p:extLst>
              </p:nvPr>
            </p:nvGraphicFramePr>
            <p:xfrm>
              <a:off x="1427005" y="1501504"/>
              <a:ext cx="3051196" cy="1478280"/>
            </p:xfrm>
            <a:graphic>
              <a:graphicData uri="http://schemas.openxmlformats.org/drawingml/2006/table">
                <a:tbl>
                  <a:tblPr firstRow="1" bandRow="1">
                    <a:tableStyleId>{5C22544A-7EE6-4342-B048-85BDC9FD1C3A}</a:tableStyleId>
                  </a:tblPr>
                  <a:tblGrid>
                    <a:gridCol w="1077539">
                      <a:extLst>
                        <a:ext uri="{9D8B030D-6E8A-4147-A177-3AD203B41FA5}">
                          <a16:colId xmlns:a16="http://schemas.microsoft.com/office/drawing/2014/main" val="20000"/>
                        </a:ext>
                      </a:extLst>
                    </a:gridCol>
                    <a:gridCol w="905347">
                      <a:extLst>
                        <a:ext uri="{9D8B030D-6E8A-4147-A177-3AD203B41FA5}">
                          <a16:colId xmlns:a16="http://schemas.microsoft.com/office/drawing/2014/main" val="20001"/>
                        </a:ext>
                      </a:extLst>
                    </a:gridCol>
                    <a:gridCol w="1068310">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𝑂</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𝑂</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𝑂</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0.250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𝑜𝑣𝑒𝑟𝑐𝑎𝑠𝑡</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𝑟𝑎𝑖𝑛</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3"/>
                      </a:ext>
                    </a:extLst>
                  </a:tr>
                </a:tbl>
              </a:graphicData>
            </a:graphic>
          </p:graphicFrame>
        </mc:Choice>
        <mc:Fallback xmlns="">
          <p:graphicFrame>
            <p:nvGraphicFramePr>
              <p:cNvPr id="26" name="Table 25">
                <a:extLst>
                  <a:ext uri="{FF2B5EF4-FFF2-40B4-BE49-F238E27FC236}">
                    <a16:creationId xmlns:a16="http://schemas.microsoft.com/office/drawing/2014/main" id="{2FD325AB-22A2-2449-A67A-07B75BC646A1}"/>
                  </a:ext>
                </a:extLst>
              </p:cNvPr>
              <p:cNvGraphicFramePr>
                <a:graphicFrameLocks noGrp="1"/>
              </p:cNvGraphicFramePr>
              <p:nvPr>
                <p:extLst>
                  <p:ext uri="{D42A27DB-BD31-4B8C-83A1-F6EECF244321}">
                    <p14:modId xmlns:p14="http://schemas.microsoft.com/office/powerpoint/2010/main" val="1505237512"/>
                  </p:ext>
                </p:extLst>
              </p:nvPr>
            </p:nvGraphicFramePr>
            <p:xfrm>
              <a:off x="1427005" y="1501504"/>
              <a:ext cx="3051196" cy="1478280"/>
            </p:xfrm>
            <a:graphic>
              <a:graphicData uri="http://schemas.openxmlformats.org/drawingml/2006/table">
                <a:tbl>
                  <a:tblPr firstRow="1" bandRow="1">
                    <a:tableStyleId>{5C22544A-7EE6-4342-B048-85BDC9FD1C3A}</a:tableStyleId>
                  </a:tblPr>
                  <a:tblGrid>
                    <a:gridCol w="1077539">
                      <a:extLst>
                        <a:ext uri="{9D8B030D-6E8A-4147-A177-3AD203B41FA5}">
                          <a16:colId xmlns:a16="http://schemas.microsoft.com/office/drawing/2014/main" val="20000"/>
                        </a:ext>
                      </a:extLst>
                    </a:gridCol>
                    <a:gridCol w="905347">
                      <a:extLst>
                        <a:ext uri="{9D8B030D-6E8A-4147-A177-3AD203B41FA5}">
                          <a16:colId xmlns:a16="http://schemas.microsoft.com/office/drawing/2014/main" val="20001"/>
                        </a:ext>
                      </a:extLst>
                    </a:gridCol>
                    <a:gridCol w="1068310">
                      <a:extLst>
                        <a:ext uri="{9D8B030D-6E8A-4147-A177-3AD203B41FA5}">
                          <a16:colId xmlns:a16="http://schemas.microsoft.com/office/drawing/2014/main" val="20002"/>
                        </a:ext>
                      </a:extLst>
                    </a:gridCol>
                  </a:tblGrid>
                  <a:tr h="365760">
                    <a:tc>
                      <a:txBody>
                        <a:bodyPr/>
                        <a:lstStyle/>
                        <a:p>
                          <a:endParaRPr lang="en-US"/>
                        </a:p>
                      </a:txBody>
                      <a:tcPr>
                        <a:blipFill>
                          <a:blip r:embed="rId8"/>
                          <a:stretch>
                            <a:fillRect l="-1176" t="-3448" r="-184706" b="-327586"/>
                          </a:stretch>
                        </a:blipFill>
                      </a:tcPr>
                    </a:tc>
                    <a:tc>
                      <a:txBody>
                        <a:bodyPr/>
                        <a:lstStyle/>
                        <a:p>
                          <a:endParaRPr lang="en-US"/>
                        </a:p>
                      </a:txBody>
                      <a:tcPr>
                        <a:blipFill>
                          <a:blip r:embed="rId8"/>
                          <a:stretch>
                            <a:fillRect l="-119444" t="-3448" r="-118056" b="-327586"/>
                          </a:stretch>
                        </a:blipFill>
                      </a:tcPr>
                    </a:tc>
                    <a:tc>
                      <a:txBody>
                        <a:bodyPr/>
                        <a:lstStyle/>
                        <a:p>
                          <a:endParaRPr lang="en-US"/>
                        </a:p>
                      </a:txBody>
                      <a:tcPr>
                        <a:blipFill>
                          <a:blip r:embed="rId8"/>
                          <a:stretch>
                            <a:fillRect l="-188095" t="-3448" r="-1190" b="-3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8"/>
                          <a:stretch>
                            <a:fillRect l="-1176" t="-103448" r="-184706" b="-2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0.250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0.600</a:t>
                          </a:r>
                        </a:p>
                      </a:txBody>
                      <a:tcPr/>
                    </a:tc>
                    <a:extLst>
                      <a:ext uri="{0D108BD9-81ED-4DB2-BD59-A6C34878D82A}">
                        <a16:rowId xmlns:a16="http://schemas.microsoft.com/office/drawing/2014/main" val="10001"/>
                      </a:ext>
                    </a:extLst>
                  </a:tr>
                  <a:tr h="370840">
                    <a:tc>
                      <a:txBody>
                        <a:bodyPr/>
                        <a:lstStyle/>
                        <a:p>
                          <a:endParaRPr lang="en-US"/>
                        </a:p>
                      </a:txBody>
                      <a:tcPr>
                        <a:blipFill>
                          <a:blip r:embed="rId8"/>
                          <a:stretch>
                            <a:fillRect l="-1176" t="-196667" r="-184706"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0.000</a:t>
                          </a:r>
                        </a:p>
                      </a:txBody>
                      <a:tcPr/>
                    </a:tc>
                    <a:extLst>
                      <a:ext uri="{0D108BD9-81ED-4DB2-BD59-A6C34878D82A}">
                        <a16:rowId xmlns:a16="http://schemas.microsoft.com/office/drawing/2014/main" val="10002"/>
                      </a:ext>
                    </a:extLst>
                  </a:tr>
                  <a:tr h="370840">
                    <a:tc>
                      <a:txBody>
                        <a:bodyPr/>
                        <a:lstStyle/>
                        <a:p>
                          <a:endParaRPr lang="en-US"/>
                        </a:p>
                      </a:txBody>
                      <a:tcPr>
                        <a:blipFill>
                          <a:blip r:embed="rId8"/>
                          <a:stretch>
                            <a:fillRect l="-1176" t="-306897" r="-184706"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3"/>
                      </a:ext>
                    </a:extLst>
                  </a:tr>
                </a:tbl>
              </a:graphicData>
            </a:graphic>
          </p:graphicFrame>
        </mc:Fallback>
      </mc:AlternateContent>
      <p:cxnSp>
        <p:nvCxnSpPr>
          <p:cNvPr id="27" name="Straight Arrow Connector 26">
            <a:extLst>
              <a:ext uri="{FF2B5EF4-FFF2-40B4-BE49-F238E27FC236}">
                <a16:creationId xmlns:a16="http://schemas.microsoft.com/office/drawing/2014/main" id="{5C0FDCDD-E7F2-0448-8C27-AEB0E06D5437}"/>
              </a:ext>
            </a:extLst>
          </p:cNvPr>
          <p:cNvCxnSpPr>
            <a:stCxn id="24" idx="4"/>
            <a:endCxn id="25" idx="7"/>
          </p:cNvCxnSpPr>
          <p:nvPr/>
        </p:nvCxnSpPr>
        <p:spPr>
          <a:xfrm flipH="1">
            <a:off x="3398480" y="2496440"/>
            <a:ext cx="2536739"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62A3D15-FC72-D74F-ADCE-0F7AA316A971}"/>
              </a:ext>
            </a:extLst>
          </p:cNvPr>
          <p:cNvCxnSpPr>
            <a:stCxn id="24" idx="4"/>
            <a:endCxn id="21" idx="0"/>
          </p:cNvCxnSpPr>
          <p:nvPr/>
        </p:nvCxnSpPr>
        <p:spPr>
          <a:xfrm flipH="1">
            <a:off x="4892871" y="2496440"/>
            <a:ext cx="1042348"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CA7344-3BF3-E04C-BF17-1EA6E8CA2AC7}"/>
              </a:ext>
            </a:extLst>
          </p:cNvPr>
          <p:cNvCxnSpPr>
            <a:stCxn id="24" idx="4"/>
            <a:endCxn id="22" idx="0"/>
          </p:cNvCxnSpPr>
          <p:nvPr/>
        </p:nvCxnSpPr>
        <p:spPr>
          <a:xfrm>
            <a:off x="5935219" y="2496440"/>
            <a:ext cx="1051560"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DA686B-06E9-7347-8FA3-4D5745D88DC8}"/>
              </a:ext>
            </a:extLst>
          </p:cNvPr>
          <p:cNvCxnSpPr>
            <a:stCxn id="24" idx="4"/>
            <a:endCxn id="23" idx="1"/>
          </p:cNvCxnSpPr>
          <p:nvPr/>
        </p:nvCxnSpPr>
        <p:spPr>
          <a:xfrm>
            <a:off x="5935219" y="2496440"/>
            <a:ext cx="2545950"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1" name="Table 30">
                <a:extLst>
                  <a:ext uri="{FF2B5EF4-FFF2-40B4-BE49-F238E27FC236}">
                    <a16:creationId xmlns:a16="http://schemas.microsoft.com/office/drawing/2014/main" id="{E5FCF090-D9EB-644E-9C49-B6A01ECF7EB9}"/>
                  </a:ext>
                </a:extLst>
              </p:cNvPr>
              <p:cNvGraphicFramePr>
                <a:graphicFrameLocks noGrp="1"/>
              </p:cNvGraphicFramePr>
              <p:nvPr>
                <p:extLst>
                  <p:ext uri="{D42A27DB-BD31-4B8C-83A1-F6EECF244321}">
                    <p14:modId xmlns:p14="http://schemas.microsoft.com/office/powerpoint/2010/main" val="2187028577"/>
                  </p:ext>
                </p:extLst>
              </p:nvPr>
            </p:nvGraphicFramePr>
            <p:xfrm>
              <a:off x="6986779" y="1859832"/>
              <a:ext cx="1378908" cy="736600"/>
            </p:xfrm>
            <a:graphic>
              <a:graphicData uri="http://schemas.openxmlformats.org/drawingml/2006/table">
                <a:tbl>
                  <a:tblPr firstRow="1" bandRow="1">
                    <a:tableStyleId>{5C22544A-7EE6-4342-B048-85BDC9FD1C3A}</a:tableStyleId>
                  </a:tblPr>
                  <a:tblGrid>
                    <a:gridCol w="1378908">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𝑡𝑒𝑛𝑛𝑖𝑠</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0.615</a:t>
                          </a:r>
                        </a:p>
                      </a:txBody>
                      <a:tcPr/>
                    </a:tc>
                    <a:extLst>
                      <a:ext uri="{0D108BD9-81ED-4DB2-BD59-A6C34878D82A}">
                        <a16:rowId xmlns:a16="http://schemas.microsoft.com/office/drawing/2014/main" val="10001"/>
                      </a:ext>
                    </a:extLst>
                  </a:tr>
                </a:tbl>
              </a:graphicData>
            </a:graphic>
          </p:graphicFrame>
        </mc:Choice>
        <mc:Fallback xmlns="">
          <p:graphicFrame>
            <p:nvGraphicFramePr>
              <p:cNvPr id="31" name="Table 30">
                <a:extLst>
                  <a:ext uri="{FF2B5EF4-FFF2-40B4-BE49-F238E27FC236}">
                    <a16:creationId xmlns:a16="http://schemas.microsoft.com/office/drawing/2014/main" id="{E5FCF090-D9EB-644E-9C49-B6A01ECF7EB9}"/>
                  </a:ext>
                </a:extLst>
              </p:cNvPr>
              <p:cNvGraphicFramePr>
                <a:graphicFrameLocks noGrp="1"/>
              </p:cNvGraphicFramePr>
              <p:nvPr>
                <p:extLst>
                  <p:ext uri="{D42A27DB-BD31-4B8C-83A1-F6EECF244321}">
                    <p14:modId xmlns:p14="http://schemas.microsoft.com/office/powerpoint/2010/main" val="2187028577"/>
                  </p:ext>
                </p:extLst>
              </p:nvPr>
            </p:nvGraphicFramePr>
            <p:xfrm>
              <a:off x="6986779" y="1859832"/>
              <a:ext cx="1378908" cy="736600"/>
            </p:xfrm>
            <a:graphic>
              <a:graphicData uri="http://schemas.openxmlformats.org/drawingml/2006/table">
                <a:tbl>
                  <a:tblPr firstRow="1" bandRow="1">
                    <a:tableStyleId>{5C22544A-7EE6-4342-B048-85BDC9FD1C3A}</a:tableStyleId>
                  </a:tblPr>
                  <a:tblGrid>
                    <a:gridCol w="1378908">
                      <a:extLst>
                        <a:ext uri="{9D8B030D-6E8A-4147-A177-3AD203B41FA5}">
                          <a16:colId xmlns:a16="http://schemas.microsoft.com/office/drawing/2014/main" val="20000"/>
                        </a:ext>
                      </a:extLst>
                    </a:gridCol>
                  </a:tblGrid>
                  <a:tr h="365760">
                    <a:tc>
                      <a:txBody>
                        <a:bodyPr/>
                        <a:lstStyle/>
                        <a:p>
                          <a:endParaRPr lang="en-US"/>
                        </a:p>
                      </a:txBody>
                      <a:tcPr>
                        <a:blipFill>
                          <a:blip r:embed="rId9"/>
                          <a:stretch>
                            <a:fillRect l="-917" t="-3448" r="-917" b="-127586"/>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0.615</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2" name="Table 31">
                <a:extLst>
                  <a:ext uri="{FF2B5EF4-FFF2-40B4-BE49-F238E27FC236}">
                    <a16:creationId xmlns:a16="http://schemas.microsoft.com/office/drawing/2014/main" id="{689FD2BE-3E77-0D4B-AC33-6F772F3E1593}"/>
                  </a:ext>
                </a:extLst>
              </p:cNvPr>
              <p:cNvGraphicFramePr>
                <a:graphicFrameLocks noGrp="1"/>
              </p:cNvGraphicFramePr>
              <p:nvPr>
                <p:extLst>
                  <p:ext uri="{D42A27DB-BD31-4B8C-83A1-F6EECF244321}">
                    <p14:modId xmlns:p14="http://schemas.microsoft.com/office/powerpoint/2010/main" val="3295550892"/>
                  </p:ext>
                </p:extLst>
              </p:nvPr>
            </p:nvGraphicFramePr>
            <p:xfrm>
              <a:off x="2282292" y="4474737"/>
              <a:ext cx="2540193" cy="1478280"/>
            </p:xfrm>
            <a:graphic>
              <a:graphicData uri="http://schemas.openxmlformats.org/drawingml/2006/table">
                <a:tbl>
                  <a:tblPr firstRow="1" bandRow="1">
                    <a:tableStyleId>{5C22544A-7EE6-4342-B048-85BDC9FD1C3A}</a:tableStyleId>
                  </a:tblPr>
                  <a:tblGrid>
                    <a:gridCol w="648019">
                      <a:extLst>
                        <a:ext uri="{9D8B030D-6E8A-4147-A177-3AD203B41FA5}">
                          <a16:colId xmlns:a16="http://schemas.microsoft.com/office/drawing/2014/main" val="20000"/>
                        </a:ext>
                      </a:extLst>
                    </a:gridCol>
                    <a:gridCol w="851026">
                      <a:extLst>
                        <a:ext uri="{9D8B030D-6E8A-4147-A177-3AD203B41FA5}">
                          <a16:colId xmlns:a16="http://schemas.microsoft.com/office/drawing/2014/main" val="20001"/>
                        </a:ext>
                      </a:extLst>
                    </a:gridCol>
                    <a:gridCol w="1041148">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𝑀</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𝑀</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𝑀</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h𝑜𝑡</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0.125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𝑚𝑖𝑙𝑑</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𝑐𝑜𝑜𝑙</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0.200</a:t>
                          </a:r>
                        </a:p>
                      </a:txBody>
                      <a:tcPr/>
                    </a:tc>
                    <a:extLst>
                      <a:ext uri="{0D108BD9-81ED-4DB2-BD59-A6C34878D82A}">
                        <a16:rowId xmlns:a16="http://schemas.microsoft.com/office/drawing/2014/main" val="10003"/>
                      </a:ext>
                    </a:extLst>
                  </a:tr>
                </a:tbl>
              </a:graphicData>
            </a:graphic>
          </p:graphicFrame>
        </mc:Choice>
        <mc:Fallback xmlns="">
          <p:graphicFrame>
            <p:nvGraphicFramePr>
              <p:cNvPr id="32" name="Table 31">
                <a:extLst>
                  <a:ext uri="{FF2B5EF4-FFF2-40B4-BE49-F238E27FC236}">
                    <a16:creationId xmlns:a16="http://schemas.microsoft.com/office/drawing/2014/main" id="{689FD2BE-3E77-0D4B-AC33-6F772F3E1593}"/>
                  </a:ext>
                </a:extLst>
              </p:cNvPr>
              <p:cNvGraphicFramePr>
                <a:graphicFrameLocks noGrp="1"/>
              </p:cNvGraphicFramePr>
              <p:nvPr>
                <p:extLst>
                  <p:ext uri="{D42A27DB-BD31-4B8C-83A1-F6EECF244321}">
                    <p14:modId xmlns:p14="http://schemas.microsoft.com/office/powerpoint/2010/main" val="3295550892"/>
                  </p:ext>
                </p:extLst>
              </p:nvPr>
            </p:nvGraphicFramePr>
            <p:xfrm>
              <a:off x="2282292" y="4474737"/>
              <a:ext cx="2540193" cy="1478280"/>
            </p:xfrm>
            <a:graphic>
              <a:graphicData uri="http://schemas.openxmlformats.org/drawingml/2006/table">
                <a:tbl>
                  <a:tblPr firstRow="1" bandRow="1">
                    <a:tableStyleId>{5C22544A-7EE6-4342-B048-85BDC9FD1C3A}</a:tableStyleId>
                  </a:tblPr>
                  <a:tblGrid>
                    <a:gridCol w="648019">
                      <a:extLst>
                        <a:ext uri="{9D8B030D-6E8A-4147-A177-3AD203B41FA5}">
                          <a16:colId xmlns:a16="http://schemas.microsoft.com/office/drawing/2014/main" val="20000"/>
                        </a:ext>
                      </a:extLst>
                    </a:gridCol>
                    <a:gridCol w="851026">
                      <a:extLst>
                        <a:ext uri="{9D8B030D-6E8A-4147-A177-3AD203B41FA5}">
                          <a16:colId xmlns:a16="http://schemas.microsoft.com/office/drawing/2014/main" val="20001"/>
                        </a:ext>
                      </a:extLst>
                    </a:gridCol>
                    <a:gridCol w="1041148">
                      <a:extLst>
                        <a:ext uri="{9D8B030D-6E8A-4147-A177-3AD203B41FA5}">
                          <a16:colId xmlns:a16="http://schemas.microsoft.com/office/drawing/2014/main" val="20002"/>
                        </a:ext>
                      </a:extLst>
                    </a:gridCol>
                  </a:tblGrid>
                  <a:tr h="365760">
                    <a:tc>
                      <a:txBody>
                        <a:bodyPr/>
                        <a:lstStyle/>
                        <a:p>
                          <a:endParaRPr lang="en-US"/>
                        </a:p>
                      </a:txBody>
                      <a:tcPr>
                        <a:blipFill>
                          <a:blip r:embed="rId10"/>
                          <a:stretch>
                            <a:fillRect t="-3448" r="-298039" b="-327586"/>
                          </a:stretch>
                        </a:blipFill>
                      </a:tcPr>
                    </a:tc>
                    <a:tc>
                      <a:txBody>
                        <a:bodyPr/>
                        <a:lstStyle/>
                        <a:p>
                          <a:endParaRPr lang="en-US"/>
                        </a:p>
                      </a:txBody>
                      <a:tcPr>
                        <a:blipFill>
                          <a:blip r:embed="rId10"/>
                          <a:stretch>
                            <a:fillRect l="-75000" t="-3448" r="-123529" b="-327586"/>
                          </a:stretch>
                        </a:blipFill>
                      </a:tcPr>
                    </a:tc>
                    <a:tc>
                      <a:txBody>
                        <a:bodyPr/>
                        <a:lstStyle/>
                        <a:p>
                          <a:endParaRPr lang="en-US"/>
                        </a:p>
                      </a:txBody>
                      <a:tcPr>
                        <a:blipFill>
                          <a:blip r:embed="rId10"/>
                          <a:stretch>
                            <a:fillRect l="-145122" t="-3448" r="-2439" b="-3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t="-103448" r="-298039" b="-2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0.125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t="-196667" r="-298039"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2"/>
                      </a:ext>
                    </a:extLst>
                  </a:tr>
                  <a:tr h="370840">
                    <a:tc>
                      <a:txBody>
                        <a:bodyPr/>
                        <a:lstStyle/>
                        <a:p>
                          <a:endParaRPr lang="en-US"/>
                        </a:p>
                      </a:txBody>
                      <a:tcPr>
                        <a:blipFill>
                          <a:blip r:embed="rId10"/>
                          <a:stretch>
                            <a:fillRect t="-306897" r="-298039"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0.200</a:t>
                          </a:r>
                        </a:p>
                      </a:txBody>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3" name="Table 32">
                <a:extLst>
                  <a:ext uri="{FF2B5EF4-FFF2-40B4-BE49-F238E27FC236}">
                    <a16:creationId xmlns:a16="http://schemas.microsoft.com/office/drawing/2014/main" id="{EB38C913-18B0-F74D-906C-DF744FC02FE3}"/>
                  </a:ext>
                </a:extLst>
              </p:cNvPr>
              <p:cNvGraphicFramePr>
                <a:graphicFrameLocks noGrp="1"/>
              </p:cNvGraphicFramePr>
              <p:nvPr>
                <p:extLst>
                  <p:ext uri="{D42A27DB-BD31-4B8C-83A1-F6EECF244321}">
                    <p14:modId xmlns:p14="http://schemas.microsoft.com/office/powerpoint/2010/main" val="4200858497"/>
                  </p:ext>
                </p:extLst>
              </p:nvPr>
            </p:nvGraphicFramePr>
            <p:xfrm>
              <a:off x="4863906" y="4474737"/>
              <a:ext cx="2792057" cy="1107440"/>
            </p:xfrm>
            <a:graphic>
              <a:graphicData uri="http://schemas.openxmlformats.org/drawingml/2006/table">
                <a:tbl>
                  <a:tblPr firstRow="1" bandRow="1">
                    <a:tableStyleId>{5C22544A-7EE6-4342-B048-85BDC9FD1C3A}</a:tableStyleId>
                  </a:tblPr>
                  <a:tblGrid>
                    <a:gridCol w="899883">
                      <a:extLst>
                        <a:ext uri="{9D8B030D-6E8A-4147-A177-3AD203B41FA5}">
                          <a16:colId xmlns:a16="http://schemas.microsoft.com/office/drawing/2014/main" val="20000"/>
                        </a:ext>
                      </a:extLst>
                    </a:gridCol>
                    <a:gridCol w="851025">
                      <a:extLst>
                        <a:ext uri="{9D8B030D-6E8A-4147-A177-3AD203B41FA5}">
                          <a16:colId xmlns:a16="http://schemas.microsoft.com/office/drawing/2014/main" val="20001"/>
                        </a:ext>
                      </a:extLst>
                    </a:gridCol>
                    <a:gridCol w="1041149">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𝐻</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𝐻</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𝐻</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h𝑖𝑔h</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0.250</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0.800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𝑛𝑜𝑟𝑚𝑎𝑙</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0.750</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0.200</a:t>
                          </a:r>
                        </a:p>
                      </a:txBody>
                      <a:tcPr/>
                    </a:tc>
                    <a:extLst>
                      <a:ext uri="{0D108BD9-81ED-4DB2-BD59-A6C34878D82A}">
                        <a16:rowId xmlns:a16="http://schemas.microsoft.com/office/drawing/2014/main" val="10002"/>
                      </a:ext>
                    </a:extLst>
                  </a:tr>
                </a:tbl>
              </a:graphicData>
            </a:graphic>
          </p:graphicFrame>
        </mc:Choice>
        <mc:Fallback xmlns="">
          <p:graphicFrame>
            <p:nvGraphicFramePr>
              <p:cNvPr id="33" name="Table 32">
                <a:extLst>
                  <a:ext uri="{FF2B5EF4-FFF2-40B4-BE49-F238E27FC236}">
                    <a16:creationId xmlns:a16="http://schemas.microsoft.com/office/drawing/2014/main" id="{EB38C913-18B0-F74D-906C-DF744FC02FE3}"/>
                  </a:ext>
                </a:extLst>
              </p:cNvPr>
              <p:cNvGraphicFramePr>
                <a:graphicFrameLocks noGrp="1"/>
              </p:cNvGraphicFramePr>
              <p:nvPr>
                <p:extLst>
                  <p:ext uri="{D42A27DB-BD31-4B8C-83A1-F6EECF244321}">
                    <p14:modId xmlns:p14="http://schemas.microsoft.com/office/powerpoint/2010/main" val="4200858497"/>
                  </p:ext>
                </p:extLst>
              </p:nvPr>
            </p:nvGraphicFramePr>
            <p:xfrm>
              <a:off x="4863906" y="4474737"/>
              <a:ext cx="2792057" cy="1107440"/>
            </p:xfrm>
            <a:graphic>
              <a:graphicData uri="http://schemas.openxmlformats.org/drawingml/2006/table">
                <a:tbl>
                  <a:tblPr firstRow="1" bandRow="1">
                    <a:tableStyleId>{5C22544A-7EE6-4342-B048-85BDC9FD1C3A}</a:tableStyleId>
                  </a:tblPr>
                  <a:tblGrid>
                    <a:gridCol w="899883">
                      <a:extLst>
                        <a:ext uri="{9D8B030D-6E8A-4147-A177-3AD203B41FA5}">
                          <a16:colId xmlns:a16="http://schemas.microsoft.com/office/drawing/2014/main" val="20000"/>
                        </a:ext>
                      </a:extLst>
                    </a:gridCol>
                    <a:gridCol w="851025">
                      <a:extLst>
                        <a:ext uri="{9D8B030D-6E8A-4147-A177-3AD203B41FA5}">
                          <a16:colId xmlns:a16="http://schemas.microsoft.com/office/drawing/2014/main" val="20001"/>
                        </a:ext>
                      </a:extLst>
                    </a:gridCol>
                    <a:gridCol w="1041149">
                      <a:extLst>
                        <a:ext uri="{9D8B030D-6E8A-4147-A177-3AD203B41FA5}">
                          <a16:colId xmlns:a16="http://schemas.microsoft.com/office/drawing/2014/main" val="20002"/>
                        </a:ext>
                      </a:extLst>
                    </a:gridCol>
                  </a:tblGrid>
                  <a:tr h="365760">
                    <a:tc>
                      <a:txBody>
                        <a:bodyPr/>
                        <a:lstStyle/>
                        <a:p>
                          <a:endParaRPr lang="en-US"/>
                        </a:p>
                      </a:txBody>
                      <a:tcPr>
                        <a:blipFill>
                          <a:blip r:embed="rId11"/>
                          <a:stretch>
                            <a:fillRect t="-3448" r="-214085" b="-227586"/>
                          </a:stretch>
                        </a:blipFill>
                      </a:tcPr>
                    </a:tc>
                    <a:tc>
                      <a:txBody>
                        <a:bodyPr/>
                        <a:lstStyle/>
                        <a:p>
                          <a:endParaRPr lang="en-US"/>
                        </a:p>
                      </a:txBody>
                      <a:tcPr>
                        <a:blipFill>
                          <a:blip r:embed="rId11"/>
                          <a:stretch>
                            <a:fillRect l="-104412" t="-3448" r="-123529" b="-227586"/>
                          </a:stretch>
                        </a:blipFill>
                      </a:tcPr>
                    </a:tc>
                    <a:tc>
                      <a:txBody>
                        <a:bodyPr/>
                        <a:lstStyle/>
                        <a:p>
                          <a:endParaRPr lang="en-US"/>
                        </a:p>
                      </a:txBody>
                      <a:tcPr>
                        <a:blipFill>
                          <a:blip r:embed="rId11"/>
                          <a:stretch>
                            <a:fillRect l="-169512" t="-3448" r="-2439"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11"/>
                          <a:stretch>
                            <a:fillRect t="-100000" r="-214085" b="-120000"/>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0.250</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0.800</a:t>
                          </a:r>
                        </a:p>
                      </a:txBody>
                      <a:tcPr/>
                    </a:tc>
                    <a:extLst>
                      <a:ext uri="{0D108BD9-81ED-4DB2-BD59-A6C34878D82A}">
                        <a16:rowId xmlns:a16="http://schemas.microsoft.com/office/drawing/2014/main" val="10001"/>
                      </a:ext>
                    </a:extLst>
                  </a:tr>
                  <a:tr h="370840">
                    <a:tc>
                      <a:txBody>
                        <a:bodyPr/>
                        <a:lstStyle/>
                        <a:p>
                          <a:endParaRPr lang="en-US"/>
                        </a:p>
                      </a:txBody>
                      <a:tcPr>
                        <a:blipFill>
                          <a:blip r:embed="rId11"/>
                          <a:stretch>
                            <a:fillRect t="-206897" r="-214085" b="-24138"/>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0.750</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0.200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le 33">
                <a:extLst>
                  <a:ext uri="{FF2B5EF4-FFF2-40B4-BE49-F238E27FC236}">
                    <a16:creationId xmlns:a16="http://schemas.microsoft.com/office/drawing/2014/main" id="{17759F53-7CC5-4549-AE16-629F8AE62742}"/>
                  </a:ext>
                </a:extLst>
              </p:cNvPr>
              <p:cNvGraphicFramePr>
                <a:graphicFrameLocks noGrp="1"/>
              </p:cNvGraphicFramePr>
              <p:nvPr>
                <p:extLst>
                  <p:ext uri="{D42A27DB-BD31-4B8C-83A1-F6EECF244321}">
                    <p14:modId xmlns:p14="http://schemas.microsoft.com/office/powerpoint/2010/main" val="712968834"/>
                  </p:ext>
                </p:extLst>
              </p:nvPr>
            </p:nvGraphicFramePr>
            <p:xfrm>
              <a:off x="7698823" y="4474738"/>
              <a:ext cx="2836146" cy="1107440"/>
            </p:xfrm>
            <a:graphic>
              <a:graphicData uri="http://schemas.openxmlformats.org/drawingml/2006/table">
                <a:tbl>
                  <a:tblPr firstRow="1" bandRow="1">
                    <a:tableStyleId>{5C22544A-7EE6-4342-B048-85BDC9FD1C3A}</a:tableStyleId>
                  </a:tblPr>
                  <a:tblGrid>
                    <a:gridCol w="853436">
                      <a:extLst>
                        <a:ext uri="{9D8B030D-6E8A-4147-A177-3AD203B41FA5}">
                          <a16:colId xmlns:a16="http://schemas.microsoft.com/office/drawing/2014/main" val="20000"/>
                        </a:ext>
                      </a:extLst>
                    </a:gridCol>
                    <a:gridCol w="896293">
                      <a:extLst>
                        <a:ext uri="{9D8B030D-6E8A-4147-A177-3AD203B41FA5}">
                          <a16:colId xmlns:a16="http://schemas.microsoft.com/office/drawing/2014/main" val="20001"/>
                        </a:ext>
                      </a:extLst>
                    </a:gridCol>
                    <a:gridCol w="1086417">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𝑊</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𝑊</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𝑊</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𝑤𝑒𝑎𝑘</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0.625</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𝑠𝑡𝑟𝑜𝑛𝑔</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0.600</a:t>
                          </a:r>
                        </a:p>
                      </a:txBody>
                      <a:tcPr/>
                    </a:tc>
                    <a:extLst>
                      <a:ext uri="{0D108BD9-81ED-4DB2-BD59-A6C34878D82A}">
                        <a16:rowId xmlns:a16="http://schemas.microsoft.com/office/drawing/2014/main" val="10002"/>
                      </a:ext>
                    </a:extLst>
                  </a:tr>
                </a:tbl>
              </a:graphicData>
            </a:graphic>
          </p:graphicFrame>
        </mc:Choice>
        <mc:Fallback xmlns="">
          <p:graphicFrame>
            <p:nvGraphicFramePr>
              <p:cNvPr id="34" name="Table 33">
                <a:extLst>
                  <a:ext uri="{FF2B5EF4-FFF2-40B4-BE49-F238E27FC236}">
                    <a16:creationId xmlns:a16="http://schemas.microsoft.com/office/drawing/2014/main" id="{17759F53-7CC5-4549-AE16-629F8AE62742}"/>
                  </a:ext>
                </a:extLst>
              </p:cNvPr>
              <p:cNvGraphicFramePr>
                <a:graphicFrameLocks noGrp="1"/>
              </p:cNvGraphicFramePr>
              <p:nvPr>
                <p:extLst>
                  <p:ext uri="{D42A27DB-BD31-4B8C-83A1-F6EECF244321}">
                    <p14:modId xmlns:p14="http://schemas.microsoft.com/office/powerpoint/2010/main" val="712968834"/>
                  </p:ext>
                </p:extLst>
              </p:nvPr>
            </p:nvGraphicFramePr>
            <p:xfrm>
              <a:off x="7698823" y="4474738"/>
              <a:ext cx="2836146" cy="1107440"/>
            </p:xfrm>
            <a:graphic>
              <a:graphicData uri="http://schemas.openxmlformats.org/drawingml/2006/table">
                <a:tbl>
                  <a:tblPr firstRow="1" bandRow="1">
                    <a:tableStyleId>{5C22544A-7EE6-4342-B048-85BDC9FD1C3A}</a:tableStyleId>
                  </a:tblPr>
                  <a:tblGrid>
                    <a:gridCol w="853436">
                      <a:extLst>
                        <a:ext uri="{9D8B030D-6E8A-4147-A177-3AD203B41FA5}">
                          <a16:colId xmlns:a16="http://schemas.microsoft.com/office/drawing/2014/main" val="20000"/>
                        </a:ext>
                      </a:extLst>
                    </a:gridCol>
                    <a:gridCol w="896293">
                      <a:extLst>
                        <a:ext uri="{9D8B030D-6E8A-4147-A177-3AD203B41FA5}">
                          <a16:colId xmlns:a16="http://schemas.microsoft.com/office/drawing/2014/main" val="20001"/>
                        </a:ext>
                      </a:extLst>
                    </a:gridCol>
                    <a:gridCol w="1086417">
                      <a:extLst>
                        <a:ext uri="{9D8B030D-6E8A-4147-A177-3AD203B41FA5}">
                          <a16:colId xmlns:a16="http://schemas.microsoft.com/office/drawing/2014/main" val="20002"/>
                        </a:ext>
                      </a:extLst>
                    </a:gridCol>
                  </a:tblGrid>
                  <a:tr h="365760">
                    <a:tc>
                      <a:txBody>
                        <a:bodyPr/>
                        <a:lstStyle/>
                        <a:p>
                          <a:endParaRPr lang="en-US"/>
                        </a:p>
                      </a:txBody>
                      <a:tcPr>
                        <a:blipFill>
                          <a:blip r:embed="rId12"/>
                          <a:stretch>
                            <a:fillRect l="-1493" t="-3448" r="-235821" b="-227586"/>
                          </a:stretch>
                        </a:blipFill>
                      </a:tcPr>
                    </a:tc>
                    <a:tc>
                      <a:txBody>
                        <a:bodyPr/>
                        <a:lstStyle/>
                        <a:p>
                          <a:endParaRPr lang="en-US"/>
                        </a:p>
                      </a:txBody>
                      <a:tcPr>
                        <a:blipFill>
                          <a:blip r:embed="rId12"/>
                          <a:stretch>
                            <a:fillRect l="-95775" t="-3448" r="-122535" b="-227586"/>
                          </a:stretch>
                        </a:blipFill>
                      </a:tcPr>
                    </a:tc>
                    <a:tc>
                      <a:txBody>
                        <a:bodyPr/>
                        <a:lstStyle/>
                        <a:p>
                          <a:endParaRPr lang="en-US"/>
                        </a:p>
                      </a:txBody>
                      <a:tcPr>
                        <a:blipFill>
                          <a:blip r:embed="rId12"/>
                          <a:stretch>
                            <a:fillRect l="-161628" t="-3448" r="-1163"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12"/>
                          <a:stretch>
                            <a:fillRect l="-1493" t="-100000" r="-235821" b="-120000"/>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0.625</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1"/>
                      </a:ext>
                    </a:extLst>
                  </a:tr>
                  <a:tr h="370840">
                    <a:tc>
                      <a:txBody>
                        <a:bodyPr/>
                        <a:lstStyle/>
                        <a:p>
                          <a:endParaRPr lang="en-US"/>
                        </a:p>
                      </a:txBody>
                      <a:tcPr>
                        <a:blipFill>
                          <a:blip r:embed="rId12"/>
                          <a:stretch>
                            <a:fillRect l="-1493" t="-206897" r="-235821" b="-24138"/>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0.600</a:t>
                          </a:r>
                        </a:p>
                      </a:txBody>
                      <a:tcP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8190945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Naïve Bayes Classifier</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9486276" cy="3849624"/>
          </a:xfrm>
        </p:spPr>
        <p:txBody>
          <a:bodyPr>
            <a:normAutofit/>
          </a:bodyPr>
          <a:lstStyle/>
          <a:p>
            <a:r>
              <a:rPr lang="en-US" sz="2600" dirty="0">
                <a:latin typeface="Helvetica" pitchFamily="2" charset="0"/>
              </a:rPr>
              <a:t>So, we just “trained” a Bayes Net, using the training set!</a:t>
            </a:r>
          </a:p>
          <a:p>
            <a:r>
              <a:rPr lang="en-US" sz="2600" dirty="0">
                <a:latin typeface="Helvetica" pitchFamily="2" charset="0"/>
              </a:rPr>
              <a:t>Now we evaluate it! Does it correctly classify the test set?</a:t>
            </a:r>
            <a:endParaRPr lang="en-US" sz="2400" dirty="0">
              <a:latin typeface="Helvetica" pitchFamily="2" charset="0"/>
            </a:endParaRPr>
          </a:p>
        </p:txBody>
      </p:sp>
      <p:graphicFrame>
        <p:nvGraphicFramePr>
          <p:cNvPr id="4" name="Table 3">
            <a:extLst>
              <a:ext uri="{FF2B5EF4-FFF2-40B4-BE49-F238E27FC236}">
                <a16:creationId xmlns:a16="http://schemas.microsoft.com/office/drawing/2014/main" id="{B026E0F2-55C7-A443-BBEB-5604B6471245}"/>
              </a:ext>
            </a:extLst>
          </p:cNvPr>
          <p:cNvGraphicFramePr>
            <a:graphicFrameLocks noGrp="1"/>
          </p:cNvGraphicFramePr>
          <p:nvPr>
            <p:extLst>
              <p:ext uri="{D42A27DB-BD31-4B8C-83A1-F6EECF244321}">
                <p14:modId xmlns:p14="http://schemas.microsoft.com/office/powerpoint/2010/main" val="1603993955"/>
              </p:ext>
            </p:extLst>
          </p:nvPr>
        </p:nvGraphicFramePr>
        <p:xfrm>
          <a:off x="2437372" y="3429000"/>
          <a:ext cx="6966904" cy="365760"/>
        </p:xfrm>
        <a:graphic>
          <a:graphicData uri="http://schemas.openxmlformats.org/drawingml/2006/table">
            <a:tbl>
              <a:tblPr bandRow="1">
                <a:tableStyleId>{5C22544A-7EE6-4342-B048-85BDC9FD1C3A}</a:tableStyleId>
              </a:tblPr>
              <a:tblGrid>
                <a:gridCol w="596265">
                  <a:extLst>
                    <a:ext uri="{9D8B030D-6E8A-4147-A177-3AD203B41FA5}">
                      <a16:colId xmlns:a16="http://schemas.microsoft.com/office/drawing/2014/main" val="20000"/>
                    </a:ext>
                  </a:extLst>
                </a:gridCol>
                <a:gridCol w="1089343">
                  <a:extLst>
                    <a:ext uri="{9D8B030D-6E8A-4147-A177-3AD203B41FA5}">
                      <a16:colId xmlns:a16="http://schemas.microsoft.com/office/drawing/2014/main" val="20001"/>
                    </a:ext>
                  </a:extLst>
                </a:gridCol>
                <a:gridCol w="1595755">
                  <a:extLst>
                    <a:ext uri="{9D8B030D-6E8A-4147-A177-3AD203B41FA5}">
                      <a16:colId xmlns:a16="http://schemas.microsoft.com/office/drawing/2014/main" val="20002"/>
                    </a:ext>
                  </a:extLst>
                </a:gridCol>
                <a:gridCol w="1254443">
                  <a:extLst>
                    <a:ext uri="{9D8B030D-6E8A-4147-A177-3AD203B41FA5}">
                      <a16:colId xmlns:a16="http://schemas.microsoft.com/office/drawing/2014/main" val="20003"/>
                    </a:ext>
                  </a:extLst>
                </a:gridCol>
                <a:gridCol w="863918">
                  <a:extLst>
                    <a:ext uri="{9D8B030D-6E8A-4147-A177-3AD203B41FA5}">
                      <a16:colId xmlns:a16="http://schemas.microsoft.com/office/drawing/2014/main" val="20004"/>
                    </a:ext>
                  </a:extLst>
                </a:gridCol>
                <a:gridCol w="1567180">
                  <a:extLst>
                    <a:ext uri="{9D8B030D-6E8A-4147-A177-3AD203B41FA5}">
                      <a16:colId xmlns:a16="http://schemas.microsoft.com/office/drawing/2014/main" val="20005"/>
                    </a:ext>
                  </a:extLst>
                </a:gridCol>
              </a:tblGrid>
              <a:tr h="19543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D3</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0"/>
                  </a:ext>
                </a:extLst>
              </a:tr>
            </a:tbl>
          </a:graphicData>
        </a:graphic>
      </p:graphicFrame>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E312A44-997D-AC47-BBD3-317FAB265847}"/>
                  </a:ext>
                </a:extLst>
              </p:cNvPr>
              <p:cNvSpPr txBox="1"/>
              <p:nvPr/>
            </p:nvSpPr>
            <p:spPr>
              <a:xfrm>
                <a:off x="2716918" y="4585814"/>
                <a:ext cx="6407812" cy="1938992"/>
              </a:xfrm>
              <a:prstGeom prst="rect">
                <a:avLst/>
              </a:prstGeom>
              <a:noFill/>
            </p:spPr>
            <p:txBody>
              <a:bodyPr wrap="square" rtlCol="0">
                <a:spAutoFit/>
              </a:bodyPr>
              <a:lstStyle/>
              <a:p>
                <a:r>
                  <a:rPr lang="en-US" sz="2400" dirty="0">
                    <a:latin typeface="Helvetica" pitchFamily="2" charset="0"/>
                  </a:rPr>
                  <a:t>So, our test set cares about it being overcast, hot, high humidity, and weak wind </a:t>
                </a:r>
              </a:p>
              <a:p>
                <a:endParaRPr lang="en-US" sz="2400" dirty="0">
                  <a:latin typeface="Helvetica" pitchFamily="2" charset="0"/>
                </a:endParaRPr>
              </a:p>
              <a:p>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𝑇𝑒𝑛𝑛𝑖𝑠</m:t>
                          </m:r>
                          <m:r>
                            <a:rPr lang="en-US" sz="2400" i="1">
                              <a:latin typeface="Cambria Math" panose="02040503050406030204" pitchFamily="18" charset="0"/>
                            </a:rPr>
                            <m:t>|</m:t>
                          </m:r>
                          <m:r>
                            <a:rPr lang="en-US" sz="2400" i="1">
                              <a:latin typeface="Cambria Math" panose="02040503050406030204" pitchFamily="18" charset="0"/>
                            </a:rPr>
                            <m:t>𝑜𝑣𝑒𝑟𝑐𝑎𝑠𝑡</m:t>
                          </m:r>
                          <m:r>
                            <a:rPr lang="en-US" sz="2400" i="1">
                              <a:latin typeface="Cambria Math" panose="02040503050406030204" pitchFamily="18" charset="0"/>
                            </a:rPr>
                            <m:t>,</m:t>
                          </m:r>
                          <m:r>
                            <a:rPr lang="en-US" sz="2400" i="1">
                              <a:latin typeface="Cambria Math" panose="02040503050406030204" pitchFamily="18" charset="0"/>
                            </a:rPr>
                            <m:t>h𝑜𝑡</m:t>
                          </m:r>
                          <m:r>
                            <a:rPr lang="en-US" sz="2400" i="1">
                              <a:latin typeface="Cambria Math" panose="02040503050406030204" pitchFamily="18" charset="0"/>
                            </a:rPr>
                            <m:t>,</m:t>
                          </m:r>
                          <m:r>
                            <a:rPr lang="en-US" sz="2400" i="1">
                              <a:latin typeface="Cambria Math" panose="02040503050406030204" pitchFamily="18" charset="0"/>
                            </a:rPr>
                            <m:t>h𝑖𝑔h</m:t>
                          </m:r>
                          <m:r>
                            <a:rPr lang="en-US" sz="2400" i="1">
                              <a:latin typeface="Cambria Math" panose="02040503050406030204" pitchFamily="18" charset="0"/>
                            </a:rPr>
                            <m:t>,</m:t>
                          </m:r>
                          <m:r>
                            <a:rPr lang="en-US" sz="2400" i="1">
                              <a:latin typeface="Cambria Math" panose="02040503050406030204" pitchFamily="18" charset="0"/>
                            </a:rPr>
                            <m:t>𝑤𝑒𝑎𝑘</m:t>
                          </m:r>
                        </m:e>
                      </m:d>
                      <m:r>
                        <a:rPr lang="en-US" sz="2400" i="1">
                          <a:latin typeface="Cambria Math" panose="02040503050406030204" pitchFamily="18" charset="0"/>
                        </a:rPr>
                        <m:t>= ?</m:t>
                      </m:r>
                    </m:oMath>
                  </m:oMathPara>
                </a14:m>
                <a:endParaRPr lang="en-US" sz="2400" dirty="0"/>
              </a:p>
              <a:p>
                <a:endParaRPr lang="en-US" sz="2400" dirty="0">
                  <a:latin typeface="Helvetica" pitchFamily="2" charset="0"/>
                </a:endParaRPr>
              </a:p>
            </p:txBody>
          </p:sp>
        </mc:Choice>
        <mc:Fallback>
          <p:sp>
            <p:nvSpPr>
              <p:cNvPr id="5" name="TextBox 4">
                <a:extLst>
                  <a:ext uri="{FF2B5EF4-FFF2-40B4-BE49-F238E27FC236}">
                    <a16:creationId xmlns:a16="http://schemas.microsoft.com/office/drawing/2014/main" id="{6E312A44-997D-AC47-BBD3-317FAB265847}"/>
                  </a:ext>
                </a:extLst>
              </p:cNvPr>
              <p:cNvSpPr txBox="1">
                <a:spLocks noRot="1" noChangeAspect="1" noMove="1" noResize="1" noEditPoints="1" noAdjustHandles="1" noChangeArrowheads="1" noChangeShapeType="1" noTextEdit="1"/>
              </p:cNvSpPr>
              <p:nvPr/>
            </p:nvSpPr>
            <p:spPr>
              <a:xfrm>
                <a:off x="2716918" y="4585814"/>
                <a:ext cx="6407812" cy="1938992"/>
              </a:xfrm>
              <a:prstGeom prst="rect">
                <a:avLst/>
              </a:prstGeom>
              <a:blipFill>
                <a:blip r:embed="rId3"/>
                <a:stretch>
                  <a:fillRect l="-1584" t="-1948" r="-990"/>
                </a:stretch>
              </a:blipFill>
            </p:spPr>
            <p:txBody>
              <a:bodyPr/>
              <a:lstStyle/>
              <a:p>
                <a:r>
                  <a:rPr lang="en-US">
                    <a:noFill/>
                  </a:rPr>
                  <a:t> </a:t>
                </a:r>
              </a:p>
            </p:txBody>
          </p:sp>
        </mc:Fallback>
      </mc:AlternateContent>
    </p:spTree>
    <p:extLst>
      <p:ext uri="{BB962C8B-B14F-4D97-AF65-F5344CB8AC3E}">
        <p14:creationId xmlns:p14="http://schemas.microsoft.com/office/powerpoint/2010/main" val="318964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Naïve Bayes Classifier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19"/>
                <a:ext cx="9486276" cy="4330337"/>
              </a:xfrm>
            </p:spPr>
            <p:txBody>
              <a:bodyPr>
                <a:normAutofit fontScale="92500"/>
              </a:bodyPr>
              <a:lstStyle/>
              <a:p>
                <a:r>
                  <a:rPr lang="en-US" sz="2600" dirty="0">
                    <a:latin typeface="Helvetica" pitchFamily="2" charset="0"/>
                  </a:rPr>
                  <a:t>So what we want to know is this:</a:t>
                </a:r>
              </a:p>
              <a:p>
                <a:endParaRPr lang="en-US" sz="26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800" b="1" smtClean="0">
                          <a:latin typeface="Cambria Math" panose="02040503050406030204" pitchFamily="18" charset="0"/>
                        </a:rPr>
                        <m:t>𝐏</m:t>
                      </m:r>
                      <m:d>
                        <m:dPr>
                          <m:ctrlPr>
                            <a:rPr lang="en-US" sz="2800" i="1">
                              <a:latin typeface="Cambria Math" panose="02040503050406030204" pitchFamily="18" charset="0"/>
                            </a:rPr>
                          </m:ctrlPr>
                        </m:dPr>
                        <m:e>
                          <m:r>
                            <a:rPr lang="en-US" sz="2800" i="1">
                              <a:latin typeface="Cambria Math" panose="02040503050406030204" pitchFamily="18" charset="0"/>
                            </a:rPr>
                            <m:t>𝑇𝑒𝑛𝑛𝑖𝑠</m:t>
                          </m:r>
                          <m:r>
                            <a:rPr lang="en-US" sz="2800" i="1">
                              <a:latin typeface="Cambria Math" panose="02040503050406030204" pitchFamily="18" charset="0"/>
                            </a:rPr>
                            <m:t>|</m:t>
                          </m:r>
                          <m:r>
                            <a:rPr lang="en-US" sz="2800" i="1">
                              <a:latin typeface="Cambria Math" panose="02040503050406030204" pitchFamily="18" charset="0"/>
                            </a:rPr>
                            <m:t>𝑜𝑣𝑒𝑟𝑐𝑎𝑠𝑡</m:t>
                          </m:r>
                          <m:r>
                            <a:rPr lang="en-US" sz="2800" i="1">
                              <a:latin typeface="Cambria Math" panose="02040503050406030204" pitchFamily="18" charset="0"/>
                            </a:rPr>
                            <m:t>,</m:t>
                          </m:r>
                          <m:r>
                            <a:rPr lang="en-US" sz="2800" i="1">
                              <a:latin typeface="Cambria Math" panose="02040503050406030204" pitchFamily="18" charset="0"/>
                            </a:rPr>
                            <m:t>h𝑜𝑡</m:t>
                          </m:r>
                          <m:r>
                            <a:rPr lang="en-US" sz="2800" i="1">
                              <a:latin typeface="Cambria Math" panose="02040503050406030204" pitchFamily="18" charset="0"/>
                            </a:rPr>
                            <m:t>,</m:t>
                          </m:r>
                          <m:r>
                            <a:rPr lang="en-US" sz="2800" i="1">
                              <a:latin typeface="Cambria Math" panose="02040503050406030204" pitchFamily="18" charset="0"/>
                            </a:rPr>
                            <m:t>h𝑖𝑔h</m:t>
                          </m:r>
                          <m:r>
                            <a:rPr lang="en-US" sz="2800" i="1">
                              <a:latin typeface="Cambria Math" panose="02040503050406030204" pitchFamily="18" charset="0"/>
                            </a:rPr>
                            <m:t>,</m:t>
                          </m:r>
                          <m:r>
                            <a:rPr lang="en-US" sz="2800" i="1">
                              <a:latin typeface="Cambria Math" panose="02040503050406030204" pitchFamily="18" charset="0"/>
                            </a:rPr>
                            <m:t>𝑤𝑒𝑎𝑘</m:t>
                          </m:r>
                        </m:e>
                      </m:d>
                    </m:oMath>
                  </m:oMathPara>
                </a14:m>
                <a:endParaRPr lang="en-US" sz="2600" dirty="0">
                  <a:latin typeface="Helvetica" pitchFamily="2" charset="0"/>
                </a:endParaRPr>
              </a:p>
              <a:p>
                <a:endParaRPr lang="en-US" sz="2600" dirty="0">
                  <a:latin typeface="Helvetica" pitchFamily="2" charset="0"/>
                </a:endParaRPr>
              </a:p>
              <a:p>
                <a:r>
                  <a:rPr lang="en-US" sz="2600" dirty="0">
                    <a:latin typeface="Helvetica" pitchFamily="2" charset="0"/>
                  </a:rPr>
                  <a:t>But because of our ‘conditional independence’ assumption of naïve Bayes, we could rewrite this as:</a:t>
                </a:r>
              </a:p>
              <a:p>
                <a:pPr/>
                <a:endParaRPr lang="en-US" sz="2400" dirty="0"/>
              </a:p>
              <a:p>
                <a:pPr marL="0" indent="0">
                  <a:buNone/>
                </a:pPr>
                <a14:m>
                  <m:oMathPara xmlns:m="http://schemas.openxmlformats.org/officeDocument/2006/math">
                    <m:oMathParaPr>
                      <m:jc m:val="left"/>
                    </m:oMathParaPr>
                    <m:oMath xmlns:m="http://schemas.openxmlformats.org/officeDocument/2006/math">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𝑇𝑒𝑛𝑛𝑖𝑠</m:t>
                          </m:r>
                        </m:e>
                      </m:d>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𝑜𝑣𝑒𝑟𝑐𝑎𝑠𝑡</m:t>
                          </m:r>
                          <m:r>
                            <a:rPr lang="en-US" sz="2400" i="1">
                              <a:latin typeface="Cambria Math" panose="02040503050406030204" pitchFamily="18" charset="0"/>
                            </a:rPr>
                            <m:t>|</m:t>
                          </m:r>
                          <m:r>
                            <a:rPr lang="en-US" sz="2400" i="1">
                              <a:latin typeface="Cambria Math" panose="02040503050406030204" pitchFamily="18" charset="0"/>
                            </a:rPr>
                            <m:t>𝑇𝑒𝑛𝑛𝑖𝑠</m:t>
                          </m:r>
                        </m:e>
                      </m:d>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h𝑜𝑡</m:t>
                          </m:r>
                          <m:r>
                            <a:rPr lang="en-US" sz="2400" i="1">
                              <a:latin typeface="Cambria Math" panose="02040503050406030204" pitchFamily="18" charset="0"/>
                            </a:rPr>
                            <m:t>|</m:t>
                          </m:r>
                          <m:r>
                            <a:rPr lang="en-US" sz="2400" i="1">
                              <a:latin typeface="Cambria Math" panose="02040503050406030204" pitchFamily="18" charset="0"/>
                            </a:rPr>
                            <m:t>𝑇𝑒𝑛𝑛𝑖𝑠</m:t>
                          </m:r>
                        </m:e>
                      </m:d>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h𝑖𝑔h</m:t>
                          </m:r>
                          <m:r>
                            <a:rPr lang="en-US" sz="2400" i="1">
                              <a:latin typeface="Cambria Math" panose="02040503050406030204" pitchFamily="18" charset="0"/>
                            </a:rPr>
                            <m:t>|</m:t>
                          </m:r>
                          <m:r>
                            <a:rPr lang="en-US" sz="2400" i="1">
                              <a:latin typeface="Cambria Math" panose="02040503050406030204" pitchFamily="18" charset="0"/>
                            </a:rPr>
                            <m:t>𝑇𝑒𝑛𝑛𝑖𝑠</m:t>
                          </m:r>
                        </m:e>
                      </m:d>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𝑤𝑒𝑎𝑘</m:t>
                          </m:r>
                          <m:r>
                            <a:rPr lang="en-US" sz="2400" i="1">
                              <a:latin typeface="Cambria Math" panose="02040503050406030204" pitchFamily="18" charset="0"/>
                            </a:rPr>
                            <m:t>|</m:t>
                          </m:r>
                          <m:r>
                            <a:rPr lang="en-US" sz="2400" i="1">
                              <a:latin typeface="Cambria Math" panose="02040503050406030204" pitchFamily="18" charset="0"/>
                            </a:rPr>
                            <m:t>𝑇𝑒𝑛𝑛𝑖𝑠</m:t>
                          </m:r>
                        </m:e>
                      </m:d>
                    </m:oMath>
                  </m:oMathPara>
                </a14:m>
                <a:endParaRPr lang="en-US" sz="2400" dirty="0">
                  <a:latin typeface="Helvetica" pitchFamily="2" charset="0"/>
                </a:endParaRPr>
              </a:p>
              <a:p>
                <a:pPr marL="0" indent="0">
                  <a:buNone/>
                </a:pPr>
                <a:endParaRPr lang="en-US" sz="2400" dirty="0">
                  <a:latin typeface="Helvetica" pitchFamily="2" charset="0"/>
                </a:endParaRPr>
              </a:p>
              <a:p>
                <a:pPr marL="0" indent="0">
                  <a:buNone/>
                </a:pPr>
                <a:endParaRPr lang="en-US" sz="2400" dirty="0">
                  <a:latin typeface="Helvetica" pitchFamily="2" charset="0"/>
                </a:endParaRPr>
              </a:p>
              <a:p>
                <a:pPr marL="0" indent="0">
                  <a:buNone/>
                </a:pPr>
                <a:endParaRPr lang="en-US" sz="24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799" y="2103119"/>
                <a:ext cx="9486276" cy="4330337"/>
              </a:xfrm>
              <a:blipFill>
                <a:blip r:embed="rId3"/>
                <a:stretch>
                  <a:fillRect l="-937" r="-1205"/>
                </a:stretch>
              </a:blipFill>
            </p:spPr>
            <p:txBody>
              <a:bodyPr/>
              <a:lstStyle/>
              <a:p>
                <a:r>
                  <a:rPr lang="en-US">
                    <a:noFill/>
                  </a:rPr>
                  <a:t> </a:t>
                </a:r>
              </a:p>
            </p:txBody>
          </p:sp>
        </mc:Fallback>
      </mc:AlternateContent>
    </p:spTree>
    <p:extLst>
      <p:ext uri="{BB962C8B-B14F-4D97-AF65-F5344CB8AC3E}">
        <p14:creationId xmlns:p14="http://schemas.microsoft.com/office/powerpoint/2010/main" val="710079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Naïve Bayes Classifier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8" y="2103119"/>
                <a:ext cx="10820401" cy="4330337"/>
              </a:xfrm>
            </p:spPr>
            <p:txBody>
              <a:bodyPr>
                <a:normAutofit/>
              </a:bodyPr>
              <a:lstStyle/>
              <a:p>
                <a:r>
                  <a:rPr lang="en-US" sz="2400" dirty="0"/>
                  <a:t>And each of these terms:</a:t>
                </a:r>
              </a:p>
              <a:p>
                <a:endParaRPr lang="en-US" sz="2400" dirty="0"/>
              </a:p>
              <a:p>
                <a:pPr marL="0" indent="0">
                  <a:buNone/>
                </a:pPr>
                <a14:m>
                  <m:oMathPara xmlns:m="http://schemas.openxmlformats.org/officeDocument/2006/math">
                    <m:oMathParaPr>
                      <m:jc m:val="left"/>
                    </m:oMathParaPr>
                    <m:oMath xmlns:m="http://schemas.openxmlformats.org/officeDocument/2006/math">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𝑇𝑒𝑛𝑛𝑖𝑠</m:t>
                          </m:r>
                        </m:e>
                      </m:d>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𝑜𝑣𝑒𝑟𝑐𝑎𝑠𝑡</m:t>
                          </m:r>
                          <m:r>
                            <a:rPr lang="en-US" sz="2400" i="1">
                              <a:latin typeface="Cambria Math" panose="02040503050406030204" pitchFamily="18" charset="0"/>
                            </a:rPr>
                            <m:t>|</m:t>
                          </m:r>
                          <m:r>
                            <a:rPr lang="en-US" sz="2400" i="1">
                              <a:latin typeface="Cambria Math" panose="02040503050406030204" pitchFamily="18" charset="0"/>
                            </a:rPr>
                            <m:t>𝑇𝑒𝑛𝑛𝑖𝑠</m:t>
                          </m:r>
                        </m:e>
                      </m:d>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h𝑜𝑡</m:t>
                          </m:r>
                          <m:r>
                            <a:rPr lang="en-US" sz="2400" i="1">
                              <a:latin typeface="Cambria Math" panose="02040503050406030204" pitchFamily="18" charset="0"/>
                            </a:rPr>
                            <m:t>|</m:t>
                          </m:r>
                          <m:r>
                            <a:rPr lang="en-US" sz="2400" i="1">
                              <a:latin typeface="Cambria Math" panose="02040503050406030204" pitchFamily="18" charset="0"/>
                            </a:rPr>
                            <m:t>𝑇𝑒𝑛𝑛𝑖𝑠</m:t>
                          </m:r>
                        </m:e>
                      </m:d>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h𝑖𝑔h</m:t>
                          </m:r>
                          <m:r>
                            <a:rPr lang="en-US" sz="2400" i="1">
                              <a:latin typeface="Cambria Math" panose="02040503050406030204" pitchFamily="18" charset="0"/>
                            </a:rPr>
                            <m:t>|</m:t>
                          </m:r>
                          <m:r>
                            <a:rPr lang="en-US" sz="2400" i="1">
                              <a:latin typeface="Cambria Math" panose="02040503050406030204" pitchFamily="18" charset="0"/>
                            </a:rPr>
                            <m:t>𝑇𝑒𝑛𝑛𝑖𝑠</m:t>
                          </m:r>
                        </m:e>
                      </m:d>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𝑤𝑒𝑎𝑘</m:t>
                          </m:r>
                          <m:r>
                            <a:rPr lang="en-US" sz="2400" i="1">
                              <a:latin typeface="Cambria Math" panose="02040503050406030204" pitchFamily="18" charset="0"/>
                            </a:rPr>
                            <m:t>|</m:t>
                          </m:r>
                          <m:r>
                            <a:rPr lang="en-US" sz="2400" i="1">
                              <a:latin typeface="Cambria Math" panose="02040503050406030204" pitchFamily="18" charset="0"/>
                            </a:rPr>
                            <m:t>𝑇𝑒𝑛𝑛𝑖𝑠</m:t>
                          </m:r>
                        </m:e>
                      </m:d>
                    </m:oMath>
                  </m:oMathPara>
                </a14:m>
                <a:endParaRPr lang="en-US" sz="2400" dirty="0">
                  <a:latin typeface="Helvetica" pitchFamily="2" charset="0"/>
                </a:endParaRPr>
              </a:p>
              <a:p>
                <a:pPr marL="0" indent="0">
                  <a:buNone/>
                </a:pPr>
                <a:endParaRPr lang="en-US" sz="2400" dirty="0">
                  <a:latin typeface="Helvetica" pitchFamily="2" charset="0"/>
                </a:endParaRPr>
              </a:p>
              <a:p>
                <a:pPr/>
                <a:r>
                  <a:rPr lang="en-US" sz="2400" dirty="0">
                    <a:latin typeface="Helvetica" pitchFamily="2" charset="0"/>
                  </a:rPr>
                  <a:t>Can be looked up using our beautiful CPTs we worked so hard to create.</a:t>
                </a:r>
              </a:p>
              <a:p>
                <a:pPr marL="0" indent="0">
                  <a:buNone/>
                </a:pPr>
                <a:endParaRPr lang="en-US" sz="2400" dirty="0">
                  <a:latin typeface="Helvetica" pitchFamily="2" charset="0"/>
                </a:endParaRPr>
              </a:p>
              <a:p>
                <a:pPr marL="0" indent="0">
                  <a:buNone/>
                </a:pPr>
                <a:endParaRPr lang="en-US" sz="2400" dirty="0">
                  <a:latin typeface="Helvetica" pitchFamily="2" charset="0"/>
                </a:endParaRPr>
              </a:p>
              <a:p>
                <a:pPr marL="0" indent="0">
                  <a:buNone/>
                </a:pPr>
                <a:endParaRPr lang="en-US" sz="24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798" y="2103119"/>
                <a:ext cx="10820401" cy="4330337"/>
              </a:xfrm>
              <a:blipFill>
                <a:blip r:embed="rId3"/>
                <a:stretch>
                  <a:fillRect l="-821" t="-292"/>
                </a:stretch>
              </a:blipFill>
            </p:spPr>
            <p:txBody>
              <a:bodyPr/>
              <a:lstStyle/>
              <a:p>
                <a:r>
                  <a:rPr lang="en-US">
                    <a:noFill/>
                  </a:rPr>
                  <a:t> </a:t>
                </a:r>
              </a:p>
            </p:txBody>
          </p:sp>
        </mc:Fallback>
      </mc:AlternateContent>
    </p:spTree>
    <p:extLst>
      <p:ext uri="{BB962C8B-B14F-4D97-AF65-F5344CB8AC3E}">
        <p14:creationId xmlns:p14="http://schemas.microsoft.com/office/powerpoint/2010/main" val="40045245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Oval 20">
                <a:extLst>
                  <a:ext uri="{FF2B5EF4-FFF2-40B4-BE49-F238E27FC236}">
                    <a16:creationId xmlns:a16="http://schemas.microsoft.com/office/drawing/2014/main" id="{1BF723CF-512B-2D46-93B9-39940A764B7B}"/>
                  </a:ext>
                </a:extLst>
              </p:cNvPr>
              <p:cNvSpPr/>
              <p:nvPr/>
            </p:nvSpPr>
            <p:spPr>
              <a:xfrm>
                <a:off x="4045025" y="3498327"/>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𝑇𝑒𝑚𝑝𝑒𝑟𝑎𝑡𝑢𝑟𝑒</m:t>
                      </m:r>
                    </m:oMath>
                  </m:oMathPara>
                </a14:m>
                <a:endParaRPr lang="en-US" dirty="0">
                  <a:solidFill>
                    <a:schemeClr val="bg1"/>
                  </a:solidFill>
                </a:endParaRPr>
              </a:p>
            </p:txBody>
          </p:sp>
        </mc:Choice>
        <mc:Fallback xmlns="">
          <p:sp>
            <p:nvSpPr>
              <p:cNvPr id="21" name="Oval 20">
                <a:extLst>
                  <a:ext uri="{FF2B5EF4-FFF2-40B4-BE49-F238E27FC236}">
                    <a16:creationId xmlns:a16="http://schemas.microsoft.com/office/drawing/2014/main" id="{1BF723CF-512B-2D46-93B9-39940A764B7B}"/>
                  </a:ext>
                </a:extLst>
              </p:cNvPr>
              <p:cNvSpPr>
                <a:spLocks noRot="1" noChangeAspect="1" noMove="1" noResize="1" noEditPoints="1" noAdjustHandles="1" noChangeArrowheads="1" noChangeShapeType="1" noTextEdit="1"/>
              </p:cNvSpPr>
              <p:nvPr/>
            </p:nvSpPr>
            <p:spPr>
              <a:xfrm>
                <a:off x="4045025" y="3498327"/>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ABDD177C-E351-1C4B-BD5D-CF7531AB8159}"/>
                  </a:ext>
                </a:extLst>
              </p:cNvPr>
              <p:cNvSpPr/>
              <p:nvPr/>
            </p:nvSpPr>
            <p:spPr>
              <a:xfrm>
                <a:off x="6138933" y="3498327"/>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𝐻𝑢𝑚𝑖𝑑𝑖𝑡𝑦</m:t>
                      </m:r>
                    </m:oMath>
                  </m:oMathPara>
                </a14:m>
                <a:endParaRPr lang="en-US" dirty="0">
                  <a:solidFill>
                    <a:schemeClr val="bg1"/>
                  </a:solidFill>
                </a:endParaRPr>
              </a:p>
            </p:txBody>
          </p:sp>
        </mc:Choice>
        <mc:Fallback xmlns="">
          <p:sp>
            <p:nvSpPr>
              <p:cNvPr id="22" name="Oval 21">
                <a:extLst>
                  <a:ext uri="{FF2B5EF4-FFF2-40B4-BE49-F238E27FC236}">
                    <a16:creationId xmlns:a16="http://schemas.microsoft.com/office/drawing/2014/main" id="{ABDD177C-E351-1C4B-BD5D-CF7531AB8159}"/>
                  </a:ext>
                </a:extLst>
              </p:cNvPr>
              <p:cNvSpPr>
                <a:spLocks noRot="1" noChangeAspect="1" noMove="1" noResize="1" noEditPoints="1" noAdjustHandles="1" noChangeArrowheads="1" noChangeShapeType="1" noTextEdit="1"/>
              </p:cNvSpPr>
              <p:nvPr/>
            </p:nvSpPr>
            <p:spPr>
              <a:xfrm>
                <a:off x="6138933" y="3498327"/>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A9D89A68-2593-2142-ADAC-54EE0311A188}"/>
                  </a:ext>
                </a:extLst>
              </p:cNvPr>
              <p:cNvSpPr/>
              <p:nvPr/>
            </p:nvSpPr>
            <p:spPr>
              <a:xfrm>
                <a:off x="8232841" y="3498327"/>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𝑊𝑖𝑛𝑑</m:t>
                      </m:r>
                    </m:oMath>
                  </m:oMathPara>
                </a14:m>
                <a:endParaRPr lang="en-US" dirty="0">
                  <a:solidFill>
                    <a:schemeClr val="bg1"/>
                  </a:solidFill>
                </a:endParaRPr>
              </a:p>
            </p:txBody>
          </p:sp>
        </mc:Choice>
        <mc:Fallback xmlns="">
          <p:sp>
            <p:nvSpPr>
              <p:cNvPr id="23" name="Oval 22">
                <a:extLst>
                  <a:ext uri="{FF2B5EF4-FFF2-40B4-BE49-F238E27FC236}">
                    <a16:creationId xmlns:a16="http://schemas.microsoft.com/office/drawing/2014/main" id="{A9D89A68-2593-2142-ADAC-54EE0311A188}"/>
                  </a:ext>
                </a:extLst>
              </p:cNvPr>
              <p:cNvSpPr>
                <a:spLocks noRot="1" noChangeAspect="1" noMove="1" noResize="1" noEditPoints="1" noAdjustHandles="1" noChangeArrowheads="1" noChangeShapeType="1" noTextEdit="1"/>
              </p:cNvSpPr>
              <p:nvPr/>
            </p:nvSpPr>
            <p:spPr>
              <a:xfrm>
                <a:off x="8232841" y="3498327"/>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21832929-5979-3847-A086-A6746C734160}"/>
                  </a:ext>
                </a:extLst>
              </p:cNvPr>
              <p:cNvSpPr/>
              <p:nvPr/>
            </p:nvSpPr>
            <p:spPr>
              <a:xfrm>
                <a:off x="5087373" y="1859832"/>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𝑃𝑙𝑎𝑦</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𝑇𝑒𝑛𝑛𝑖𝑠</m:t>
                      </m:r>
                      <m:r>
                        <a:rPr lang="en-US" b="0" i="1" dirty="0"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4" name="Oval 23">
                <a:extLst>
                  <a:ext uri="{FF2B5EF4-FFF2-40B4-BE49-F238E27FC236}">
                    <a16:creationId xmlns:a16="http://schemas.microsoft.com/office/drawing/2014/main" id="{21832929-5979-3847-A086-A6746C734160}"/>
                  </a:ext>
                </a:extLst>
              </p:cNvPr>
              <p:cNvSpPr>
                <a:spLocks noRot="1" noChangeAspect="1" noMove="1" noResize="1" noEditPoints="1" noAdjustHandles="1" noChangeArrowheads="1" noChangeShapeType="1" noTextEdit="1"/>
              </p:cNvSpPr>
              <p:nvPr/>
            </p:nvSpPr>
            <p:spPr>
              <a:xfrm>
                <a:off x="5087373" y="1859832"/>
                <a:ext cx="1695691" cy="636608"/>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C0764997-E9A4-AA4B-B38F-3ECB65262772}"/>
                  </a:ext>
                </a:extLst>
              </p:cNvPr>
              <p:cNvSpPr/>
              <p:nvPr/>
            </p:nvSpPr>
            <p:spPr>
              <a:xfrm>
                <a:off x="1951117" y="3498327"/>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𝑂𝑢𝑡𝑙𝑜𝑜𝑘</m:t>
                      </m:r>
                    </m:oMath>
                  </m:oMathPara>
                </a14:m>
                <a:endParaRPr lang="en-US" dirty="0">
                  <a:solidFill>
                    <a:schemeClr val="bg1"/>
                  </a:solidFill>
                </a:endParaRPr>
              </a:p>
            </p:txBody>
          </p:sp>
        </mc:Choice>
        <mc:Fallback xmlns="">
          <p:sp>
            <p:nvSpPr>
              <p:cNvPr id="25" name="Oval 24">
                <a:extLst>
                  <a:ext uri="{FF2B5EF4-FFF2-40B4-BE49-F238E27FC236}">
                    <a16:creationId xmlns:a16="http://schemas.microsoft.com/office/drawing/2014/main" id="{C0764997-E9A4-AA4B-B38F-3ECB65262772}"/>
                  </a:ext>
                </a:extLst>
              </p:cNvPr>
              <p:cNvSpPr>
                <a:spLocks noRot="1" noChangeAspect="1" noMove="1" noResize="1" noEditPoints="1" noAdjustHandles="1" noChangeArrowheads="1" noChangeShapeType="1" noTextEdit="1"/>
              </p:cNvSpPr>
              <p:nvPr/>
            </p:nvSpPr>
            <p:spPr>
              <a:xfrm>
                <a:off x="1951117" y="3498327"/>
                <a:ext cx="1695691" cy="636608"/>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6" name="Table 25">
                <a:extLst>
                  <a:ext uri="{FF2B5EF4-FFF2-40B4-BE49-F238E27FC236}">
                    <a16:creationId xmlns:a16="http://schemas.microsoft.com/office/drawing/2014/main" id="{2FD325AB-22A2-2449-A67A-07B75BC646A1}"/>
                  </a:ext>
                </a:extLst>
              </p:cNvPr>
              <p:cNvGraphicFramePr>
                <a:graphicFrameLocks noGrp="1"/>
              </p:cNvGraphicFramePr>
              <p:nvPr/>
            </p:nvGraphicFramePr>
            <p:xfrm>
              <a:off x="1427005" y="1501504"/>
              <a:ext cx="3051196" cy="1478280"/>
            </p:xfrm>
            <a:graphic>
              <a:graphicData uri="http://schemas.openxmlformats.org/drawingml/2006/table">
                <a:tbl>
                  <a:tblPr firstRow="1" bandRow="1">
                    <a:tableStyleId>{5C22544A-7EE6-4342-B048-85BDC9FD1C3A}</a:tableStyleId>
                  </a:tblPr>
                  <a:tblGrid>
                    <a:gridCol w="1077539">
                      <a:extLst>
                        <a:ext uri="{9D8B030D-6E8A-4147-A177-3AD203B41FA5}">
                          <a16:colId xmlns:a16="http://schemas.microsoft.com/office/drawing/2014/main" val="20000"/>
                        </a:ext>
                      </a:extLst>
                    </a:gridCol>
                    <a:gridCol w="905347">
                      <a:extLst>
                        <a:ext uri="{9D8B030D-6E8A-4147-A177-3AD203B41FA5}">
                          <a16:colId xmlns:a16="http://schemas.microsoft.com/office/drawing/2014/main" val="20001"/>
                        </a:ext>
                      </a:extLst>
                    </a:gridCol>
                    <a:gridCol w="1068310">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𝑂</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𝑂</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𝑂</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0.250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𝑜𝑣𝑒𝑟𝑐𝑎𝑠𝑡</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𝑟𝑎𝑖𝑛</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3"/>
                      </a:ext>
                    </a:extLst>
                  </a:tr>
                </a:tbl>
              </a:graphicData>
            </a:graphic>
          </p:graphicFrame>
        </mc:Choice>
        <mc:Fallback xmlns="">
          <p:graphicFrame>
            <p:nvGraphicFramePr>
              <p:cNvPr id="26" name="Table 25">
                <a:extLst>
                  <a:ext uri="{FF2B5EF4-FFF2-40B4-BE49-F238E27FC236}">
                    <a16:creationId xmlns:a16="http://schemas.microsoft.com/office/drawing/2014/main" id="{2FD325AB-22A2-2449-A67A-07B75BC646A1}"/>
                  </a:ext>
                </a:extLst>
              </p:cNvPr>
              <p:cNvGraphicFramePr>
                <a:graphicFrameLocks noGrp="1"/>
              </p:cNvGraphicFramePr>
              <p:nvPr>
                <p:extLst>
                  <p:ext uri="{D42A27DB-BD31-4B8C-83A1-F6EECF244321}">
                    <p14:modId xmlns:p14="http://schemas.microsoft.com/office/powerpoint/2010/main" val="1505237512"/>
                  </p:ext>
                </p:extLst>
              </p:nvPr>
            </p:nvGraphicFramePr>
            <p:xfrm>
              <a:off x="1427005" y="1501504"/>
              <a:ext cx="3051196" cy="1478280"/>
            </p:xfrm>
            <a:graphic>
              <a:graphicData uri="http://schemas.openxmlformats.org/drawingml/2006/table">
                <a:tbl>
                  <a:tblPr firstRow="1" bandRow="1">
                    <a:tableStyleId>{5C22544A-7EE6-4342-B048-85BDC9FD1C3A}</a:tableStyleId>
                  </a:tblPr>
                  <a:tblGrid>
                    <a:gridCol w="1077539">
                      <a:extLst>
                        <a:ext uri="{9D8B030D-6E8A-4147-A177-3AD203B41FA5}">
                          <a16:colId xmlns:a16="http://schemas.microsoft.com/office/drawing/2014/main" val="20000"/>
                        </a:ext>
                      </a:extLst>
                    </a:gridCol>
                    <a:gridCol w="905347">
                      <a:extLst>
                        <a:ext uri="{9D8B030D-6E8A-4147-A177-3AD203B41FA5}">
                          <a16:colId xmlns:a16="http://schemas.microsoft.com/office/drawing/2014/main" val="20001"/>
                        </a:ext>
                      </a:extLst>
                    </a:gridCol>
                    <a:gridCol w="1068310">
                      <a:extLst>
                        <a:ext uri="{9D8B030D-6E8A-4147-A177-3AD203B41FA5}">
                          <a16:colId xmlns:a16="http://schemas.microsoft.com/office/drawing/2014/main" val="20002"/>
                        </a:ext>
                      </a:extLst>
                    </a:gridCol>
                  </a:tblGrid>
                  <a:tr h="365760">
                    <a:tc>
                      <a:txBody>
                        <a:bodyPr/>
                        <a:lstStyle/>
                        <a:p>
                          <a:endParaRPr lang="en-US"/>
                        </a:p>
                      </a:txBody>
                      <a:tcPr>
                        <a:blipFill>
                          <a:blip r:embed="rId8"/>
                          <a:stretch>
                            <a:fillRect l="-1176" t="-3448" r="-184706" b="-327586"/>
                          </a:stretch>
                        </a:blipFill>
                      </a:tcPr>
                    </a:tc>
                    <a:tc>
                      <a:txBody>
                        <a:bodyPr/>
                        <a:lstStyle/>
                        <a:p>
                          <a:endParaRPr lang="en-US"/>
                        </a:p>
                      </a:txBody>
                      <a:tcPr>
                        <a:blipFill>
                          <a:blip r:embed="rId8"/>
                          <a:stretch>
                            <a:fillRect l="-119444" t="-3448" r="-118056" b="-327586"/>
                          </a:stretch>
                        </a:blipFill>
                      </a:tcPr>
                    </a:tc>
                    <a:tc>
                      <a:txBody>
                        <a:bodyPr/>
                        <a:lstStyle/>
                        <a:p>
                          <a:endParaRPr lang="en-US"/>
                        </a:p>
                      </a:txBody>
                      <a:tcPr>
                        <a:blipFill>
                          <a:blip r:embed="rId8"/>
                          <a:stretch>
                            <a:fillRect l="-188095" t="-3448" r="-1190" b="-3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8"/>
                          <a:stretch>
                            <a:fillRect l="-1176" t="-103448" r="-184706" b="-2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0.250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0.600</a:t>
                          </a:r>
                        </a:p>
                      </a:txBody>
                      <a:tcPr/>
                    </a:tc>
                    <a:extLst>
                      <a:ext uri="{0D108BD9-81ED-4DB2-BD59-A6C34878D82A}">
                        <a16:rowId xmlns:a16="http://schemas.microsoft.com/office/drawing/2014/main" val="10001"/>
                      </a:ext>
                    </a:extLst>
                  </a:tr>
                  <a:tr h="370840">
                    <a:tc>
                      <a:txBody>
                        <a:bodyPr/>
                        <a:lstStyle/>
                        <a:p>
                          <a:endParaRPr lang="en-US"/>
                        </a:p>
                      </a:txBody>
                      <a:tcPr>
                        <a:blipFill>
                          <a:blip r:embed="rId8"/>
                          <a:stretch>
                            <a:fillRect l="-1176" t="-196667" r="-184706"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0.000</a:t>
                          </a:r>
                        </a:p>
                      </a:txBody>
                      <a:tcPr/>
                    </a:tc>
                    <a:extLst>
                      <a:ext uri="{0D108BD9-81ED-4DB2-BD59-A6C34878D82A}">
                        <a16:rowId xmlns:a16="http://schemas.microsoft.com/office/drawing/2014/main" val="10002"/>
                      </a:ext>
                    </a:extLst>
                  </a:tr>
                  <a:tr h="370840">
                    <a:tc>
                      <a:txBody>
                        <a:bodyPr/>
                        <a:lstStyle/>
                        <a:p>
                          <a:endParaRPr lang="en-US"/>
                        </a:p>
                      </a:txBody>
                      <a:tcPr>
                        <a:blipFill>
                          <a:blip r:embed="rId8"/>
                          <a:stretch>
                            <a:fillRect l="-1176" t="-306897" r="-184706"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3"/>
                      </a:ext>
                    </a:extLst>
                  </a:tr>
                </a:tbl>
              </a:graphicData>
            </a:graphic>
          </p:graphicFrame>
        </mc:Fallback>
      </mc:AlternateContent>
      <p:cxnSp>
        <p:nvCxnSpPr>
          <p:cNvPr id="27" name="Straight Arrow Connector 26">
            <a:extLst>
              <a:ext uri="{FF2B5EF4-FFF2-40B4-BE49-F238E27FC236}">
                <a16:creationId xmlns:a16="http://schemas.microsoft.com/office/drawing/2014/main" id="{5C0FDCDD-E7F2-0448-8C27-AEB0E06D5437}"/>
              </a:ext>
            </a:extLst>
          </p:cNvPr>
          <p:cNvCxnSpPr>
            <a:stCxn id="24" idx="4"/>
            <a:endCxn id="25" idx="7"/>
          </p:cNvCxnSpPr>
          <p:nvPr/>
        </p:nvCxnSpPr>
        <p:spPr>
          <a:xfrm flipH="1">
            <a:off x="3398480" y="2496440"/>
            <a:ext cx="2536739"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62A3D15-FC72-D74F-ADCE-0F7AA316A971}"/>
              </a:ext>
            </a:extLst>
          </p:cNvPr>
          <p:cNvCxnSpPr>
            <a:stCxn id="24" idx="4"/>
            <a:endCxn id="21" idx="0"/>
          </p:cNvCxnSpPr>
          <p:nvPr/>
        </p:nvCxnSpPr>
        <p:spPr>
          <a:xfrm flipH="1">
            <a:off x="4892871" y="2496440"/>
            <a:ext cx="1042348"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CA7344-3BF3-E04C-BF17-1EA6E8CA2AC7}"/>
              </a:ext>
            </a:extLst>
          </p:cNvPr>
          <p:cNvCxnSpPr>
            <a:stCxn id="24" idx="4"/>
            <a:endCxn id="22" idx="0"/>
          </p:cNvCxnSpPr>
          <p:nvPr/>
        </p:nvCxnSpPr>
        <p:spPr>
          <a:xfrm>
            <a:off x="5935219" y="2496440"/>
            <a:ext cx="1051560"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DA686B-06E9-7347-8FA3-4D5745D88DC8}"/>
              </a:ext>
            </a:extLst>
          </p:cNvPr>
          <p:cNvCxnSpPr>
            <a:stCxn id="24" idx="4"/>
            <a:endCxn id="23" idx="1"/>
          </p:cNvCxnSpPr>
          <p:nvPr/>
        </p:nvCxnSpPr>
        <p:spPr>
          <a:xfrm>
            <a:off x="5935219" y="2496440"/>
            <a:ext cx="2545950"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1" name="Table 30">
                <a:extLst>
                  <a:ext uri="{FF2B5EF4-FFF2-40B4-BE49-F238E27FC236}">
                    <a16:creationId xmlns:a16="http://schemas.microsoft.com/office/drawing/2014/main" id="{E5FCF090-D9EB-644E-9C49-B6A01ECF7EB9}"/>
                  </a:ext>
                </a:extLst>
              </p:cNvPr>
              <p:cNvGraphicFramePr>
                <a:graphicFrameLocks noGrp="1"/>
              </p:cNvGraphicFramePr>
              <p:nvPr/>
            </p:nvGraphicFramePr>
            <p:xfrm>
              <a:off x="6986779" y="1859832"/>
              <a:ext cx="1378908" cy="736600"/>
            </p:xfrm>
            <a:graphic>
              <a:graphicData uri="http://schemas.openxmlformats.org/drawingml/2006/table">
                <a:tbl>
                  <a:tblPr firstRow="1" bandRow="1">
                    <a:tableStyleId>{5C22544A-7EE6-4342-B048-85BDC9FD1C3A}</a:tableStyleId>
                  </a:tblPr>
                  <a:tblGrid>
                    <a:gridCol w="1378908">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𝑡𝑒𝑛𝑛𝑖𝑠</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0.615</a:t>
                          </a:r>
                        </a:p>
                      </a:txBody>
                      <a:tcPr/>
                    </a:tc>
                    <a:extLst>
                      <a:ext uri="{0D108BD9-81ED-4DB2-BD59-A6C34878D82A}">
                        <a16:rowId xmlns:a16="http://schemas.microsoft.com/office/drawing/2014/main" val="10001"/>
                      </a:ext>
                    </a:extLst>
                  </a:tr>
                </a:tbl>
              </a:graphicData>
            </a:graphic>
          </p:graphicFrame>
        </mc:Choice>
        <mc:Fallback xmlns="">
          <p:graphicFrame>
            <p:nvGraphicFramePr>
              <p:cNvPr id="31" name="Table 30">
                <a:extLst>
                  <a:ext uri="{FF2B5EF4-FFF2-40B4-BE49-F238E27FC236}">
                    <a16:creationId xmlns:a16="http://schemas.microsoft.com/office/drawing/2014/main" id="{E5FCF090-D9EB-644E-9C49-B6A01ECF7EB9}"/>
                  </a:ext>
                </a:extLst>
              </p:cNvPr>
              <p:cNvGraphicFramePr>
                <a:graphicFrameLocks noGrp="1"/>
              </p:cNvGraphicFramePr>
              <p:nvPr>
                <p:extLst>
                  <p:ext uri="{D42A27DB-BD31-4B8C-83A1-F6EECF244321}">
                    <p14:modId xmlns:p14="http://schemas.microsoft.com/office/powerpoint/2010/main" val="2187028577"/>
                  </p:ext>
                </p:extLst>
              </p:nvPr>
            </p:nvGraphicFramePr>
            <p:xfrm>
              <a:off x="6986779" y="1859832"/>
              <a:ext cx="1378908" cy="736600"/>
            </p:xfrm>
            <a:graphic>
              <a:graphicData uri="http://schemas.openxmlformats.org/drawingml/2006/table">
                <a:tbl>
                  <a:tblPr firstRow="1" bandRow="1">
                    <a:tableStyleId>{5C22544A-7EE6-4342-B048-85BDC9FD1C3A}</a:tableStyleId>
                  </a:tblPr>
                  <a:tblGrid>
                    <a:gridCol w="1378908">
                      <a:extLst>
                        <a:ext uri="{9D8B030D-6E8A-4147-A177-3AD203B41FA5}">
                          <a16:colId xmlns:a16="http://schemas.microsoft.com/office/drawing/2014/main" val="20000"/>
                        </a:ext>
                      </a:extLst>
                    </a:gridCol>
                  </a:tblGrid>
                  <a:tr h="365760">
                    <a:tc>
                      <a:txBody>
                        <a:bodyPr/>
                        <a:lstStyle/>
                        <a:p>
                          <a:endParaRPr lang="en-US"/>
                        </a:p>
                      </a:txBody>
                      <a:tcPr>
                        <a:blipFill>
                          <a:blip r:embed="rId9"/>
                          <a:stretch>
                            <a:fillRect l="-917" t="-3448" r="-917" b="-127586"/>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0.615</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2" name="Table 31">
                <a:extLst>
                  <a:ext uri="{FF2B5EF4-FFF2-40B4-BE49-F238E27FC236}">
                    <a16:creationId xmlns:a16="http://schemas.microsoft.com/office/drawing/2014/main" id="{689FD2BE-3E77-0D4B-AC33-6F772F3E1593}"/>
                  </a:ext>
                </a:extLst>
              </p:cNvPr>
              <p:cNvGraphicFramePr>
                <a:graphicFrameLocks noGrp="1"/>
              </p:cNvGraphicFramePr>
              <p:nvPr/>
            </p:nvGraphicFramePr>
            <p:xfrm>
              <a:off x="2282292" y="4474737"/>
              <a:ext cx="2540193" cy="1478280"/>
            </p:xfrm>
            <a:graphic>
              <a:graphicData uri="http://schemas.openxmlformats.org/drawingml/2006/table">
                <a:tbl>
                  <a:tblPr firstRow="1" bandRow="1">
                    <a:tableStyleId>{5C22544A-7EE6-4342-B048-85BDC9FD1C3A}</a:tableStyleId>
                  </a:tblPr>
                  <a:tblGrid>
                    <a:gridCol w="648019">
                      <a:extLst>
                        <a:ext uri="{9D8B030D-6E8A-4147-A177-3AD203B41FA5}">
                          <a16:colId xmlns:a16="http://schemas.microsoft.com/office/drawing/2014/main" val="20000"/>
                        </a:ext>
                      </a:extLst>
                    </a:gridCol>
                    <a:gridCol w="851026">
                      <a:extLst>
                        <a:ext uri="{9D8B030D-6E8A-4147-A177-3AD203B41FA5}">
                          <a16:colId xmlns:a16="http://schemas.microsoft.com/office/drawing/2014/main" val="20001"/>
                        </a:ext>
                      </a:extLst>
                    </a:gridCol>
                    <a:gridCol w="1041148">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𝑀</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𝑀</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𝑀</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h𝑜𝑡</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0.125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𝑚𝑖𝑙𝑑</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𝑐𝑜𝑜𝑙</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0.200</a:t>
                          </a:r>
                        </a:p>
                      </a:txBody>
                      <a:tcPr/>
                    </a:tc>
                    <a:extLst>
                      <a:ext uri="{0D108BD9-81ED-4DB2-BD59-A6C34878D82A}">
                        <a16:rowId xmlns:a16="http://schemas.microsoft.com/office/drawing/2014/main" val="10003"/>
                      </a:ext>
                    </a:extLst>
                  </a:tr>
                </a:tbl>
              </a:graphicData>
            </a:graphic>
          </p:graphicFrame>
        </mc:Choice>
        <mc:Fallback xmlns="">
          <p:graphicFrame>
            <p:nvGraphicFramePr>
              <p:cNvPr id="32" name="Table 31">
                <a:extLst>
                  <a:ext uri="{FF2B5EF4-FFF2-40B4-BE49-F238E27FC236}">
                    <a16:creationId xmlns:a16="http://schemas.microsoft.com/office/drawing/2014/main" id="{689FD2BE-3E77-0D4B-AC33-6F772F3E1593}"/>
                  </a:ext>
                </a:extLst>
              </p:cNvPr>
              <p:cNvGraphicFramePr>
                <a:graphicFrameLocks noGrp="1"/>
              </p:cNvGraphicFramePr>
              <p:nvPr>
                <p:extLst>
                  <p:ext uri="{D42A27DB-BD31-4B8C-83A1-F6EECF244321}">
                    <p14:modId xmlns:p14="http://schemas.microsoft.com/office/powerpoint/2010/main" val="3295550892"/>
                  </p:ext>
                </p:extLst>
              </p:nvPr>
            </p:nvGraphicFramePr>
            <p:xfrm>
              <a:off x="2282292" y="4474737"/>
              <a:ext cx="2540193" cy="1478280"/>
            </p:xfrm>
            <a:graphic>
              <a:graphicData uri="http://schemas.openxmlformats.org/drawingml/2006/table">
                <a:tbl>
                  <a:tblPr firstRow="1" bandRow="1">
                    <a:tableStyleId>{5C22544A-7EE6-4342-B048-85BDC9FD1C3A}</a:tableStyleId>
                  </a:tblPr>
                  <a:tblGrid>
                    <a:gridCol w="648019">
                      <a:extLst>
                        <a:ext uri="{9D8B030D-6E8A-4147-A177-3AD203B41FA5}">
                          <a16:colId xmlns:a16="http://schemas.microsoft.com/office/drawing/2014/main" val="20000"/>
                        </a:ext>
                      </a:extLst>
                    </a:gridCol>
                    <a:gridCol w="851026">
                      <a:extLst>
                        <a:ext uri="{9D8B030D-6E8A-4147-A177-3AD203B41FA5}">
                          <a16:colId xmlns:a16="http://schemas.microsoft.com/office/drawing/2014/main" val="20001"/>
                        </a:ext>
                      </a:extLst>
                    </a:gridCol>
                    <a:gridCol w="1041148">
                      <a:extLst>
                        <a:ext uri="{9D8B030D-6E8A-4147-A177-3AD203B41FA5}">
                          <a16:colId xmlns:a16="http://schemas.microsoft.com/office/drawing/2014/main" val="20002"/>
                        </a:ext>
                      </a:extLst>
                    </a:gridCol>
                  </a:tblGrid>
                  <a:tr h="365760">
                    <a:tc>
                      <a:txBody>
                        <a:bodyPr/>
                        <a:lstStyle/>
                        <a:p>
                          <a:endParaRPr lang="en-US"/>
                        </a:p>
                      </a:txBody>
                      <a:tcPr>
                        <a:blipFill>
                          <a:blip r:embed="rId10"/>
                          <a:stretch>
                            <a:fillRect t="-3448" r="-298039" b="-327586"/>
                          </a:stretch>
                        </a:blipFill>
                      </a:tcPr>
                    </a:tc>
                    <a:tc>
                      <a:txBody>
                        <a:bodyPr/>
                        <a:lstStyle/>
                        <a:p>
                          <a:endParaRPr lang="en-US"/>
                        </a:p>
                      </a:txBody>
                      <a:tcPr>
                        <a:blipFill>
                          <a:blip r:embed="rId10"/>
                          <a:stretch>
                            <a:fillRect l="-75000" t="-3448" r="-123529" b="-327586"/>
                          </a:stretch>
                        </a:blipFill>
                      </a:tcPr>
                    </a:tc>
                    <a:tc>
                      <a:txBody>
                        <a:bodyPr/>
                        <a:lstStyle/>
                        <a:p>
                          <a:endParaRPr lang="en-US"/>
                        </a:p>
                      </a:txBody>
                      <a:tcPr>
                        <a:blipFill>
                          <a:blip r:embed="rId10"/>
                          <a:stretch>
                            <a:fillRect l="-145122" t="-3448" r="-2439" b="-3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t="-103448" r="-298039" b="-2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0.125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t="-196667" r="-298039"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2"/>
                      </a:ext>
                    </a:extLst>
                  </a:tr>
                  <a:tr h="370840">
                    <a:tc>
                      <a:txBody>
                        <a:bodyPr/>
                        <a:lstStyle/>
                        <a:p>
                          <a:endParaRPr lang="en-US"/>
                        </a:p>
                      </a:txBody>
                      <a:tcPr>
                        <a:blipFill>
                          <a:blip r:embed="rId10"/>
                          <a:stretch>
                            <a:fillRect t="-306897" r="-298039"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0.200</a:t>
                          </a:r>
                        </a:p>
                      </a:txBody>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3" name="Table 32">
                <a:extLst>
                  <a:ext uri="{FF2B5EF4-FFF2-40B4-BE49-F238E27FC236}">
                    <a16:creationId xmlns:a16="http://schemas.microsoft.com/office/drawing/2014/main" id="{EB38C913-18B0-F74D-906C-DF744FC02FE3}"/>
                  </a:ext>
                </a:extLst>
              </p:cNvPr>
              <p:cNvGraphicFramePr>
                <a:graphicFrameLocks noGrp="1"/>
              </p:cNvGraphicFramePr>
              <p:nvPr/>
            </p:nvGraphicFramePr>
            <p:xfrm>
              <a:off x="4863906" y="4474737"/>
              <a:ext cx="2792057" cy="1107440"/>
            </p:xfrm>
            <a:graphic>
              <a:graphicData uri="http://schemas.openxmlformats.org/drawingml/2006/table">
                <a:tbl>
                  <a:tblPr firstRow="1" bandRow="1">
                    <a:tableStyleId>{5C22544A-7EE6-4342-B048-85BDC9FD1C3A}</a:tableStyleId>
                  </a:tblPr>
                  <a:tblGrid>
                    <a:gridCol w="899883">
                      <a:extLst>
                        <a:ext uri="{9D8B030D-6E8A-4147-A177-3AD203B41FA5}">
                          <a16:colId xmlns:a16="http://schemas.microsoft.com/office/drawing/2014/main" val="20000"/>
                        </a:ext>
                      </a:extLst>
                    </a:gridCol>
                    <a:gridCol w="851025">
                      <a:extLst>
                        <a:ext uri="{9D8B030D-6E8A-4147-A177-3AD203B41FA5}">
                          <a16:colId xmlns:a16="http://schemas.microsoft.com/office/drawing/2014/main" val="20001"/>
                        </a:ext>
                      </a:extLst>
                    </a:gridCol>
                    <a:gridCol w="1041149">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𝐻</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𝐻</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𝐻</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h𝑖𝑔h</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0.250</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0.800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𝑛𝑜𝑟𝑚𝑎𝑙</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0.750</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0.200</a:t>
                          </a:r>
                        </a:p>
                      </a:txBody>
                      <a:tcPr/>
                    </a:tc>
                    <a:extLst>
                      <a:ext uri="{0D108BD9-81ED-4DB2-BD59-A6C34878D82A}">
                        <a16:rowId xmlns:a16="http://schemas.microsoft.com/office/drawing/2014/main" val="10002"/>
                      </a:ext>
                    </a:extLst>
                  </a:tr>
                </a:tbl>
              </a:graphicData>
            </a:graphic>
          </p:graphicFrame>
        </mc:Choice>
        <mc:Fallback xmlns="">
          <p:graphicFrame>
            <p:nvGraphicFramePr>
              <p:cNvPr id="33" name="Table 32">
                <a:extLst>
                  <a:ext uri="{FF2B5EF4-FFF2-40B4-BE49-F238E27FC236}">
                    <a16:creationId xmlns:a16="http://schemas.microsoft.com/office/drawing/2014/main" id="{EB38C913-18B0-F74D-906C-DF744FC02FE3}"/>
                  </a:ext>
                </a:extLst>
              </p:cNvPr>
              <p:cNvGraphicFramePr>
                <a:graphicFrameLocks noGrp="1"/>
              </p:cNvGraphicFramePr>
              <p:nvPr>
                <p:extLst>
                  <p:ext uri="{D42A27DB-BD31-4B8C-83A1-F6EECF244321}">
                    <p14:modId xmlns:p14="http://schemas.microsoft.com/office/powerpoint/2010/main" val="4200858497"/>
                  </p:ext>
                </p:extLst>
              </p:nvPr>
            </p:nvGraphicFramePr>
            <p:xfrm>
              <a:off x="4863906" y="4474737"/>
              <a:ext cx="2792057" cy="1107440"/>
            </p:xfrm>
            <a:graphic>
              <a:graphicData uri="http://schemas.openxmlformats.org/drawingml/2006/table">
                <a:tbl>
                  <a:tblPr firstRow="1" bandRow="1">
                    <a:tableStyleId>{5C22544A-7EE6-4342-B048-85BDC9FD1C3A}</a:tableStyleId>
                  </a:tblPr>
                  <a:tblGrid>
                    <a:gridCol w="899883">
                      <a:extLst>
                        <a:ext uri="{9D8B030D-6E8A-4147-A177-3AD203B41FA5}">
                          <a16:colId xmlns:a16="http://schemas.microsoft.com/office/drawing/2014/main" val="20000"/>
                        </a:ext>
                      </a:extLst>
                    </a:gridCol>
                    <a:gridCol w="851025">
                      <a:extLst>
                        <a:ext uri="{9D8B030D-6E8A-4147-A177-3AD203B41FA5}">
                          <a16:colId xmlns:a16="http://schemas.microsoft.com/office/drawing/2014/main" val="20001"/>
                        </a:ext>
                      </a:extLst>
                    </a:gridCol>
                    <a:gridCol w="1041149">
                      <a:extLst>
                        <a:ext uri="{9D8B030D-6E8A-4147-A177-3AD203B41FA5}">
                          <a16:colId xmlns:a16="http://schemas.microsoft.com/office/drawing/2014/main" val="20002"/>
                        </a:ext>
                      </a:extLst>
                    </a:gridCol>
                  </a:tblGrid>
                  <a:tr h="365760">
                    <a:tc>
                      <a:txBody>
                        <a:bodyPr/>
                        <a:lstStyle/>
                        <a:p>
                          <a:endParaRPr lang="en-US"/>
                        </a:p>
                      </a:txBody>
                      <a:tcPr>
                        <a:blipFill>
                          <a:blip r:embed="rId11"/>
                          <a:stretch>
                            <a:fillRect t="-3448" r="-214085" b="-227586"/>
                          </a:stretch>
                        </a:blipFill>
                      </a:tcPr>
                    </a:tc>
                    <a:tc>
                      <a:txBody>
                        <a:bodyPr/>
                        <a:lstStyle/>
                        <a:p>
                          <a:endParaRPr lang="en-US"/>
                        </a:p>
                      </a:txBody>
                      <a:tcPr>
                        <a:blipFill>
                          <a:blip r:embed="rId11"/>
                          <a:stretch>
                            <a:fillRect l="-104412" t="-3448" r="-123529" b="-227586"/>
                          </a:stretch>
                        </a:blipFill>
                      </a:tcPr>
                    </a:tc>
                    <a:tc>
                      <a:txBody>
                        <a:bodyPr/>
                        <a:lstStyle/>
                        <a:p>
                          <a:endParaRPr lang="en-US"/>
                        </a:p>
                      </a:txBody>
                      <a:tcPr>
                        <a:blipFill>
                          <a:blip r:embed="rId11"/>
                          <a:stretch>
                            <a:fillRect l="-169512" t="-3448" r="-2439"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11"/>
                          <a:stretch>
                            <a:fillRect t="-100000" r="-214085" b="-120000"/>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0.250</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0.800</a:t>
                          </a:r>
                        </a:p>
                      </a:txBody>
                      <a:tcPr/>
                    </a:tc>
                    <a:extLst>
                      <a:ext uri="{0D108BD9-81ED-4DB2-BD59-A6C34878D82A}">
                        <a16:rowId xmlns:a16="http://schemas.microsoft.com/office/drawing/2014/main" val="10001"/>
                      </a:ext>
                    </a:extLst>
                  </a:tr>
                  <a:tr h="370840">
                    <a:tc>
                      <a:txBody>
                        <a:bodyPr/>
                        <a:lstStyle/>
                        <a:p>
                          <a:endParaRPr lang="en-US"/>
                        </a:p>
                      </a:txBody>
                      <a:tcPr>
                        <a:blipFill>
                          <a:blip r:embed="rId11"/>
                          <a:stretch>
                            <a:fillRect t="-206897" r="-214085" b="-24138"/>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0.750</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0.200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le 33">
                <a:extLst>
                  <a:ext uri="{FF2B5EF4-FFF2-40B4-BE49-F238E27FC236}">
                    <a16:creationId xmlns:a16="http://schemas.microsoft.com/office/drawing/2014/main" id="{17759F53-7CC5-4549-AE16-629F8AE62742}"/>
                  </a:ext>
                </a:extLst>
              </p:cNvPr>
              <p:cNvGraphicFramePr>
                <a:graphicFrameLocks noGrp="1"/>
              </p:cNvGraphicFramePr>
              <p:nvPr/>
            </p:nvGraphicFramePr>
            <p:xfrm>
              <a:off x="7698823" y="4474738"/>
              <a:ext cx="2836146" cy="1107440"/>
            </p:xfrm>
            <a:graphic>
              <a:graphicData uri="http://schemas.openxmlformats.org/drawingml/2006/table">
                <a:tbl>
                  <a:tblPr firstRow="1" bandRow="1">
                    <a:tableStyleId>{5C22544A-7EE6-4342-B048-85BDC9FD1C3A}</a:tableStyleId>
                  </a:tblPr>
                  <a:tblGrid>
                    <a:gridCol w="853436">
                      <a:extLst>
                        <a:ext uri="{9D8B030D-6E8A-4147-A177-3AD203B41FA5}">
                          <a16:colId xmlns:a16="http://schemas.microsoft.com/office/drawing/2014/main" val="20000"/>
                        </a:ext>
                      </a:extLst>
                    </a:gridCol>
                    <a:gridCol w="896293">
                      <a:extLst>
                        <a:ext uri="{9D8B030D-6E8A-4147-A177-3AD203B41FA5}">
                          <a16:colId xmlns:a16="http://schemas.microsoft.com/office/drawing/2014/main" val="20001"/>
                        </a:ext>
                      </a:extLst>
                    </a:gridCol>
                    <a:gridCol w="1086417">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𝑊</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𝑊</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𝑊</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𝑤𝑒𝑎𝑘</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0.625</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𝑠𝑡𝑟𝑜𝑛𝑔</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0.600</a:t>
                          </a:r>
                        </a:p>
                      </a:txBody>
                      <a:tcPr/>
                    </a:tc>
                    <a:extLst>
                      <a:ext uri="{0D108BD9-81ED-4DB2-BD59-A6C34878D82A}">
                        <a16:rowId xmlns:a16="http://schemas.microsoft.com/office/drawing/2014/main" val="10002"/>
                      </a:ext>
                    </a:extLst>
                  </a:tr>
                </a:tbl>
              </a:graphicData>
            </a:graphic>
          </p:graphicFrame>
        </mc:Choice>
        <mc:Fallback xmlns="">
          <p:graphicFrame>
            <p:nvGraphicFramePr>
              <p:cNvPr id="34" name="Table 33">
                <a:extLst>
                  <a:ext uri="{FF2B5EF4-FFF2-40B4-BE49-F238E27FC236}">
                    <a16:creationId xmlns:a16="http://schemas.microsoft.com/office/drawing/2014/main" id="{17759F53-7CC5-4549-AE16-629F8AE62742}"/>
                  </a:ext>
                </a:extLst>
              </p:cNvPr>
              <p:cNvGraphicFramePr>
                <a:graphicFrameLocks noGrp="1"/>
              </p:cNvGraphicFramePr>
              <p:nvPr>
                <p:extLst>
                  <p:ext uri="{D42A27DB-BD31-4B8C-83A1-F6EECF244321}">
                    <p14:modId xmlns:p14="http://schemas.microsoft.com/office/powerpoint/2010/main" val="712968834"/>
                  </p:ext>
                </p:extLst>
              </p:nvPr>
            </p:nvGraphicFramePr>
            <p:xfrm>
              <a:off x="7698823" y="4474738"/>
              <a:ext cx="2836146" cy="1107440"/>
            </p:xfrm>
            <a:graphic>
              <a:graphicData uri="http://schemas.openxmlformats.org/drawingml/2006/table">
                <a:tbl>
                  <a:tblPr firstRow="1" bandRow="1">
                    <a:tableStyleId>{5C22544A-7EE6-4342-B048-85BDC9FD1C3A}</a:tableStyleId>
                  </a:tblPr>
                  <a:tblGrid>
                    <a:gridCol w="853436">
                      <a:extLst>
                        <a:ext uri="{9D8B030D-6E8A-4147-A177-3AD203B41FA5}">
                          <a16:colId xmlns:a16="http://schemas.microsoft.com/office/drawing/2014/main" val="20000"/>
                        </a:ext>
                      </a:extLst>
                    </a:gridCol>
                    <a:gridCol w="896293">
                      <a:extLst>
                        <a:ext uri="{9D8B030D-6E8A-4147-A177-3AD203B41FA5}">
                          <a16:colId xmlns:a16="http://schemas.microsoft.com/office/drawing/2014/main" val="20001"/>
                        </a:ext>
                      </a:extLst>
                    </a:gridCol>
                    <a:gridCol w="1086417">
                      <a:extLst>
                        <a:ext uri="{9D8B030D-6E8A-4147-A177-3AD203B41FA5}">
                          <a16:colId xmlns:a16="http://schemas.microsoft.com/office/drawing/2014/main" val="20002"/>
                        </a:ext>
                      </a:extLst>
                    </a:gridCol>
                  </a:tblGrid>
                  <a:tr h="365760">
                    <a:tc>
                      <a:txBody>
                        <a:bodyPr/>
                        <a:lstStyle/>
                        <a:p>
                          <a:endParaRPr lang="en-US"/>
                        </a:p>
                      </a:txBody>
                      <a:tcPr>
                        <a:blipFill>
                          <a:blip r:embed="rId12"/>
                          <a:stretch>
                            <a:fillRect l="-1493" t="-3448" r="-235821" b="-227586"/>
                          </a:stretch>
                        </a:blipFill>
                      </a:tcPr>
                    </a:tc>
                    <a:tc>
                      <a:txBody>
                        <a:bodyPr/>
                        <a:lstStyle/>
                        <a:p>
                          <a:endParaRPr lang="en-US"/>
                        </a:p>
                      </a:txBody>
                      <a:tcPr>
                        <a:blipFill>
                          <a:blip r:embed="rId12"/>
                          <a:stretch>
                            <a:fillRect l="-95775" t="-3448" r="-122535" b="-227586"/>
                          </a:stretch>
                        </a:blipFill>
                      </a:tcPr>
                    </a:tc>
                    <a:tc>
                      <a:txBody>
                        <a:bodyPr/>
                        <a:lstStyle/>
                        <a:p>
                          <a:endParaRPr lang="en-US"/>
                        </a:p>
                      </a:txBody>
                      <a:tcPr>
                        <a:blipFill>
                          <a:blip r:embed="rId12"/>
                          <a:stretch>
                            <a:fillRect l="-161628" t="-3448" r="-1163"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12"/>
                          <a:stretch>
                            <a:fillRect l="-1493" t="-100000" r="-235821" b="-120000"/>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0.625</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1"/>
                      </a:ext>
                    </a:extLst>
                  </a:tr>
                  <a:tr h="370840">
                    <a:tc>
                      <a:txBody>
                        <a:bodyPr/>
                        <a:lstStyle/>
                        <a:p>
                          <a:endParaRPr lang="en-US"/>
                        </a:p>
                      </a:txBody>
                      <a:tcPr>
                        <a:blipFill>
                          <a:blip r:embed="rId12"/>
                          <a:stretch>
                            <a:fillRect l="-1493" t="-206897" r="-235821" b="-24138"/>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0.600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339DAFE-334A-838F-3889-F3E59F17109B}"/>
                  </a:ext>
                </a:extLst>
              </p:cNvPr>
              <p:cNvSpPr txBox="1"/>
              <p:nvPr/>
            </p:nvSpPr>
            <p:spPr>
              <a:xfrm>
                <a:off x="401667" y="393123"/>
                <a:ext cx="7964020" cy="923330"/>
              </a:xfrm>
              <a:prstGeom prst="rect">
                <a:avLst/>
              </a:prstGeom>
              <a:noFill/>
            </p:spPr>
            <p:txBody>
              <a:bodyPr wrap="square" rtlCol="0">
                <a:spAutoFit/>
              </a:bodyPr>
              <a:lstStyle/>
              <a:p>
                <a:pPr marL="0" indent="0">
                  <a:buNone/>
                </a:pPr>
                <a14:m>
                  <m:oMathPara xmlns:m="http://schemas.openxmlformats.org/officeDocument/2006/math">
                    <m:oMathParaPr>
                      <m:jc m:val="left"/>
                    </m:oMathParaPr>
                    <m:oMath xmlns:m="http://schemas.openxmlformats.org/officeDocument/2006/math">
                      <m:r>
                        <a:rPr lang="en-US" sz="1800" b="1" smtClean="0">
                          <a:latin typeface="Cambria Math" panose="02040503050406030204" pitchFamily="18" charset="0"/>
                        </a:rPr>
                        <m:t>𝐏</m:t>
                      </m:r>
                      <m:d>
                        <m:dPr>
                          <m:ctrlPr>
                            <a:rPr lang="en-US" sz="1800" i="1">
                              <a:latin typeface="Cambria Math" panose="02040503050406030204" pitchFamily="18" charset="0"/>
                            </a:rPr>
                          </m:ctrlPr>
                        </m:dPr>
                        <m:e>
                          <m:r>
                            <a:rPr lang="en-US" sz="1800" i="1">
                              <a:latin typeface="Cambria Math" panose="02040503050406030204" pitchFamily="18" charset="0"/>
                            </a:rPr>
                            <m:t>𝑇𝑒𝑛𝑛𝑖𝑠</m:t>
                          </m:r>
                        </m:e>
                      </m:d>
                      <m:r>
                        <a:rPr lang="en-US" sz="1800" b="1">
                          <a:latin typeface="Cambria Math" panose="02040503050406030204" pitchFamily="18" charset="0"/>
                        </a:rPr>
                        <m:t>𝐏</m:t>
                      </m:r>
                      <m:d>
                        <m:dPr>
                          <m:ctrlPr>
                            <a:rPr lang="en-US" sz="1800" i="1">
                              <a:latin typeface="Cambria Math" panose="02040503050406030204" pitchFamily="18" charset="0"/>
                            </a:rPr>
                          </m:ctrlPr>
                        </m:dPr>
                        <m:e>
                          <m:r>
                            <a:rPr lang="en-US" sz="1800" i="1">
                              <a:latin typeface="Cambria Math" panose="02040503050406030204" pitchFamily="18" charset="0"/>
                            </a:rPr>
                            <m:t>𝑜𝑣𝑒𝑟𝑐𝑎𝑠𝑡</m:t>
                          </m:r>
                          <m:r>
                            <a:rPr lang="en-US" sz="1800" i="1">
                              <a:latin typeface="Cambria Math" panose="02040503050406030204" pitchFamily="18" charset="0"/>
                            </a:rPr>
                            <m:t>|</m:t>
                          </m:r>
                          <m:r>
                            <a:rPr lang="en-US" sz="1800" i="1">
                              <a:latin typeface="Cambria Math" panose="02040503050406030204" pitchFamily="18" charset="0"/>
                            </a:rPr>
                            <m:t>𝑇𝑒𝑛𝑛𝑖𝑠</m:t>
                          </m:r>
                        </m:e>
                      </m:d>
                      <m:r>
                        <a:rPr lang="en-US" sz="1800" b="1">
                          <a:latin typeface="Cambria Math" panose="02040503050406030204" pitchFamily="18" charset="0"/>
                        </a:rPr>
                        <m:t>𝐏</m:t>
                      </m:r>
                      <m:d>
                        <m:dPr>
                          <m:ctrlPr>
                            <a:rPr lang="en-US" sz="1800" i="1">
                              <a:latin typeface="Cambria Math" panose="02040503050406030204" pitchFamily="18" charset="0"/>
                            </a:rPr>
                          </m:ctrlPr>
                        </m:dPr>
                        <m:e>
                          <m:r>
                            <a:rPr lang="en-US" sz="1800" i="1">
                              <a:latin typeface="Cambria Math" panose="02040503050406030204" pitchFamily="18" charset="0"/>
                            </a:rPr>
                            <m:t>h𝑜𝑡</m:t>
                          </m:r>
                          <m:r>
                            <a:rPr lang="en-US" sz="1800" i="1">
                              <a:latin typeface="Cambria Math" panose="02040503050406030204" pitchFamily="18" charset="0"/>
                            </a:rPr>
                            <m:t>|</m:t>
                          </m:r>
                          <m:r>
                            <a:rPr lang="en-US" sz="1800" i="1">
                              <a:latin typeface="Cambria Math" panose="02040503050406030204" pitchFamily="18" charset="0"/>
                            </a:rPr>
                            <m:t>𝑇𝑒𝑛𝑛𝑖𝑠</m:t>
                          </m:r>
                        </m:e>
                      </m:d>
                      <m:r>
                        <a:rPr lang="en-US" sz="1800" b="1">
                          <a:latin typeface="Cambria Math" panose="02040503050406030204" pitchFamily="18" charset="0"/>
                        </a:rPr>
                        <m:t>𝐏</m:t>
                      </m:r>
                      <m:d>
                        <m:dPr>
                          <m:ctrlPr>
                            <a:rPr lang="en-US" sz="1800" i="1">
                              <a:latin typeface="Cambria Math" panose="02040503050406030204" pitchFamily="18" charset="0"/>
                            </a:rPr>
                          </m:ctrlPr>
                        </m:dPr>
                        <m:e>
                          <m:r>
                            <a:rPr lang="en-US" sz="1800" i="1">
                              <a:latin typeface="Cambria Math" panose="02040503050406030204" pitchFamily="18" charset="0"/>
                            </a:rPr>
                            <m:t>h𝑖𝑔h</m:t>
                          </m:r>
                          <m:r>
                            <a:rPr lang="en-US" sz="1800" i="1">
                              <a:latin typeface="Cambria Math" panose="02040503050406030204" pitchFamily="18" charset="0"/>
                            </a:rPr>
                            <m:t>|</m:t>
                          </m:r>
                          <m:r>
                            <a:rPr lang="en-US" sz="1800" i="1">
                              <a:latin typeface="Cambria Math" panose="02040503050406030204" pitchFamily="18" charset="0"/>
                            </a:rPr>
                            <m:t>𝑇𝑒𝑛𝑛𝑖𝑠</m:t>
                          </m:r>
                        </m:e>
                      </m:d>
                      <m:r>
                        <a:rPr lang="en-US" sz="1800" b="1">
                          <a:latin typeface="Cambria Math" panose="02040503050406030204" pitchFamily="18" charset="0"/>
                        </a:rPr>
                        <m:t>𝐏</m:t>
                      </m:r>
                      <m:d>
                        <m:dPr>
                          <m:ctrlPr>
                            <a:rPr lang="en-US" sz="1800" i="1">
                              <a:latin typeface="Cambria Math" panose="02040503050406030204" pitchFamily="18" charset="0"/>
                            </a:rPr>
                          </m:ctrlPr>
                        </m:dPr>
                        <m:e>
                          <m:r>
                            <a:rPr lang="en-US" sz="1800" i="1">
                              <a:latin typeface="Cambria Math" panose="02040503050406030204" pitchFamily="18" charset="0"/>
                            </a:rPr>
                            <m:t>𝑤𝑒𝑎𝑘</m:t>
                          </m:r>
                          <m:r>
                            <a:rPr lang="en-US" sz="1800" i="1">
                              <a:latin typeface="Cambria Math" panose="02040503050406030204" pitchFamily="18" charset="0"/>
                            </a:rPr>
                            <m:t>|</m:t>
                          </m:r>
                          <m:r>
                            <a:rPr lang="en-US" sz="1800" i="1">
                              <a:latin typeface="Cambria Math" panose="02040503050406030204" pitchFamily="18" charset="0"/>
                            </a:rPr>
                            <m:t>𝑇𝑒𝑛𝑛𝑖𝑠</m:t>
                          </m:r>
                        </m:e>
                      </m:d>
                    </m:oMath>
                  </m:oMathPara>
                </a14:m>
                <a:endParaRPr lang="en-US" sz="1800" dirty="0">
                  <a:latin typeface="Helvetica" pitchFamily="2" charset="0"/>
                </a:endParaRPr>
              </a:p>
              <a:p>
                <a:pPr marL="0" indent="0">
                  <a:buNone/>
                </a:pPr>
                <a:endParaRPr lang="en-US" sz="1800" dirty="0">
                  <a:latin typeface="Helvetica" pitchFamily="2" charset="0"/>
                </a:endParaRPr>
              </a:p>
              <a:p>
                <a:endParaRPr lang="en-US" dirty="0"/>
              </a:p>
            </p:txBody>
          </p:sp>
        </mc:Choice>
        <mc:Fallback>
          <p:sp>
            <p:nvSpPr>
              <p:cNvPr id="2" name="TextBox 1">
                <a:extLst>
                  <a:ext uri="{FF2B5EF4-FFF2-40B4-BE49-F238E27FC236}">
                    <a16:creationId xmlns:a16="http://schemas.microsoft.com/office/drawing/2014/main" id="{5339DAFE-334A-838F-3889-F3E59F17109B}"/>
                  </a:ext>
                </a:extLst>
              </p:cNvPr>
              <p:cNvSpPr txBox="1">
                <a:spLocks noRot="1" noChangeAspect="1" noMove="1" noResize="1" noEditPoints="1" noAdjustHandles="1" noChangeArrowheads="1" noChangeShapeType="1" noTextEdit="1"/>
              </p:cNvSpPr>
              <p:nvPr/>
            </p:nvSpPr>
            <p:spPr>
              <a:xfrm>
                <a:off x="401667" y="393123"/>
                <a:ext cx="7964020" cy="92333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1600A7C-F23A-3A89-F798-496C45E32312}"/>
                  </a:ext>
                </a:extLst>
              </p:cNvPr>
              <p:cNvSpPr txBox="1"/>
              <p:nvPr/>
            </p:nvSpPr>
            <p:spPr>
              <a:xfrm>
                <a:off x="9046029" y="679845"/>
                <a:ext cx="2193742" cy="369332"/>
              </a:xfrm>
              <a:prstGeom prst="rect">
                <a:avLst/>
              </a:prstGeom>
              <a:noFill/>
            </p:spPr>
            <p:txBody>
              <a:bodyPr wrap="none" rtlCol="0">
                <a:spAutoFit/>
              </a:bodyPr>
              <a:lstStyle/>
              <a:p>
                <a:r>
                  <a:rPr lang="en-US" b="1" dirty="0">
                    <a:solidFill>
                      <a:schemeClr val="accent1"/>
                    </a:solidFill>
                  </a:rPr>
                  <a:t>What is </a:t>
                </a:r>
                <a14:m>
                  <m:oMath xmlns:m="http://schemas.openxmlformats.org/officeDocument/2006/math">
                    <m:r>
                      <a:rPr lang="en-US" sz="1800" b="1" smtClean="0">
                        <a:solidFill>
                          <a:schemeClr val="accent1"/>
                        </a:solidFill>
                        <a:latin typeface="Cambria Math" panose="02040503050406030204" pitchFamily="18" charset="0"/>
                      </a:rPr>
                      <m:t>𝐏</m:t>
                    </m:r>
                    <m:d>
                      <m:dPr>
                        <m:ctrlPr>
                          <a:rPr lang="en-US" sz="1800" b="1" i="1">
                            <a:solidFill>
                              <a:schemeClr val="accent1"/>
                            </a:solidFill>
                            <a:latin typeface="Cambria Math" panose="02040503050406030204" pitchFamily="18" charset="0"/>
                          </a:rPr>
                        </m:ctrlPr>
                      </m:dPr>
                      <m:e>
                        <m:r>
                          <a:rPr lang="en-US" sz="1800" b="1" i="1">
                            <a:solidFill>
                              <a:schemeClr val="accent1"/>
                            </a:solidFill>
                            <a:latin typeface="Cambria Math" panose="02040503050406030204" pitchFamily="18" charset="0"/>
                          </a:rPr>
                          <m:t>𝑻𝒆𝒏𝒏𝒊𝒔</m:t>
                        </m:r>
                      </m:e>
                    </m:d>
                  </m:oMath>
                </a14:m>
                <a:endParaRPr lang="en-US" b="1" dirty="0"/>
              </a:p>
            </p:txBody>
          </p:sp>
        </mc:Choice>
        <mc:Fallback>
          <p:sp>
            <p:nvSpPr>
              <p:cNvPr id="3" name="TextBox 2">
                <a:extLst>
                  <a:ext uri="{FF2B5EF4-FFF2-40B4-BE49-F238E27FC236}">
                    <a16:creationId xmlns:a16="http://schemas.microsoft.com/office/drawing/2014/main" id="{61600A7C-F23A-3A89-F798-496C45E32312}"/>
                  </a:ext>
                </a:extLst>
              </p:cNvPr>
              <p:cNvSpPr txBox="1">
                <a:spLocks noRot="1" noChangeAspect="1" noMove="1" noResize="1" noEditPoints="1" noAdjustHandles="1" noChangeArrowheads="1" noChangeShapeType="1" noTextEdit="1"/>
              </p:cNvSpPr>
              <p:nvPr/>
            </p:nvSpPr>
            <p:spPr>
              <a:xfrm>
                <a:off x="9046029" y="679845"/>
                <a:ext cx="2193742" cy="369332"/>
              </a:xfrm>
              <a:prstGeom prst="rect">
                <a:avLst/>
              </a:prstGeom>
              <a:blipFill>
                <a:blip r:embed="rId14"/>
                <a:stretch>
                  <a:fillRect l="-2299"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701588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Reasoning in AI: Deductive Reasoning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10535588" cy="3849624"/>
              </a:xfrm>
            </p:spPr>
            <p:txBody>
              <a:bodyPr>
                <a:normAutofit fontScale="77500" lnSpcReduction="20000"/>
              </a:bodyPr>
              <a:lstStyle/>
              <a:p>
                <a:r>
                  <a:rPr lang="en-US" sz="2600" dirty="0">
                    <a:latin typeface="Helvetica" pitchFamily="2" charset="0"/>
                  </a:rPr>
                  <a:t>In </a:t>
                </a:r>
                <a:r>
                  <a:rPr lang="en-US" sz="2600" b="1" dirty="0">
                    <a:latin typeface="Helvetica" pitchFamily="2" charset="0"/>
                  </a:rPr>
                  <a:t>deductive reasoning</a:t>
                </a:r>
                <a:r>
                  <a:rPr lang="en-US" sz="2600" dirty="0">
                    <a:latin typeface="Helvetica" pitchFamily="2" charset="0"/>
                  </a:rPr>
                  <a:t>, you are given a specific antecedent and rule (e.g., you have </a:t>
                </a:r>
                <a14:m>
                  <m:oMath xmlns:m="http://schemas.openxmlformats.org/officeDocument/2006/math">
                    <m:r>
                      <a:rPr lang="en-US" sz="2800" i="1">
                        <a:latin typeface="Cambria Math" panose="02040503050406030204" pitchFamily="18" charset="0"/>
                      </a:rPr>
                      <m:t>𝑎</m:t>
                    </m:r>
                  </m:oMath>
                </a14:m>
                <a:r>
                  <a:rPr lang="en-US" sz="2600" dirty="0">
                    <a:latin typeface="Helvetica" pitchFamily="2" charset="0"/>
                  </a:rPr>
                  <a:t> and </a:t>
                </a:r>
                <a14:m>
                  <m:oMath xmlns:m="http://schemas.openxmlformats.org/officeDocument/2006/math">
                    <m:r>
                      <a:rPr lang="en-US" sz="2800" i="1">
                        <a:latin typeface="Cambria Math" panose="02040503050406030204" pitchFamily="18" charset="0"/>
                      </a:rPr>
                      <m:t>𝑎</m:t>
                    </m:r>
                    <m:r>
                      <a:rPr lang="en-US" sz="2800" i="1">
                        <a:latin typeface="Cambria Math" panose="02040503050406030204" pitchFamily="18" charset="0"/>
                      </a:rPr>
                      <m:t>→</m:t>
                    </m:r>
                    <m:r>
                      <a:rPr lang="en-US" sz="2800" b="0" i="1" smtClean="0">
                        <a:latin typeface="Cambria Math" panose="02040503050406030204" pitchFamily="18" charset="0"/>
                      </a:rPr>
                      <m:t>𝑏</m:t>
                    </m:r>
                  </m:oMath>
                </a14:m>
                <a:r>
                  <a:rPr lang="en-US" sz="2600" dirty="0">
                    <a:latin typeface="Helvetica" pitchFamily="2" charset="0"/>
                  </a:rPr>
                  <a:t>), and you use deductive reasoning to conclude the consequent </a:t>
                </a:r>
                <a14:m>
                  <m:oMath xmlns:m="http://schemas.openxmlformats.org/officeDocument/2006/math">
                    <m:r>
                      <a:rPr lang="en-US" sz="2800" i="1">
                        <a:latin typeface="Cambria Math" panose="02040503050406030204" pitchFamily="18" charset="0"/>
                      </a:rPr>
                      <m:t>𝑏</m:t>
                    </m:r>
                  </m:oMath>
                </a14:m>
                <a:r>
                  <a:rPr lang="en-US" sz="2800" dirty="0"/>
                  <a:t>.</a:t>
                </a:r>
              </a:p>
              <a:p>
                <a:r>
                  <a:rPr lang="en-US" sz="2800" dirty="0">
                    <a:latin typeface="Helvetica" pitchFamily="2" charset="0"/>
                  </a:rPr>
                  <a:t>Given: </a:t>
                </a:r>
                <a14:m>
                  <m:oMath xmlns:m="http://schemas.openxmlformats.org/officeDocument/2006/math">
                    <m:r>
                      <a:rPr lang="en-US" sz="2800" i="1">
                        <a:latin typeface="Cambria Math" panose="02040503050406030204" pitchFamily="18" charset="0"/>
                      </a:rPr>
                      <m:t>𝑎</m:t>
                    </m:r>
                    <m:r>
                      <a:rPr lang="en-US" sz="2800" i="1">
                        <a:latin typeface="Cambria Math" panose="02040503050406030204" pitchFamily="18" charset="0"/>
                      </a:rPr>
                      <m:t>→</m:t>
                    </m:r>
                    <m:r>
                      <a:rPr lang="en-US" sz="2800" i="1">
                        <a:latin typeface="Cambria Math" panose="02040503050406030204" pitchFamily="18" charset="0"/>
                      </a:rPr>
                      <m:t>𝑏</m:t>
                    </m:r>
                  </m:oMath>
                </a14:m>
                <a:r>
                  <a:rPr lang="en-US" sz="2800" dirty="0">
                    <a:latin typeface="Helvetica" pitchFamily="2" charset="0"/>
                  </a:rPr>
                  <a:t> and </a:t>
                </a:r>
                <a14:m>
                  <m:oMath xmlns:m="http://schemas.openxmlformats.org/officeDocument/2006/math">
                    <m:r>
                      <a:rPr lang="en-US" sz="2800" i="1">
                        <a:latin typeface="Cambria Math" panose="02040503050406030204" pitchFamily="18" charset="0"/>
                      </a:rPr>
                      <m:t>𝑎</m:t>
                    </m:r>
                  </m:oMath>
                </a14:m>
                <a:r>
                  <a:rPr lang="en-US" sz="2800" dirty="0">
                    <a:latin typeface="Helvetica" pitchFamily="2" charset="0"/>
                  </a:rPr>
                  <a:t>, conclude </a:t>
                </a:r>
                <a14:m>
                  <m:oMath xmlns:m="http://schemas.openxmlformats.org/officeDocument/2006/math">
                    <m:r>
                      <a:rPr lang="en-US" sz="2800" i="1">
                        <a:latin typeface="Cambria Math" panose="02040503050406030204" pitchFamily="18" charset="0"/>
                      </a:rPr>
                      <m:t>𝑏</m:t>
                    </m:r>
                  </m:oMath>
                </a14:m>
                <a:r>
                  <a:rPr lang="en-US" sz="2800" dirty="0">
                    <a:latin typeface="Helvetica" pitchFamily="2" charset="0"/>
                  </a:rPr>
                  <a:t>.</a:t>
                </a:r>
              </a:p>
              <a:p>
                <a:r>
                  <a:rPr lang="en-US" sz="2800" dirty="0">
                    <a:latin typeface="Helvetica" pitchFamily="2" charset="0"/>
                  </a:rPr>
                  <a:t>Example: All humans like pizza. Ben is human. Therefore, Ben likes pizza.  </a:t>
                </a:r>
              </a:p>
              <a:p>
                <a:pPr lvl="1"/>
                <a:r>
                  <a:rPr lang="en-US" sz="2600" dirty="0">
                    <a:latin typeface="Helvetica" pitchFamily="2" charset="0"/>
                  </a:rPr>
                  <a:t>In this case:</a:t>
                </a:r>
              </a:p>
              <a:p>
                <a:pPr lvl="2"/>
                <a14:m>
                  <m:oMath xmlns:m="http://schemas.openxmlformats.org/officeDocument/2006/math">
                    <m:r>
                      <a:rPr lang="en-US" sz="2400" i="1">
                        <a:latin typeface="Cambria Math" panose="02040503050406030204" pitchFamily="18" charset="0"/>
                      </a:rPr>
                      <m:t>𝑎</m:t>
                    </m:r>
                  </m:oMath>
                </a14:m>
                <a:r>
                  <a:rPr lang="en-US" sz="2500" dirty="0">
                    <a:latin typeface="Helvetica" pitchFamily="2" charset="0"/>
                  </a:rPr>
                  <a:t> is “Ben is human”</a:t>
                </a:r>
              </a:p>
              <a:p>
                <a:pPr lvl="2"/>
                <a14:m>
                  <m:oMath xmlns:m="http://schemas.openxmlformats.org/officeDocument/2006/math">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𝑏</m:t>
                    </m:r>
                  </m:oMath>
                </a14:m>
                <a:r>
                  <a:rPr lang="en-US" sz="2500" dirty="0">
                    <a:latin typeface="Helvetica" pitchFamily="2" charset="0"/>
                  </a:rPr>
                  <a:t> is derived from “All humans like pizza”</a:t>
                </a:r>
              </a:p>
              <a:p>
                <a:pPr lvl="2"/>
                <a:r>
                  <a:rPr lang="en-US" sz="2500" i="1" dirty="0">
                    <a:latin typeface="Helvetica" pitchFamily="2" charset="0"/>
                  </a:rPr>
                  <a:t>b</a:t>
                </a:r>
                <a:r>
                  <a:rPr lang="en-US" sz="2500" dirty="0">
                    <a:latin typeface="Helvetica" pitchFamily="2" charset="0"/>
                  </a:rPr>
                  <a:t> is “Ben likes pizza”</a:t>
                </a:r>
              </a:p>
              <a:p>
                <a:pPr lvl="1"/>
                <a:r>
                  <a:rPr lang="en-US" sz="2600" dirty="0">
                    <a:latin typeface="Helvetica" pitchFamily="2" charset="0"/>
                  </a:rPr>
                  <a:t>This is the kind of reasoning we were using with formal logic! Theorem provers and planners use deductive reasoning.</a:t>
                </a:r>
              </a:p>
              <a:p>
                <a:endParaRPr lang="en-US" sz="2800" dirty="0">
                  <a:latin typeface="Helvetica" pitchFamily="2" charset="0"/>
                </a:endParaRPr>
              </a:p>
              <a:p>
                <a:endParaRPr lang="en-US" sz="2600" dirty="0">
                  <a:latin typeface="Helvetica" pitchFamily="2" charset="0"/>
                </a:endParaRPr>
              </a:p>
              <a:p>
                <a:pPr marL="0" indent="0">
                  <a:buNone/>
                </a:pPr>
                <a:endParaRPr lang="en-US" sz="24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799" y="2103120"/>
                <a:ext cx="10535588" cy="3849624"/>
              </a:xfrm>
              <a:blipFill>
                <a:blip r:embed="rId3"/>
                <a:stretch>
                  <a:fillRect l="-7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A298A69-9DE1-9146-AF54-AF285506C246}"/>
                  </a:ext>
                </a:extLst>
              </p:cNvPr>
              <p:cNvSpPr txBox="1"/>
              <p:nvPr/>
            </p:nvSpPr>
            <p:spPr>
              <a:xfrm>
                <a:off x="9263921" y="642594"/>
                <a:ext cx="1723869" cy="984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𝒂</m:t>
                      </m:r>
                      <m:r>
                        <a:rPr lang="en-US" sz="2000" b="1" i="1" smtClean="0">
                          <a:latin typeface="Cambria Math" panose="02040503050406030204" pitchFamily="18" charset="0"/>
                        </a:rPr>
                        <m:t>→</m:t>
                      </m:r>
                      <m:r>
                        <a:rPr lang="en-US" sz="2000" b="1" i="1" smtClean="0">
                          <a:latin typeface="Cambria Math" panose="02040503050406030204" pitchFamily="18" charset="0"/>
                        </a:rPr>
                        <m:t>𝒃</m:t>
                      </m:r>
                    </m:oMath>
                  </m:oMathPara>
                </a14:m>
                <a:endParaRPr lang="en-US" sz="2000" b="1" dirty="0"/>
              </a:p>
              <a:p>
                <a:r>
                  <a:rPr lang="en-US" sz="2000" dirty="0"/>
                  <a:t>“is b true”?</a:t>
                </a:r>
              </a:p>
              <a:p>
                <a:endParaRPr lang="en-US" dirty="0"/>
              </a:p>
            </p:txBody>
          </p:sp>
        </mc:Choice>
        <mc:Fallback xmlns="">
          <p:sp>
            <p:nvSpPr>
              <p:cNvPr id="4" name="TextBox 3">
                <a:extLst>
                  <a:ext uri="{FF2B5EF4-FFF2-40B4-BE49-F238E27FC236}">
                    <a16:creationId xmlns:a16="http://schemas.microsoft.com/office/drawing/2014/main" id="{5A298A69-9DE1-9146-AF54-AF285506C246}"/>
                  </a:ext>
                </a:extLst>
              </p:cNvPr>
              <p:cNvSpPr txBox="1">
                <a:spLocks noRot="1" noChangeAspect="1" noMove="1" noResize="1" noEditPoints="1" noAdjustHandles="1" noChangeArrowheads="1" noChangeShapeType="1" noTextEdit="1"/>
              </p:cNvSpPr>
              <p:nvPr/>
            </p:nvSpPr>
            <p:spPr>
              <a:xfrm>
                <a:off x="9263921" y="642594"/>
                <a:ext cx="1723869" cy="984885"/>
              </a:xfrm>
              <a:prstGeom prst="rect">
                <a:avLst/>
              </a:prstGeom>
              <a:blipFill>
                <a:blip r:embed="rId4"/>
                <a:stretch>
                  <a:fillRect l="-2920"/>
                </a:stretch>
              </a:blipFill>
            </p:spPr>
            <p:txBody>
              <a:bodyPr/>
              <a:lstStyle/>
              <a:p>
                <a:r>
                  <a:rPr lang="en-US">
                    <a:noFill/>
                  </a:rPr>
                  <a:t> </a:t>
                </a:r>
              </a:p>
            </p:txBody>
          </p:sp>
        </mc:Fallback>
      </mc:AlternateContent>
    </p:spTree>
    <p:extLst>
      <p:ext uri="{BB962C8B-B14F-4D97-AF65-F5344CB8AC3E}">
        <p14:creationId xmlns:p14="http://schemas.microsoft.com/office/powerpoint/2010/main" val="1507468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dissolve">
                                      <p:cBhvr>
                                        <p:cTn id="15" dur="500"/>
                                        <p:tgtEl>
                                          <p:spTgt spid="3">
                                            <p:txEl>
                                              <p:pRg st="4" end="4"/>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dissolve">
                                      <p:cBhvr>
                                        <p:cTn id="18" dur="500"/>
                                        <p:tgtEl>
                                          <p:spTgt spid="3">
                                            <p:txEl>
                                              <p:pRg st="5" end="5"/>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dissolve">
                                      <p:cBhvr>
                                        <p:cTn id="21" dur="500"/>
                                        <p:tgtEl>
                                          <p:spTgt spid="3">
                                            <p:txEl>
                                              <p:pRg st="6" end="6"/>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dissolv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1" name="Oval 20">
                <a:extLst>
                  <a:ext uri="{FF2B5EF4-FFF2-40B4-BE49-F238E27FC236}">
                    <a16:creationId xmlns:a16="http://schemas.microsoft.com/office/drawing/2014/main" id="{1BF723CF-512B-2D46-93B9-39940A764B7B}"/>
                  </a:ext>
                </a:extLst>
              </p:cNvPr>
              <p:cNvSpPr/>
              <p:nvPr/>
            </p:nvSpPr>
            <p:spPr>
              <a:xfrm>
                <a:off x="4045025" y="3498327"/>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𝑇𝑒𝑚𝑝𝑒𝑟𝑎𝑡𝑢𝑟𝑒</m:t>
                      </m:r>
                    </m:oMath>
                  </m:oMathPara>
                </a14:m>
                <a:endParaRPr lang="en-US" dirty="0">
                  <a:solidFill>
                    <a:schemeClr val="bg1"/>
                  </a:solidFill>
                </a:endParaRPr>
              </a:p>
            </p:txBody>
          </p:sp>
        </mc:Choice>
        <mc:Fallback>
          <p:sp>
            <p:nvSpPr>
              <p:cNvPr id="21" name="Oval 20">
                <a:extLst>
                  <a:ext uri="{FF2B5EF4-FFF2-40B4-BE49-F238E27FC236}">
                    <a16:creationId xmlns:a16="http://schemas.microsoft.com/office/drawing/2014/main" id="{1BF723CF-512B-2D46-93B9-39940A764B7B}"/>
                  </a:ext>
                </a:extLst>
              </p:cNvPr>
              <p:cNvSpPr>
                <a:spLocks noRot="1" noChangeAspect="1" noMove="1" noResize="1" noEditPoints="1" noAdjustHandles="1" noChangeArrowheads="1" noChangeShapeType="1" noTextEdit="1"/>
              </p:cNvSpPr>
              <p:nvPr/>
            </p:nvSpPr>
            <p:spPr>
              <a:xfrm>
                <a:off x="4045025" y="3498327"/>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Oval 21">
                <a:extLst>
                  <a:ext uri="{FF2B5EF4-FFF2-40B4-BE49-F238E27FC236}">
                    <a16:creationId xmlns:a16="http://schemas.microsoft.com/office/drawing/2014/main" id="{ABDD177C-E351-1C4B-BD5D-CF7531AB8159}"/>
                  </a:ext>
                </a:extLst>
              </p:cNvPr>
              <p:cNvSpPr/>
              <p:nvPr/>
            </p:nvSpPr>
            <p:spPr>
              <a:xfrm>
                <a:off x="6138933" y="3498327"/>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𝐻𝑢𝑚𝑖𝑑𝑖𝑡𝑦</m:t>
                      </m:r>
                    </m:oMath>
                  </m:oMathPara>
                </a14:m>
                <a:endParaRPr lang="en-US" dirty="0">
                  <a:solidFill>
                    <a:schemeClr val="bg1"/>
                  </a:solidFill>
                </a:endParaRPr>
              </a:p>
            </p:txBody>
          </p:sp>
        </mc:Choice>
        <mc:Fallback>
          <p:sp>
            <p:nvSpPr>
              <p:cNvPr id="22" name="Oval 21">
                <a:extLst>
                  <a:ext uri="{FF2B5EF4-FFF2-40B4-BE49-F238E27FC236}">
                    <a16:creationId xmlns:a16="http://schemas.microsoft.com/office/drawing/2014/main" id="{ABDD177C-E351-1C4B-BD5D-CF7531AB8159}"/>
                  </a:ext>
                </a:extLst>
              </p:cNvPr>
              <p:cNvSpPr>
                <a:spLocks noRot="1" noChangeAspect="1" noMove="1" noResize="1" noEditPoints="1" noAdjustHandles="1" noChangeArrowheads="1" noChangeShapeType="1" noTextEdit="1"/>
              </p:cNvSpPr>
              <p:nvPr/>
            </p:nvSpPr>
            <p:spPr>
              <a:xfrm>
                <a:off x="6138933" y="3498327"/>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Oval 22">
                <a:extLst>
                  <a:ext uri="{FF2B5EF4-FFF2-40B4-BE49-F238E27FC236}">
                    <a16:creationId xmlns:a16="http://schemas.microsoft.com/office/drawing/2014/main" id="{A9D89A68-2593-2142-ADAC-54EE0311A188}"/>
                  </a:ext>
                </a:extLst>
              </p:cNvPr>
              <p:cNvSpPr/>
              <p:nvPr/>
            </p:nvSpPr>
            <p:spPr>
              <a:xfrm>
                <a:off x="8232841" y="3498327"/>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𝑊𝑖𝑛𝑑</m:t>
                      </m:r>
                    </m:oMath>
                  </m:oMathPara>
                </a14:m>
                <a:endParaRPr lang="en-US" dirty="0">
                  <a:solidFill>
                    <a:schemeClr val="bg1"/>
                  </a:solidFill>
                </a:endParaRPr>
              </a:p>
            </p:txBody>
          </p:sp>
        </mc:Choice>
        <mc:Fallback>
          <p:sp>
            <p:nvSpPr>
              <p:cNvPr id="23" name="Oval 22">
                <a:extLst>
                  <a:ext uri="{FF2B5EF4-FFF2-40B4-BE49-F238E27FC236}">
                    <a16:creationId xmlns:a16="http://schemas.microsoft.com/office/drawing/2014/main" id="{A9D89A68-2593-2142-ADAC-54EE0311A188}"/>
                  </a:ext>
                </a:extLst>
              </p:cNvPr>
              <p:cNvSpPr>
                <a:spLocks noRot="1" noChangeAspect="1" noMove="1" noResize="1" noEditPoints="1" noAdjustHandles="1" noChangeArrowheads="1" noChangeShapeType="1" noTextEdit="1"/>
              </p:cNvSpPr>
              <p:nvPr/>
            </p:nvSpPr>
            <p:spPr>
              <a:xfrm>
                <a:off x="8232841" y="3498327"/>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Oval 23">
                <a:extLst>
                  <a:ext uri="{FF2B5EF4-FFF2-40B4-BE49-F238E27FC236}">
                    <a16:creationId xmlns:a16="http://schemas.microsoft.com/office/drawing/2014/main" id="{21832929-5979-3847-A086-A6746C734160}"/>
                  </a:ext>
                </a:extLst>
              </p:cNvPr>
              <p:cNvSpPr/>
              <p:nvPr/>
            </p:nvSpPr>
            <p:spPr>
              <a:xfrm>
                <a:off x="5087373" y="1859832"/>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𝑃𝑙𝑎𝑦</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𝑇𝑒𝑛𝑛𝑖𝑠</m:t>
                      </m:r>
                      <m:r>
                        <a:rPr lang="en-US" b="0" i="1" dirty="0"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p:sp>
            <p:nvSpPr>
              <p:cNvPr id="24" name="Oval 23">
                <a:extLst>
                  <a:ext uri="{FF2B5EF4-FFF2-40B4-BE49-F238E27FC236}">
                    <a16:creationId xmlns:a16="http://schemas.microsoft.com/office/drawing/2014/main" id="{21832929-5979-3847-A086-A6746C734160}"/>
                  </a:ext>
                </a:extLst>
              </p:cNvPr>
              <p:cNvSpPr>
                <a:spLocks noRot="1" noChangeAspect="1" noMove="1" noResize="1" noEditPoints="1" noAdjustHandles="1" noChangeArrowheads="1" noChangeShapeType="1" noTextEdit="1"/>
              </p:cNvSpPr>
              <p:nvPr/>
            </p:nvSpPr>
            <p:spPr>
              <a:xfrm>
                <a:off x="5087373" y="1859832"/>
                <a:ext cx="1695691" cy="636608"/>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Oval 24">
                <a:extLst>
                  <a:ext uri="{FF2B5EF4-FFF2-40B4-BE49-F238E27FC236}">
                    <a16:creationId xmlns:a16="http://schemas.microsoft.com/office/drawing/2014/main" id="{C0764997-E9A4-AA4B-B38F-3ECB65262772}"/>
                  </a:ext>
                </a:extLst>
              </p:cNvPr>
              <p:cNvSpPr/>
              <p:nvPr/>
            </p:nvSpPr>
            <p:spPr>
              <a:xfrm>
                <a:off x="1951117" y="3498327"/>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𝑂𝑢𝑡𝑙𝑜𝑜𝑘</m:t>
                      </m:r>
                    </m:oMath>
                  </m:oMathPara>
                </a14:m>
                <a:endParaRPr lang="en-US" dirty="0">
                  <a:solidFill>
                    <a:schemeClr val="bg1"/>
                  </a:solidFill>
                </a:endParaRPr>
              </a:p>
            </p:txBody>
          </p:sp>
        </mc:Choice>
        <mc:Fallback>
          <p:sp>
            <p:nvSpPr>
              <p:cNvPr id="25" name="Oval 24">
                <a:extLst>
                  <a:ext uri="{FF2B5EF4-FFF2-40B4-BE49-F238E27FC236}">
                    <a16:creationId xmlns:a16="http://schemas.microsoft.com/office/drawing/2014/main" id="{C0764997-E9A4-AA4B-B38F-3ECB65262772}"/>
                  </a:ext>
                </a:extLst>
              </p:cNvPr>
              <p:cNvSpPr>
                <a:spLocks noRot="1" noChangeAspect="1" noMove="1" noResize="1" noEditPoints="1" noAdjustHandles="1" noChangeArrowheads="1" noChangeShapeType="1" noTextEdit="1"/>
              </p:cNvSpPr>
              <p:nvPr/>
            </p:nvSpPr>
            <p:spPr>
              <a:xfrm>
                <a:off x="1951117" y="3498327"/>
                <a:ext cx="1695691" cy="636608"/>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26" name="Table 25">
                <a:extLst>
                  <a:ext uri="{FF2B5EF4-FFF2-40B4-BE49-F238E27FC236}">
                    <a16:creationId xmlns:a16="http://schemas.microsoft.com/office/drawing/2014/main" id="{2FD325AB-22A2-2449-A67A-07B75BC646A1}"/>
                  </a:ext>
                </a:extLst>
              </p:cNvPr>
              <p:cNvGraphicFramePr>
                <a:graphicFrameLocks noGrp="1"/>
              </p:cNvGraphicFramePr>
              <p:nvPr/>
            </p:nvGraphicFramePr>
            <p:xfrm>
              <a:off x="1427005" y="1501504"/>
              <a:ext cx="3051196" cy="1478280"/>
            </p:xfrm>
            <a:graphic>
              <a:graphicData uri="http://schemas.openxmlformats.org/drawingml/2006/table">
                <a:tbl>
                  <a:tblPr firstRow="1" bandRow="1">
                    <a:tableStyleId>{5C22544A-7EE6-4342-B048-85BDC9FD1C3A}</a:tableStyleId>
                  </a:tblPr>
                  <a:tblGrid>
                    <a:gridCol w="1077539">
                      <a:extLst>
                        <a:ext uri="{9D8B030D-6E8A-4147-A177-3AD203B41FA5}">
                          <a16:colId xmlns:a16="http://schemas.microsoft.com/office/drawing/2014/main" val="20000"/>
                        </a:ext>
                      </a:extLst>
                    </a:gridCol>
                    <a:gridCol w="905347">
                      <a:extLst>
                        <a:ext uri="{9D8B030D-6E8A-4147-A177-3AD203B41FA5}">
                          <a16:colId xmlns:a16="http://schemas.microsoft.com/office/drawing/2014/main" val="20001"/>
                        </a:ext>
                      </a:extLst>
                    </a:gridCol>
                    <a:gridCol w="1068310">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𝑂</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𝑂</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𝑂</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0.250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𝑜𝑣𝑒𝑟𝑐𝑎𝑠𝑡</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𝑟𝑎𝑖𝑛</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3"/>
                      </a:ext>
                    </a:extLst>
                  </a:tr>
                </a:tbl>
              </a:graphicData>
            </a:graphic>
          </p:graphicFrame>
        </mc:Choice>
        <mc:Fallback>
          <p:graphicFrame>
            <p:nvGraphicFramePr>
              <p:cNvPr id="26" name="Table 25">
                <a:extLst>
                  <a:ext uri="{FF2B5EF4-FFF2-40B4-BE49-F238E27FC236}">
                    <a16:creationId xmlns:a16="http://schemas.microsoft.com/office/drawing/2014/main" id="{2FD325AB-22A2-2449-A67A-07B75BC646A1}"/>
                  </a:ext>
                </a:extLst>
              </p:cNvPr>
              <p:cNvGraphicFramePr>
                <a:graphicFrameLocks noGrp="1"/>
              </p:cNvGraphicFramePr>
              <p:nvPr/>
            </p:nvGraphicFramePr>
            <p:xfrm>
              <a:off x="1427005" y="1501504"/>
              <a:ext cx="3051196" cy="1478280"/>
            </p:xfrm>
            <a:graphic>
              <a:graphicData uri="http://schemas.openxmlformats.org/drawingml/2006/table">
                <a:tbl>
                  <a:tblPr firstRow="1" bandRow="1">
                    <a:tableStyleId>{5C22544A-7EE6-4342-B048-85BDC9FD1C3A}</a:tableStyleId>
                  </a:tblPr>
                  <a:tblGrid>
                    <a:gridCol w="1077539">
                      <a:extLst>
                        <a:ext uri="{9D8B030D-6E8A-4147-A177-3AD203B41FA5}">
                          <a16:colId xmlns:a16="http://schemas.microsoft.com/office/drawing/2014/main" val="20000"/>
                        </a:ext>
                      </a:extLst>
                    </a:gridCol>
                    <a:gridCol w="905347">
                      <a:extLst>
                        <a:ext uri="{9D8B030D-6E8A-4147-A177-3AD203B41FA5}">
                          <a16:colId xmlns:a16="http://schemas.microsoft.com/office/drawing/2014/main" val="20001"/>
                        </a:ext>
                      </a:extLst>
                    </a:gridCol>
                    <a:gridCol w="1068310">
                      <a:extLst>
                        <a:ext uri="{9D8B030D-6E8A-4147-A177-3AD203B41FA5}">
                          <a16:colId xmlns:a16="http://schemas.microsoft.com/office/drawing/2014/main" val="20002"/>
                        </a:ext>
                      </a:extLst>
                    </a:gridCol>
                  </a:tblGrid>
                  <a:tr h="365760">
                    <a:tc>
                      <a:txBody>
                        <a:bodyPr/>
                        <a:lstStyle/>
                        <a:p>
                          <a:endParaRPr lang="en-US"/>
                        </a:p>
                      </a:txBody>
                      <a:tcPr>
                        <a:blipFill>
                          <a:blip r:embed="rId8"/>
                          <a:stretch>
                            <a:fillRect l="-1176" t="-3448" r="-185882" b="-331034"/>
                          </a:stretch>
                        </a:blipFill>
                      </a:tcPr>
                    </a:tc>
                    <a:tc>
                      <a:txBody>
                        <a:bodyPr/>
                        <a:lstStyle/>
                        <a:p>
                          <a:endParaRPr lang="en-US"/>
                        </a:p>
                      </a:txBody>
                      <a:tcPr>
                        <a:blipFill>
                          <a:blip r:embed="rId8"/>
                          <a:stretch>
                            <a:fillRect l="-119444" t="-3448" r="-119444" b="-331034"/>
                          </a:stretch>
                        </a:blipFill>
                      </a:tcPr>
                    </a:tc>
                    <a:tc>
                      <a:txBody>
                        <a:bodyPr/>
                        <a:lstStyle/>
                        <a:p>
                          <a:endParaRPr lang="en-US"/>
                        </a:p>
                      </a:txBody>
                      <a:tcPr>
                        <a:blipFill>
                          <a:blip r:embed="rId8"/>
                          <a:stretch>
                            <a:fillRect l="-188095" t="-3448" r="-2381" b="-3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8"/>
                          <a:stretch>
                            <a:fillRect l="-1176" t="-103448" r="-185882" b="-231034"/>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0.250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0.600</a:t>
                          </a:r>
                        </a:p>
                      </a:txBody>
                      <a:tcPr/>
                    </a:tc>
                    <a:extLst>
                      <a:ext uri="{0D108BD9-81ED-4DB2-BD59-A6C34878D82A}">
                        <a16:rowId xmlns:a16="http://schemas.microsoft.com/office/drawing/2014/main" val="10001"/>
                      </a:ext>
                    </a:extLst>
                  </a:tr>
                  <a:tr h="370840">
                    <a:tc>
                      <a:txBody>
                        <a:bodyPr/>
                        <a:lstStyle/>
                        <a:p>
                          <a:endParaRPr lang="en-US"/>
                        </a:p>
                      </a:txBody>
                      <a:tcPr>
                        <a:blipFill>
                          <a:blip r:embed="rId8"/>
                          <a:stretch>
                            <a:fillRect l="-1176" t="-196667" r="-185882" b="-1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0.000</a:t>
                          </a:r>
                        </a:p>
                      </a:txBody>
                      <a:tcPr/>
                    </a:tc>
                    <a:extLst>
                      <a:ext uri="{0D108BD9-81ED-4DB2-BD59-A6C34878D82A}">
                        <a16:rowId xmlns:a16="http://schemas.microsoft.com/office/drawing/2014/main" val="10002"/>
                      </a:ext>
                    </a:extLst>
                  </a:tr>
                  <a:tr h="370840">
                    <a:tc>
                      <a:txBody>
                        <a:bodyPr/>
                        <a:lstStyle/>
                        <a:p>
                          <a:endParaRPr lang="en-US"/>
                        </a:p>
                      </a:txBody>
                      <a:tcPr>
                        <a:blipFill>
                          <a:blip r:embed="rId8"/>
                          <a:stretch>
                            <a:fillRect l="-1176" t="-306897" r="-185882"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3"/>
                      </a:ext>
                    </a:extLst>
                  </a:tr>
                </a:tbl>
              </a:graphicData>
            </a:graphic>
          </p:graphicFrame>
        </mc:Fallback>
      </mc:AlternateContent>
      <p:cxnSp>
        <p:nvCxnSpPr>
          <p:cNvPr id="27" name="Straight Arrow Connector 26">
            <a:extLst>
              <a:ext uri="{FF2B5EF4-FFF2-40B4-BE49-F238E27FC236}">
                <a16:creationId xmlns:a16="http://schemas.microsoft.com/office/drawing/2014/main" id="{5C0FDCDD-E7F2-0448-8C27-AEB0E06D5437}"/>
              </a:ext>
            </a:extLst>
          </p:cNvPr>
          <p:cNvCxnSpPr>
            <a:stCxn id="24" idx="4"/>
            <a:endCxn id="25" idx="7"/>
          </p:cNvCxnSpPr>
          <p:nvPr/>
        </p:nvCxnSpPr>
        <p:spPr>
          <a:xfrm flipH="1">
            <a:off x="3398480" y="2496440"/>
            <a:ext cx="2536739"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62A3D15-FC72-D74F-ADCE-0F7AA316A971}"/>
              </a:ext>
            </a:extLst>
          </p:cNvPr>
          <p:cNvCxnSpPr>
            <a:stCxn id="24" idx="4"/>
            <a:endCxn id="21" idx="0"/>
          </p:cNvCxnSpPr>
          <p:nvPr/>
        </p:nvCxnSpPr>
        <p:spPr>
          <a:xfrm flipH="1">
            <a:off x="4892871" y="2496440"/>
            <a:ext cx="1042348"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CA7344-3BF3-E04C-BF17-1EA6E8CA2AC7}"/>
              </a:ext>
            </a:extLst>
          </p:cNvPr>
          <p:cNvCxnSpPr>
            <a:stCxn id="24" idx="4"/>
            <a:endCxn id="22" idx="0"/>
          </p:cNvCxnSpPr>
          <p:nvPr/>
        </p:nvCxnSpPr>
        <p:spPr>
          <a:xfrm>
            <a:off x="5935219" y="2496440"/>
            <a:ext cx="1051560"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DA686B-06E9-7347-8FA3-4D5745D88DC8}"/>
              </a:ext>
            </a:extLst>
          </p:cNvPr>
          <p:cNvCxnSpPr>
            <a:stCxn id="24" idx="4"/>
            <a:endCxn id="23" idx="1"/>
          </p:cNvCxnSpPr>
          <p:nvPr/>
        </p:nvCxnSpPr>
        <p:spPr>
          <a:xfrm>
            <a:off x="5935219" y="2496440"/>
            <a:ext cx="2545950"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31" name="Table 30">
                <a:extLst>
                  <a:ext uri="{FF2B5EF4-FFF2-40B4-BE49-F238E27FC236}">
                    <a16:creationId xmlns:a16="http://schemas.microsoft.com/office/drawing/2014/main" id="{E5FCF090-D9EB-644E-9C49-B6A01ECF7EB9}"/>
                  </a:ext>
                </a:extLst>
              </p:cNvPr>
              <p:cNvGraphicFramePr>
                <a:graphicFrameLocks noGrp="1"/>
              </p:cNvGraphicFramePr>
              <p:nvPr>
                <p:extLst>
                  <p:ext uri="{D42A27DB-BD31-4B8C-83A1-F6EECF244321}">
                    <p14:modId xmlns:p14="http://schemas.microsoft.com/office/powerpoint/2010/main" val="606101115"/>
                  </p:ext>
                </p:extLst>
              </p:nvPr>
            </p:nvGraphicFramePr>
            <p:xfrm>
              <a:off x="6986779" y="1859832"/>
              <a:ext cx="1378908" cy="736600"/>
            </p:xfrm>
            <a:graphic>
              <a:graphicData uri="http://schemas.openxmlformats.org/drawingml/2006/table">
                <a:tbl>
                  <a:tblPr firstRow="1" bandRow="1">
                    <a:tableStyleId>{5C22544A-7EE6-4342-B048-85BDC9FD1C3A}</a:tableStyleId>
                  </a:tblPr>
                  <a:tblGrid>
                    <a:gridCol w="1378908">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𝑡𝑒𝑛𝑛𝑖𝑠</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0.615</a:t>
                          </a:r>
                        </a:p>
                      </a:txBody>
                      <a:tcPr/>
                    </a:tc>
                    <a:extLst>
                      <a:ext uri="{0D108BD9-81ED-4DB2-BD59-A6C34878D82A}">
                        <a16:rowId xmlns:a16="http://schemas.microsoft.com/office/drawing/2014/main" val="10001"/>
                      </a:ext>
                    </a:extLst>
                  </a:tr>
                </a:tbl>
              </a:graphicData>
            </a:graphic>
          </p:graphicFrame>
        </mc:Choice>
        <mc:Fallback>
          <p:graphicFrame>
            <p:nvGraphicFramePr>
              <p:cNvPr id="31" name="Table 30">
                <a:extLst>
                  <a:ext uri="{FF2B5EF4-FFF2-40B4-BE49-F238E27FC236}">
                    <a16:creationId xmlns:a16="http://schemas.microsoft.com/office/drawing/2014/main" id="{E5FCF090-D9EB-644E-9C49-B6A01ECF7EB9}"/>
                  </a:ext>
                </a:extLst>
              </p:cNvPr>
              <p:cNvGraphicFramePr>
                <a:graphicFrameLocks noGrp="1"/>
              </p:cNvGraphicFramePr>
              <p:nvPr>
                <p:extLst>
                  <p:ext uri="{D42A27DB-BD31-4B8C-83A1-F6EECF244321}">
                    <p14:modId xmlns:p14="http://schemas.microsoft.com/office/powerpoint/2010/main" val="606101115"/>
                  </p:ext>
                </p:extLst>
              </p:nvPr>
            </p:nvGraphicFramePr>
            <p:xfrm>
              <a:off x="6986779" y="1859832"/>
              <a:ext cx="1378908" cy="736600"/>
            </p:xfrm>
            <a:graphic>
              <a:graphicData uri="http://schemas.openxmlformats.org/drawingml/2006/table">
                <a:tbl>
                  <a:tblPr firstRow="1" bandRow="1">
                    <a:tableStyleId>{5C22544A-7EE6-4342-B048-85BDC9FD1C3A}</a:tableStyleId>
                  </a:tblPr>
                  <a:tblGrid>
                    <a:gridCol w="1378908">
                      <a:extLst>
                        <a:ext uri="{9D8B030D-6E8A-4147-A177-3AD203B41FA5}">
                          <a16:colId xmlns:a16="http://schemas.microsoft.com/office/drawing/2014/main" val="20000"/>
                        </a:ext>
                      </a:extLst>
                    </a:gridCol>
                  </a:tblGrid>
                  <a:tr h="365760">
                    <a:tc>
                      <a:txBody>
                        <a:bodyPr/>
                        <a:lstStyle/>
                        <a:p>
                          <a:endParaRPr lang="en-US"/>
                        </a:p>
                      </a:txBody>
                      <a:tcPr>
                        <a:blipFill>
                          <a:blip r:embed="rId9"/>
                          <a:stretch>
                            <a:fillRect l="-917" t="-3448" r="-1835" b="-131034"/>
                          </a:stretch>
                        </a:blipFill>
                      </a:tcPr>
                    </a:tc>
                    <a:extLst>
                      <a:ext uri="{0D108BD9-81ED-4DB2-BD59-A6C34878D82A}">
                        <a16:rowId xmlns:a16="http://schemas.microsoft.com/office/drawing/2014/main" val="10000"/>
                      </a:ext>
                    </a:extLst>
                  </a:tr>
                  <a:tr h="370840">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0.615</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32" name="Table 31">
                <a:extLst>
                  <a:ext uri="{FF2B5EF4-FFF2-40B4-BE49-F238E27FC236}">
                    <a16:creationId xmlns:a16="http://schemas.microsoft.com/office/drawing/2014/main" id="{689FD2BE-3E77-0D4B-AC33-6F772F3E1593}"/>
                  </a:ext>
                </a:extLst>
              </p:cNvPr>
              <p:cNvGraphicFramePr>
                <a:graphicFrameLocks noGrp="1"/>
              </p:cNvGraphicFramePr>
              <p:nvPr/>
            </p:nvGraphicFramePr>
            <p:xfrm>
              <a:off x="2282292" y="4474737"/>
              <a:ext cx="2540193" cy="1478280"/>
            </p:xfrm>
            <a:graphic>
              <a:graphicData uri="http://schemas.openxmlformats.org/drawingml/2006/table">
                <a:tbl>
                  <a:tblPr firstRow="1" bandRow="1">
                    <a:tableStyleId>{5C22544A-7EE6-4342-B048-85BDC9FD1C3A}</a:tableStyleId>
                  </a:tblPr>
                  <a:tblGrid>
                    <a:gridCol w="648019">
                      <a:extLst>
                        <a:ext uri="{9D8B030D-6E8A-4147-A177-3AD203B41FA5}">
                          <a16:colId xmlns:a16="http://schemas.microsoft.com/office/drawing/2014/main" val="20000"/>
                        </a:ext>
                      </a:extLst>
                    </a:gridCol>
                    <a:gridCol w="851026">
                      <a:extLst>
                        <a:ext uri="{9D8B030D-6E8A-4147-A177-3AD203B41FA5}">
                          <a16:colId xmlns:a16="http://schemas.microsoft.com/office/drawing/2014/main" val="20001"/>
                        </a:ext>
                      </a:extLst>
                    </a:gridCol>
                    <a:gridCol w="1041148">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𝑀</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𝑀</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𝑀</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h𝑜𝑡</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0.125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𝑚𝑖𝑙𝑑</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𝑐𝑜𝑜𝑙</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0.200</a:t>
                          </a:r>
                        </a:p>
                      </a:txBody>
                      <a:tcPr/>
                    </a:tc>
                    <a:extLst>
                      <a:ext uri="{0D108BD9-81ED-4DB2-BD59-A6C34878D82A}">
                        <a16:rowId xmlns:a16="http://schemas.microsoft.com/office/drawing/2014/main" val="10003"/>
                      </a:ext>
                    </a:extLst>
                  </a:tr>
                </a:tbl>
              </a:graphicData>
            </a:graphic>
          </p:graphicFrame>
        </mc:Choice>
        <mc:Fallback>
          <p:graphicFrame>
            <p:nvGraphicFramePr>
              <p:cNvPr id="32" name="Table 31">
                <a:extLst>
                  <a:ext uri="{FF2B5EF4-FFF2-40B4-BE49-F238E27FC236}">
                    <a16:creationId xmlns:a16="http://schemas.microsoft.com/office/drawing/2014/main" id="{689FD2BE-3E77-0D4B-AC33-6F772F3E1593}"/>
                  </a:ext>
                </a:extLst>
              </p:cNvPr>
              <p:cNvGraphicFramePr>
                <a:graphicFrameLocks noGrp="1"/>
              </p:cNvGraphicFramePr>
              <p:nvPr/>
            </p:nvGraphicFramePr>
            <p:xfrm>
              <a:off x="2282292" y="4474737"/>
              <a:ext cx="2540193" cy="1478280"/>
            </p:xfrm>
            <a:graphic>
              <a:graphicData uri="http://schemas.openxmlformats.org/drawingml/2006/table">
                <a:tbl>
                  <a:tblPr firstRow="1" bandRow="1">
                    <a:tableStyleId>{5C22544A-7EE6-4342-B048-85BDC9FD1C3A}</a:tableStyleId>
                  </a:tblPr>
                  <a:tblGrid>
                    <a:gridCol w="648019">
                      <a:extLst>
                        <a:ext uri="{9D8B030D-6E8A-4147-A177-3AD203B41FA5}">
                          <a16:colId xmlns:a16="http://schemas.microsoft.com/office/drawing/2014/main" val="20000"/>
                        </a:ext>
                      </a:extLst>
                    </a:gridCol>
                    <a:gridCol w="851026">
                      <a:extLst>
                        <a:ext uri="{9D8B030D-6E8A-4147-A177-3AD203B41FA5}">
                          <a16:colId xmlns:a16="http://schemas.microsoft.com/office/drawing/2014/main" val="20001"/>
                        </a:ext>
                      </a:extLst>
                    </a:gridCol>
                    <a:gridCol w="1041148">
                      <a:extLst>
                        <a:ext uri="{9D8B030D-6E8A-4147-A177-3AD203B41FA5}">
                          <a16:colId xmlns:a16="http://schemas.microsoft.com/office/drawing/2014/main" val="20002"/>
                        </a:ext>
                      </a:extLst>
                    </a:gridCol>
                  </a:tblGrid>
                  <a:tr h="365760">
                    <a:tc>
                      <a:txBody>
                        <a:bodyPr/>
                        <a:lstStyle/>
                        <a:p>
                          <a:endParaRPr lang="en-US"/>
                        </a:p>
                      </a:txBody>
                      <a:tcPr>
                        <a:blipFill>
                          <a:blip r:embed="rId10"/>
                          <a:stretch>
                            <a:fillRect t="-3448" r="-300000" b="-331034"/>
                          </a:stretch>
                        </a:blipFill>
                      </a:tcPr>
                    </a:tc>
                    <a:tc>
                      <a:txBody>
                        <a:bodyPr/>
                        <a:lstStyle/>
                        <a:p>
                          <a:endParaRPr lang="en-US"/>
                        </a:p>
                      </a:txBody>
                      <a:tcPr>
                        <a:blipFill>
                          <a:blip r:embed="rId10"/>
                          <a:stretch>
                            <a:fillRect l="-75000" t="-3448" r="-125000" b="-331034"/>
                          </a:stretch>
                        </a:blipFill>
                      </a:tcPr>
                    </a:tc>
                    <a:tc>
                      <a:txBody>
                        <a:bodyPr/>
                        <a:lstStyle/>
                        <a:p>
                          <a:endParaRPr lang="en-US"/>
                        </a:p>
                      </a:txBody>
                      <a:tcPr>
                        <a:blipFill>
                          <a:blip r:embed="rId10"/>
                          <a:stretch>
                            <a:fillRect l="-145122" t="-3448" r="-3659" b="-3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t="-103448" r="-300000" b="-231034"/>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0.125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t="-196667" r="-300000" b="-1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2"/>
                      </a:ext>
                    </a:extLst>
                  </a:tr>
                  <a:tr h="370840">
                    <a:tc>
                      <a:txBody>
                        <a:bodyPr/>
                        <a:lstStyle/>
                        <a:p>
                          <a:endParaRPr lang="en-US"/>
                        </a:p>
                      </a:txBody>
                      <a:tcPr>
                        <a:blipFill>
                          <a:blip r:embed="rId10"/>
                          <a:stretch>
                            <a:fillRect t="-306897" r="-300000"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0.200</a:t>
                          </a:r>
                        </a:p>
                      </a:txBody>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33" name="Table 32">
                <a:extLst>
                  <a:ext uri="{FF2B5EF4-FFF2-40B4-BE49-F238E27FC236}">
                    <a16:creationId xmlns:a16="http://schemas.microsoft.com/office/drawing/2014/main" id="{EB38C913-18B0-F74D-906C-DF744FC02FE3}"/>
                  </a:ext>
                </a:extLst>
              </p:cNvPr>
              <p:cNvGraphicFramePr>
                <a:graphicFrameLocks noGrp="1"/>
              </p:cNvGraphicFramePr>
              <p:nvPr/>
            </p:nvGraphicFramePr>
            <p:xfrm>
              <a:off x="4863906" y="4474737"/>
              <a:ext cx="2792057" cy="1107440"/>
            </p:xfrm>
            <a:graphic>
              <a:graphicData uri="http://schemas.openxmlformats.org/drawingml/2006/table">
                <a:tbl>
                  <a:tblPr firstRow="1" bandRow="1">
                    <a:tableStyleId>{5C22544A-7EE6-4342-B048-85BDC9FD1C3A}</a:tableStyleId>
                  </a:tblPr>
                  <a:tblGrid>
                    <a:gridCol w="899883">
                      <a:extLst>
                        <a:ext uri="{9D8B030D-6E8A-4147-A177-3AD203B41FA5}">
                          <a16:colId xmlns:a16="http://schemas.microsoft.com/office/drawing/2014/main" val="20000"/>
                        </a:ext>
                      </a:extLst>
                    </a:gridCol>
                    <a:gridCol w="851025">
                      <a:extLst>
                        <a:ext uri="{9D8B030D-6E8A-4147-A177-3AD203B41FA5}">
                          <a16:colId xmlns:a16="http://schemas.microsoft.com/office/drawing/2014/main" val="20001"/>
                        </a:ext>
                      </a:extLst>
                    </a:gridCol>
                    <a:gridCol w="1041149">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𝐻</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𝐻</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𝐻</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h𝑖𝑔h</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0.250</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0.800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𝑛𝑜𝑟𝑚𝑎𝑙</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0.750</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0.200</a:t>
                          </a:r>
                        </a:p>
                      </a:txBody>
                      <a:tcPr/>
                    </a:tc>
                    <a:extLst>
                      <a:ext uri="{0D108BD9-81ED-4DB2-BD59-A6C34878D82A}">
                        <a16:rowId xmlns:a16="http://schemas.microsoft.com/office/drawing/2014/main" val="10002"/>
                      </a:ext>
                    </a:extLst>
                  </a:tr>
                </a:tbl>
              </a:graphicData>
            </a:graphic>
          </p:graphicFrame>
        </mc:Choice>
        <mc:Fallback>
          <p:graphicFrame>
            <p:nvGraphicFramePr>
              <p:cNvPr id="33" name="Table 32">
                <a:extLst>
                  <a:ext uri="{FF2B5EF4-FFF2-40B4-BE49-F238E27FC236}">
                    <a16:creationId xmlns:a16="http://schemas.microsoft.com/office/drawing/2014/main" id="{EB38C913-18B0-F74D-906C-DF744FC02FE3}"/>
                  </a:ext>
                </a:extLst>
              </p:cNvPr>
              <p:cNvGraphicFramePr>
                <a:graphicFrameLocks noGrp="1"/>
              </p:cNvGraphicFramePr>
              <p:nvPr/>
            </p:nvGraphicFramePr>
            <p:xfrm>
              <a:off x="4863906" y="4474737"/>
              <a:ext cx="2792057" cy="1107440"/>
            </p:xfrm>
            <a:graphic>
              <a:graphicData uri="http://schemas.openxmlformats.org/drawingml/2006/table">
                <a:tbl>
                  <a:tblPr firstRow="1" bandRow="1">
                    <a:tableStyleId>{5C22544A-7EE6-4342-B048-85BDC9FD1C3A}</a:tableStyleId>
                  </a:tblPr>
                  <a:tblGrid>
                    <a:gridCol w="899883">
                      <a:extLst>
                        <a:ext uri="{9D8B030D-6E8A-4147-A177-3AD203B41FA5}">
                          <a16:colId xmlns:a16="http://schemas.microsoft.com/office/drawing/2014/main" val="20000"/>
                        </a:ext>
                      </a:extLst>
                    </a:gridCol>
                    <a:gridCol w="851025">
                      <a:extLst>
                        <a:ext uri="{9D8B030D-6E8A-4147-A177-3AD203B41FA5}">
                          <a16:colId xmlns:a16="http://schemas.microsoft.com/office/drawing/2014/main" val="20001"/>
                        </a:ext>
                      </a:extLst>
                    </a:gridCol>
                    <a:gridCol w="1041149">
                      <a:extLst>
                        <a:ext uri="{9D8B030D-6E8A-4147-A177-3AD203B41FA5}">
                          <a16:colId xmlns:a16="http://schemas.microsoft.com/office/drawing/2014/main" val="20002"/>
                        </a:ext>
                      </a:extLst>
                    </a:gridCol>
                  </a:tblGrid>
                  <a:tr h="365760">
                    <a:tc>
                      <a:txBody>
                        <a:bodyPr/>
                        <a:lstStyle/>
                        <a:p>
                          <a:endParaRPr lang="en-US"/>
                        </a:p>
                      </a:txBody>
                      <a:tcPr>
                        <a:blipFill>
                          <a:blip r:embed="rId11"/>
                          <a:stretch>
                            <a:fillRect t="-3448" r="-215493" b="-231034"/>
                          </a:stretch>
                        </a:blipFill>
                      </a:tcPr>
                    </a:tc>
                    <a:tc>
                      <a:txBody>
                        <a:bodyPr/>
                        <a:lstStyle/>
                        <a:p>
                          <a:endParaRPr lang="en-US"/>
                        </a:p>
                      </a:txBody>
                      <a:tcPr>
                        <a:blipFill>
                          <a:blip r:embed="rId11"/>
                          <a:stretch>
                            <a:fillRect l="-104412" t="-3448" r="-125000" b="-231034"/>
                          </a:stretch>
                        </a:blipFill>
                      </a:tcPr>
                    </a:tc>
                    <a:tc>
                      <a:txBody>
                        <a:bodyPr/>
                        <a:lstStyle/>
                        <a:p>
                          <a:endParaRPr lang="en-US"/>
                        </a:p>
                      </a:txBody>
                      <a:tcPr>
                        <a:blipFill>
                          <a:blip r:embed="rId11"/>
                          <a:stretch>
                            <a:fillRect l="-169512" t="-3448" r="-3659" b="-2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1"/>
                          <a:stretch>
                            <a:fillRect t="-100000" r="-215493" b="-123333"/>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0.250</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0.800</a:t>
                          </a:r>
                        </a:p>
                      </a:txBody>
                      <a:tcPr/>
                    </a:tc>
                    <a:extLst>
                      <a:ext uri="{0D108BD9-81ED-4DB2-BD59-A6C34878D82A}">
                        <a16:rowId xmlns:a16="http://schemas.microsoft.com/office/drawing/2014/main" val="10001"/>
                      </a:ext>
                    </a:extLst>
                  </a:tr>
                  <a:tr h="370840">
                    <a:tc>
                      <a:txBody>
                        <a:bodyPr/>
                        <a:lstStyle/>
                        <a:p>
                          <a:endParaRPr lang="en-US"/>
                        </a:p>
                      </a:txBody>
                      <a:tcPr>
                        <a:blipFill>
                          <a:blip r:embed="rId11"/>
                          <a:stretch>
                            <a:fillRect t="-206897" r="-215493" b="-27586"/>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0.750</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0.200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34" name="Table 33">
                <a:extLst>
                  <a:ext uri="{FF2B5EF4-FFF2-40B4-BE49-F238E27FC236}">
                    <a16:creationId xmlns:a16="http://schemas.microsoft.com/office/drawing/2014/main" id="{17759F53-7CC5-4549-AE16-629F8AE62742}"/>
                  </a:ext>
                </a:extLst>
              </p:cNvPr>
              <p:cNvGraphicFramePr>
                <a:graphicFrameLocks noGrp="1"/>
              </p:cNvGraphicFramePr>
              <p:nvPr/>
            </p:nvGraphicFramePr>
            <p:xfrm>
              <a:off x="7698823" y="4474738"/>
              <a:ext cx="2836146" cy="1107440"/>
            </p:xfrm>
            <a:graphic>
              <a:graphicData uri="http://schemas.openxmlformats.org/drawingml/2006/table">
                <a:tbl>
                  <a:tblPr firstRow="1" bandRow="1">
                    <a:tableStyleId>{5C22544A-7EE6-4342-B048-85BDC9FD1C3A}</a:tableStyleId>
                  </a:tblPr>
                  <a:tblGrid>
                    <a:gridCol w="853436">
                      <a:extLst>
                        <a:ext uri="{9D8B030D-6E8A-4147-A177-3AD203B41FA5}">
                          <a16:colId xmlns:a16="http://schemas.microsoft.com/office/drawing/2014/main" val="20000"/>
                        </a:ext>
                      </a:extLst>
                    </a:gridCol>
                    <a:gridCol w="896293">
                      <a:extLst>
                        <a:ext uri="{9D8B030D-6E8A-4147-A177-3AD203B41FA5}">
                          <a16:colId xmlns:a16="http://schemas.microsoft.com/office/drawing/2014/main" val="20001"/>
                        </a:ext>
                      </a:extLst>
                    </a:gridCol>
                    <a:gridCol w="1086417">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𝑊</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𝑊</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𝑊</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𝑤𝑒𝑎𝑘</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0.625</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𝑠𝑡𝑟𝑜𝑛𝑔</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0.600</a:t>
                          </a:r>
                        </a:p>
                      </a:txBody>
                      <a:tcPr/>
                    </a:tc>
                    <a:extLst>
                      <a:ext uri="{0D108BD9-81ED-4DB2-BD59-A6C34878D82A}">
                        <a16:rowId xmlns:a16="http://schemas.microsoft.com/office/drawing/2014/main" val="10002"/>
                      </a:ext>
                    </a:extLst>
                  </a:tr>
                </a:tbl>
              </a:graphicData>
            </a:graphic>
          </p:graphicFrame>
        </mc:Choice>
        <mc:Fallback>
          <p:graphicFrame>
            <p:nvGraphicFramePr>
              <p:cNvPr id="34" name="Table 33">
                <a:extLst>
                  <a:ext uri="{FF2B5EF4-FFF2-40B4-BE49-F238E27FC236}">
                    <a16:creationId xmlns:a16="http://schemas.microsoft.com/office/drawing/2014/main" id="{17759F53-7CC5-4549-AE16-629F8AE62742}"/>
                  </a:ext>
                </a:extLst>
              </p:cNvPr>
              <p:cNvGraphicFramePr>
                <a:graphicFrameLocks noGrp="1"/>
              </p:cNvGraphicFramePr>
              <p:nvPr/>
            </p:nvGraphicFramePr>
            <p:xfrm>
              <a:off x="7698823" y="4474738"/>
              <a:ext cx="2836146" cy="1107440"/>
            </p:xfrm>
            <a:graphic>
              <a:graphicData uri="http://schemas.openxmlformats.org/drawingml/2006/table">
                <a:tbl>
                  <a:tblPr firstRow="1" bandRow="1">
                    <a:tableStyleId>{5C22544A-7EE6-4342-B048-85BDC9FD1C3A}</a:tableStyleId>
                  </a:tblPr>
                  <a:tblGrid>
                    <a:gridCol w="853436">
                      <a:extLst>
                        <a:ext uri="{9D8B030D-6E8A-4147-A177-3AD203B41FA5}">
                          <a16:colId xmlns:a16="http://schemas.microsoft.com/office/drawing/2014/main" val="20000"/>
                        </a:ext>
                      </a:extLst>
                    </a:gridCol>
                    <a:gridCol w="896293">
                      <a:extLst>
                        <a:ext uri="{9D8B030D-6E8A-4147-A177-3AD203B41FA5}">
                          <a16:colId xmlns:a16="http://schemas.microsoft.com/office/drawing/2014/main" val="20001"/>
                        </a:ext>
                      </a:extLst>
                    </a:gridCol>
                    <a:gridCol w="1086417">
                      <a:extLst>
                        <a:ext uri="{9D8B030D-6E8A-4147-A177-3AD203B41FA5}">
                          <a16:colId xmlns:a16="http://schemas.microsoft.com/office/drawing/2014/main" val="20002"/>
                        </a:ext>
                      </a:extLst>
                    </a:gridCol>
                  </a:tblGrid>
                  <a:tr h="365760">
                    <a:tc>
                      <a:txBody>
                        <a:bodyPr/>
                        <a:lstStyle/>
                        <a:p>
                          <a:endParaRPr lang="en-US"/>
                        </a:p>
                      </a:txBody>
                      <a:tcPr>
                        <a:blipFill>
                          <a:blip r:embed="rId12"/>
                          <a:stretch>
                            <a:fillRect l="-1493" t="-3448" r="-237313" b="-231034"/>
                          </a:stretch>
                        </a:blipFill>
                      </a:tcPr>
                    </a:tc>
                    <a:tc>
                      <a:txBody>
                        <a:bodyPr/>
                        <a:lstStyle/>
                        <a:p>
                          <a:endParaRPr lang="en-US"/>
                        </a:p>
                      </a:txBody>
                      <a:tcPr>
                        <a:blipFill>
                          <a:blip r:embed="rId12"/>
                          <a:stretch>
                            <a:fillRect l="-95775" t="-3448" r="-123944" b="-231034"/>
                          </a:stretch>
                        </a:blipFill>
                      </a:tcPr>
                    </a:tc>
                    <a:tc>
                      <a:txBody>
                        <a:bodyPr/>
                        <a:lstStyle/>
                        <a:p>
                          <a:endParaRPr lang="en-US"/>
                        </a:p>
                      </a:txBody>
                      <a:tcPr>
                        <a:blipFill>
                          <a:blip r:embed="rId12"/>
                          <a:stretch>
                            <a:fillRect l="-161628" t="-3448" r="-2326" b="-2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2"/>
                          <a:stretch>
                            <a:fillRect l="-1493" t="-100000" r="-237313" b="-123333"/>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0.625</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1"/>
                      </a:ext>
                    </a:extLst>
                  </a:tr>
                  <a:tr h="370840">
                    <a:tc>
                      <a:txBody>
                        <a:bodyPr/>
                        <a:lstStyle/>
                        <a:p>
                          <a:endParaRPr lang="en-US"/>
                        </a:p>
                      </a:txBody>
                      <a:tcPr>
                        <a:blipFill>
                          <a:blip r:embed="rId12"/>
                          <a:stretch>
                            <a:fillRect l="-1493" t="-206897" r="-237313" b="-27586"/>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0.600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339DAFE-334A-838F-3889-F3E59F17109B}"/>
                  </a:ext>
                </a:extLst>
              </p:cNvPr>
              <p:cNvSpPr txBox="1"/>
              <p:nvPr/>
            </p:nvSpPr>
            <p:spPr>
              <a:xfrm>
                <a:off x="401667" y="393123"/>
                <a:ext cx="7964020" cy="923330"/>
              </a:xfrm>
              <a:prstGeom prst="rect">
                <a:avLst/>
              </a:prstGeom>
              <a:noFill/>
            </p:spPr>
            <p:txBody>
              <a:bodyPr wrap="square" rtlCol="0">
                <a:spAutoFit/>
              </a:bodyPr>
              <a:lstStyle/>
              <a:p>
                <a:pPr marL="0" indent="0">
                  <a:buNone/>
                </a:pPr>
                <a14:m>
                  <m:oMathPara xmlns:m="http://schemas.openxmlformats.org/officeDocument/2006/math">
                    <m:oMathParaPr>
                      <m:jc m:val="left"/>
                    </m:oMathParaPr>
                    <m:oMath xmlns:m="http://schemas.openxmlformats.org/officeDocument/2006/math">
                      <m:r>
                        <a:rPr lang="en-US" sz="1800" b="1" smtClean="0">
                          <a:latin typeface="Cambria Math" panose="02040503050406030204" pitchFamily="18" charset="0"/>
                        </a:rPr>
                        <m:t>𝐏</m:t>
                      </m:r>
                      <m:d>
                        <m:dPr>
                          <m:ctrlPr>
                            <a:rPr lang="en-US" sz="1800" i="1">
                              <a:latin typeface="Cambria Math" panose="02040503050406030204" pitchFamily="18" charset="0"/>
                            </a:rPr>
                          </m:ctrlPr>
                        </m:dPr>
                        <m:e>
                          <m:r>
                            <a:rPr lang="en-US" sz="1800" i="1">
                              <a:latin typeface="Cambria Math" panose="02040503050406030204" pitchFamily="18" charset="0"/>
                            </a:rPr>
                            <m:t>𝑇𝑒𝑛𝑛𝑖𝑠</m:t>
                          </m:r>
                        </m:e>
                      </m:d>
                      <m:r>
                        <a:rPr lang="en-US" sz="1800" b="1">
                          <a:latin typeface="Cambria Math" panose="02040503050406030204" pitchFamily="18" charset="0"/>
                        </a:rPr>
                        <m:t>𝐏</m:t>
                      </m:r>
                      <m:d>
                        <m:dPr>
                          <m:ctrlPr>
                            <a:rPr lang="en-US" sz="1800" i="1">
                              <a:latin typeface="Cambria Math" panose="02040503050406030204" pitchFamily="18" charset="0"/>
                            </a:rPr>
                          </m:ctrlPr>
                        </m:dPr>
                        <m:e>
                          <m:r>
                            <a:rPr lang="en-US" sz="1800" i="1">
                              <a:latin typeface="Cambria Math" panose="02040503050406030204" pitchFamily="18" charset="0"/>
                            </a:rPr>
                            <m:t>𝑜𝑣𝑒𝑟𝑐𝑎𝑠𝑡</m:t>
                          </m:r>
                          <m:r>
                            <a:rPr lang="en-US" sz="1800" i="1">
                              <a:latin typeface="Cambria Math" panose="02040503050406030204" pitchFamily="18" charset="0"/>
                            </a:rPr>
                            <m:t>|</m:t>
                          </m:r>
                          <m:r>
                            <a:rPr lang="en-US" sz="1800" i="1">
                              <a:latin typeface="Cambria Math" panose="02040503050406030204" pitchFamily="18" charset="0"/>
                            </a:rPr>
                            <m:t>𝑇𝑒𝑛𝑛𝑖𝑠</m:t>
                          </m:r>
                        </m:e>
                      </m:d>
                      <m:r>
                        <a:rPr lang="en-US" sz="1800" b="1">
                          <a:latin typeface="Cambria Math" panose="02040503050406030204" pitchFamily="18" charset="0"/>
                        </a:rPr>
                        <m:t>𝐏</m:t>
                      </m:r>
                      <m:d>
                        <m:dPr>
                          <m:ctrlPr>
                            <a:rPr lang="en-US" sz="1800" i="1">
                              <a:latin typeface="Cambria Math" panose="02040503050406030204" pitchFamily="18" charset="0"/>
                            </a:rPr>
                          </m:ctrlPr>
                        </m:dPr>
                        <m:e>
                          <m:r>
                            <a:rPr lang="en-US" sz="1800" i="1">
                              <a:latin typeface="Cambria Math" panose="02040503050406030204" pitchFamily="18" charset="0"/>
                            </a:rPr>
                            <m:t>h𝑜𝑡</m:t>
                          </m:r>
                          <m:r>
                            <a:rPr lang="en-US" sz="1800" i="1">
                              <a:latin typeface="Cambria Math" panose="02040503050406030204" pitchFamily="18" charset="0"/>
                            </a:rPr>
                            <m:t>|</m:t>
                          </m:r>
                          <m:r>
                            <a:rPr lang="en-US" sz="1800" i="1">
                              <a:latin typeface="Cambria Math" panose="02040503050406030204" pitchFamily="18" charset="0"/>
                            </a:rPr>
                            <m:t>𝑇𝑒𝑛𝑛𝑖𝑠</m:t>
                          </m:r>
                        </m:e>
                      </m:d>
                      <m:r>
                        <a:rPr lang="en-US" sz="1800" b="1">
                          <a:latin typeface="Cambria Math" panose="02040503050406030204" pitchFamily="18" charset="0"/>
                        </a:rPr>
                        <m:t>𝐏</m:t>
                      </m:r>
                      <m:d>
                        <m:dPr>
                          <m:ctrlPr>
                            <a:rPr lang="en-US" sz="1800" i="1">
                              <a:latin typeface="Cambria Math" panose="02040503050406030204" pitchFamily="18" charset="0"/>
                            </a:rPr>
                          </m:ctrlPr>
                        </m:dPr>
                        <m:e>
                          <m:r>
                            <a:rPr lang="en-US" sz="1800" i="1">
                              <a:latin typeface="Cambria Math" panose="02040503050406030204" pitchFamily="18" charset="0"/>
                            </a:rPr>
                            <m:t>h𝑖𝑔h</m:t>
                          </m:r>
                          <m:r>
                            <a:rPr lang="en-US" sz="1800" i="1">
                              <a:latin typeface="Cambria Math" panose="02040503050406030204" pitchFamily="18" charset="0"/>
                            </a:rPr>
                            <m:t>|</m:t>
                          </m:r>
                          <m:r>
                            <a:rPr lang="en-US" sz="1800" i="1">
                              <a:latin typeface="Cambria Math" panose="02040503050406030204" pitchFamily="18" charset="0"/>
                            </a:rPr>
                            <m:t>𝑇𝑒𝑛𝑛𝑖𝑠</m:t>
                          </m:r>
                        </m:e>
                      </m:d>
                      <m:r>
                        <a:rPr lang="en-US" sz="1800" b="1">
                          <a:latin typeface="Cambria Math" panose="02040503050406030204" pitchFamily="18" charset="0"/>
                        </a:rPr>
                        <m:t>𝐏</m:t>
                      </m:r>
                      <m:d>
                        <m:dPr>
                          <m:ctrlPr>
                            <a:rPr lang="en-US" sz="1800" i="1">
                              <a:latin typeface="Cambria Math" panose="02040503050406030204" pitchFamily="18" charset="0"/>
                            </a:rPr>
                          </m:ctrlPr>
                        </m:dPr>
                        <m:e>
                          <m:r>
                            <a:rPr lang="en-US" sz="1800" i="1">
                              <a:latin typeface="Cambria Math" panose="02040503050406030204" pitchFamily="18" charset="0"/>
                            </a:rPr>
                            <m:t>𝑤𝑒𝑎𝑘</m:t>
                          </m:r>
                          <m:r>
                            <a:rPr lang="en-US" sz="1800" i="1">
                              <a:latin typeface="Cambria Math" panose="02040503050406030204" pitchFamily="18" charset="0"/>
                            </a:rPr>
                            <m:t>|</m:t>
                          </m:r>
                          <m:r>
                            <a:rPr lang="en-US" sz="1800" i="1">
                              <a:latin typeface="Cambria Math" panose="02040503050406030204" pitchFamily="18" charset="0"/>
                            </a:rPr>
                            <m:t>𝑇𝑒𝑛𝑛𝑖𝑠</m:t>
                          </m:r>
                        </m:e>
                      </m:d>
                    </m:oMath>
                  </m:oMathPara>
                </a14:m>
                <a:endParaRPr lang="en-US" sz="1800" dirty="0">
                  <a:latin typeface="Helvetica" pitchFamily="2" charset="0"/>
                </a:endParaRPr>
              </a:p>
              <a:p>
                <a:pPr marL="0" indent="0">
                  <a:buNone/>
                </a:pPr>
                <a:endParaRPr lang="en-US" sz="1800" dirty="0">
                  <a:latin typeface="Helvetica" pitchFamily="2" charset="0"/>
                </a:endParaRPr>
              </a:p>
              <a:p>
                <a:endParaRPr lang="en-US" dirty="0"/>
              </a:p>
            </p:txBody>
          </p:sp>
        </mc:Choice>
        <mc:Fallback>
          <p:sp>
            <p:nvSpPr>
              <p:cNvPr id="2" name="TextBox 1">
                <a:extLst>
                  <a:ext uri="{FF2B5EF4-FFF2-40B4-BE49-F238E27FC236}">
                    <a16:creationId xmlns:a16="http://schemas.microsoft.com/office/drawing/2014/main" id="{5339DAFE-334A-838F-3889-F3E59F17109B}"/>
                  </a:ext>
                </a:extLst>
              </p:cNvPr>
              <p:cNvSpPr txBox="1">
                <a:spLocks noRot="1" noChangeAspect="1" noMove="1" noResize="1" noEditPoints="1" noAdjustHandles="1" noChangeArrowheads="1" noChangeShapeType="1" noTextEdit="1"/>
              </p:cNvSpPr>
              <p:nvPr/>
            </p:nvSpPr>
            <p:spPr>
              <a:xfrm>
                <a:off x="401667" y="393123"/>
                <a:ext cx="7964020" cy="92333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1600A7C-F23A-3A89-F798-496C45E32312}"/>
                  </a:ext>
                </a:extLst>
              </p:cNvPr>
              <p:cNvSpPr txBox="1"/>
              <p:nvPr/>
            </p:nvSpPr>
            <p:spPr>
              <a:xfrm>
                <a:off x="8481169" y="412929"/>
                <a:ext cx="3067842" cy="2585323"/>
              </a:xfrm>
              <a:prstGeom prst="rect">
                <a:avLst/>
              </a:prstGeom>
              <a:noFill/>
            </p:spPr>
            <p:txBody>
              <a:bodyPr wrap="square" rtlCol="0">
                <a:spAutoFit/>
              </a:bodyPr>
              <a:lstStyle/>
              <a:p>
                <a14:m>
                  <m:oMath xmlns:m="http://schemas.openxmlformats.org/officeDocument/2006/math">
                    <m:r>
                      <a:rPr lang="en-US" sz="1800" b="1" smtClean="0">
                        <a:latin typeface="Cambria Math" panose="02040503050406030204" pitchFamily="18" charset="0"/>
                      </a:rPr>
                      <m:t>𝐏</m:t>
                    </m:r>
                    <m:d>
                      <m:dPr>
                        <m:ctrlPr>
                          <a:rPr lang="en-US" sz="1800" i="1">
                            <a:latin typeface="Cambria Math" panose="02040503050406030204" pitchFamily="18" charset="0"/>
                          </a:rPr>
                        </m:ctrlPr>
                      </m:dPr>
                      <m:e>
                        <m:r>
                          <a:rPr lang="en-US" sz="1800" i="1">
                            <a:latin typeface="Cambria Math" panose="02040503050406030204" pitchFamily="18" charset="0"/>
                          </a:rPr>
                          <m:t>𝑇𝑒𝑛𝑛𝑖𝑠</m:t>
                        </m:r>
                      </m:e>
                    </m:d>
                  </m:oMath>
                </a14:m>
                <a:r>
                  <a:rPr lang="en-US" dirty="0"/>
                  <a:t> is a probability distribution.</a:t>
                </a:r>
              </a:p>
              <a:p>
                <a:endParaRPr lang="en-US" dirty="0"/>
              </a:p>
              <a:p>
                <a:r>
                  <a:rPr lang="en-US" dirty="0"/>
                  <a:t>I’m going to represent it as</a:t>
                </a:r>
              </a:p>
              <a:p>
                <a:endParaRPr lang="en-US" dirty="0"/>
              </a:p>
              <a:p>
                <a:r>
                  <a:rPr lang="en-US" dirty="0"/>
                  <a:t>&lt;0.615, 0.385&gt;</a:t>
                </a:r>
              </a:p>
              <a:p>
                <a:endParaRPr lang="en-US" dirty="0"/>
              </a:p>
              <a:p>
                <a:r>
                  <a:rPr lang="en-US" dirty="0"/>
                  <a:t>(coming from the table highlighted in red, yeah?)</a:t>
                </a:r>
              </a:p>
            </p:txBody>
          </p:sp>
        </mc:Choice>
        <mc:Fallback>
          <p:sp>
            <p:nvSpPr>
              <p:cNvPr id="3" name="TextBox 2">
                <a:extLst>
                  <a:ext uri="{FF2B5EF4-FFF2-40B4-BE49-F238E27FC236}">
                    <a16:creationId xmlns:a16="http://schemas.microsoft.com/office/drawing/2014/main" id="{61600A7C-F23A-3A89-F798-496C45E32312}"/>
                  </a:ext>
                </a:extLst>
              </p:cNvPr>
              <p:cNvSpPr txBox="1">
                <a:spLocks noRot="1" noChangeAspect="1" noMove="1" noResize="1" noEditPoints="1" noAdjustHandles="1" noChangeArrowheads="1" noChangeShapeType="1" noTextEdit="1"/>
              </p:cNvSpPr>
              <p:nvPr/>
            </p:nvSpPr>
            <p:spPr>
              <a:xfrm>
                <a:off x="8481169" y="412929"/>
                <a:ext cx="3067842" cy="2585323"/>
              </a:xfrm>
              <a:prstGeom prst="rect">
                <a:avLst/>
              </a:prstGeom>
              <a:blipFill>
                <a:blip r:embed="rId14"/>
                <a:stretch>
                  <a:fillRect l="-1646" t="-976" b="-2439"/>
                </a:stretch>
              </a:blipFill>
            </p:spPr>
            <p:txBody>
              <a:bodyPr/>
              <a:lstStyle/>
              <a:p>
                <a:r>
                  <a:rPr lang="en-US">
                    <a:noFill/>
                  </a:rPr>
                  <a:t> </a:t>
                </a:r>
              </a:p>
            </p:txBody>
          </p:sp>
        </mc:Fallback>
      </mc:AlternateContent>
    </p:spTree>
    <p:extLst>
      <p:ext uri="{BB962C8B-B14F-4D97-AF65-F5344CB8AC3E}">
        <p14:creationId xmlns:p14="http://schemas.microsoft.com/office/powerpoint/2010/main" val="10413693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1" name="Oval 20">
                <a:extLst>
                  <a:ext uri="{FF2B5EF4-FFF2-40B4-BE49-F238E27FC236}">
                    <a16:creationId xmlns:a16="http://schemas.microsoft.com/office/drawing/2014/main" id="{1BF723CF-512B-2D46-93B9-39940A764B7B}"/>
                  </a:ext>
                </a:extLst>
              </p:cNvPr>
              <p:cNvSpPr/>
              <p:nvPr/>
            </p:nvSpPr>
            <p:spPr>
              <a:xfrm>
                <a:off x="4045025" y="3498327"/>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𝑇𝑒𝑚𝑝𝑒𝑟𝑎𝑡𝑢𝑟𝑒</m:t>
                      </m:r>
                    </m:oMath>
                  </m:oMathPara>
                </a14:m>
                <a:endParaRPr lang="en-US" dirty="0">
                  <a:solidFill>
                    <a:schemeClr val="bg1"/>
                  </a:solidFill>
                </a:endParaRPr>
              </a:p>
            </p:txBody>
          </p:sp>
        </mc:Choice>
        <mc:Fallback>
          <p:sp>
            <p:nvSpPr>
              <p:cNvPr id="21" name="Oval 20">
                <a:extLst>
                  <a:ext uri="{FF2B5EF4-FFF2-40B4-BE49-F238E27FC236}">
                    <a16:creationId xmlns:a16="http://schemas.microsoft.com/office/drawing/2014/main" id="{1BF723CF-512B-2D46-93B9-39940A764B7B}"/>
                  </a:ext>
                </a:extLst>
              </p:cNvPr>
              <p:cNvSpPr>
                <a:spLocks noRot="1" noChangeAspect="1" noMove="1" noResize="1" noEditPoints="1" noAdjustHandles="1" noChangeArrowheads="1" noChangeShapeType="1" noTextEdit="1"/>
              </p:cNvSpPr>
              <p:nvPr/>
            </p:nvSpPr>
            <p:spPr>
              <a:xfrm>
                <a:off x="4045025" y="3498327"/>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Oval 21">
                <a:extLst>
                  <a:ext uri="{FF2B5EF4-FFF2-40B4-BE49-F238E27FC236}">
                    <a16:creationId xmlns:a16="http://schemas.microsoft.com/office/drawing/2014/main" id="{ABDD177C-E351-1C4B-BD5D-CF7531AB8159}"/>
                  </a:ext>
                </a:extLst>
              </p:cNvPr>
              <p:cNvSpPr/>
              <p:nvPr/>
            </p:nvSpPr>
            <p:spPr>
              <a:xfrm>
                <a:off x="6138933" y="3498327"/>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𝐻𝑢𝑚𝑖𝑑𝑖𝑡𝑦</m:t>
                      </m:r>
                    </m:oMath>
                  </m:oMathPara>
                </a14:m>
                <a:endParaRPr lang="en-US" dirty="0">
                  <a:solidFill>
                    <a:schemeClr val="bg1"/>
                  </a:solidFill>
                </a:endParaRPr>
              </a:p>
            </p:txBody>
          </p:sp>
        </mc:Choice>
        <mc:Fallback>
          <p:sp>
            <p:nvSpPr>
              <p:cNvPr id="22" name="Oval 21">
                <a:extLst>
                  <a:ext uri="{FF2B5EF4-FFF2-40B4-BE49-F238E27FC236}">
                    <a16:creationId xmlns:a16="http://schemas.microsoft.com/office/drawing/2014/main" id="{ABDD177C-E351-1C4B-BD5D-CF7531AB8159}"/>
                  </a:ext>
                </a:extLst>
              </p:cNvPr>
              <p:cNvSpPr>
                <a:spLocks noRot="1" noChangeAspect="1" noMove="1" noResize="1" noEditPoints="1" noAdjustHandles="1" noChangeArrowheads="1" noChangeShapeType="1" noTextEdit="1"/>
              </p:cNvSpPr>
              <p:nvPr/>
            </p:nvSpPr>
            <p:spPr>
              <a:xfrm>
                <a:off x="6138933" y="3498327"/>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Oval 22">
                <a:extLst>
                  <a:ext uri="{FF2B5EF4-FFF2-40B4-BE49-F238E27FC236}">
                    <a16:creationId xmlns:a16="http://schemas.microsoft.com/office/drawing/2014/main" id="{A9D89A68-2593-2142-ADAC-54EE0311A188}"/>
                  </a:ext>
                </a:extLst>
              </p:cNvPr>
              <p:cNvSpPr/>
              <p:nvPr/>
            </p:nvSpPr>
            <p:spPr>
              <a:xfrm>
                <a:off x="8232841" y="3498327"/>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𝑊𝑖𝑛𝑑</m:t>
                      </m:r>
                    </m:oMath>
                  </m:oMathPara>
                </a14:m>
                <a:endParaRPr lang="en-US" dirty="0">
                  <a:solidFill>
                    <a:schemeClr val="bg1"/>
                  </a:solidFill>
                </a:endParaRPr>
              </a:p>
            </p:txBody>
          </p:sp>
        </mc:Choice>
        <mc:Fallback>
          <p:sp>
            <p:nvSpPr>
              <p:cNvPr id="23" name="Oval 22">
                <a:extLst>
                  <a:ext uri="{FF2B5EF4-FFF2-40B4-BE49-F238E27FC236}">
                    <a16:creationId xmlns:a16="http://schemas.microsoft.com/office/drawing/2014/main" id="{A9D89A68-2593-2142-ADAC-54EE0311A188}"/>
                  </a:ext>
                </a:extLst>
              </p:cNvPr>
              <p:cNvSpPr>
                <a:spLocks noRot="1" noChangeAspect="1" noMove="1" noResize="1" noEditPoints="1" noAdjustHandles="1" noChangeArrowheads="1" noChangeShapeType="1" noTextEdit="1"/>
              </p:cNvSpPr>
              <p:nvPr/>
            </p:nvSpPr>
            <p:spPr>
              <a:xfrm>
                <a:off x="8232841" y="3498327"/>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Oval 23">
                <a:extLst>
                  <a:ext uri="{FF2B5EF4-FFF2-40B4-BE49-F238E27FC236}">
                    <a16:creationId xmlns:a16="http://schemas.microsoft.com/office/drawing/2014/main" id="{21832929-5979-3847-A086-A6746C734160}"/>
                  </a:ext>
                </a:extLst>
              </p:cNvPr>
              <p:cNvSpPr/>
              <p:nvPr/>
            </p:nvSpPr>
            <p:spPr>
              <a:xfrm>
                <a:off x="5087373" y="1859832"/>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𝑃𝑙𝑎𝑦</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𝑇𝑒𝑛𝑛𝑖𝑠</m:t>
                      </m:r>
                      <m:r>
                        <a:rPr lang="en-US" b="0" i="1" dirty="0"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p:sp>
            <p:nvSpPr>
              <p:cNvPr id="24" name="Oval 23">
                <a:extLst>
                  <a:ext uri="{FF2B5EF4-FFF2-40B4-BE49-F238E27FC236}">
                    <a16:creationId xmlns:a16="http://schemas.microsoft.com/office/drawing/2014/main" id="{21832929-5979-3847-A086-A6746C734160}"/>
                  </a:ext>
                </a:extLst>
              </p:cNvPr>
              <p:cNvSpPr>
                <a:spLocks noRot="1" noChangeAspect="1" noMove="1" noResize="1" noEditPoints="1" noAdjustHandles="1" noChangeArrowheads="1" noChangeShapeType="1" noTextEdit="1"/>
              </p:cNvSpPr>
              <p:nvPr/>
            </p:nvSpPr>
            <p:spPr>
              <a:xfrm>
                <a:off x="5087373" y="1859832"/>
                <a:ext cx="1695691" cy="636608"/>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Oval 24">
                <a:extLst>
                  <a:ext uri="{FF2B5EF4-FFF2-40B4-BE49-F238E27FC236}">
                    <a16:creationId xmlns:a16="http://schemas.microsoft.com/office/drawing/2014/main" id="{C0764997-E9A4-AA4B-B38F-3ECB65262772}"/>
                  </a:ext>
                </a:extLst>
              </p:cNvPr>
              <p:cNvSpPr/>
              <p:nvPr/>
            </p:nvSpPr>
            <p:spPr>
              <a:xfrm>
                <a:off x="1951117" y="3498327"/>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𝑂𝑢𝑡𝑙𝑜𝑜𝑘</m:t>
                      </m:r>
                    </m:oMath>
                  </m:oMathPara>
                </a14:m>
                <a:endParaRPr lang="en-US" dirty="0">
                  <a:solidFill>
                    <a:schemeClr val="bg1"/>
                  </a:solidFill>
                </a:endParaRPr>
              </a:p>
            </p:txBody>
          </p:sp>
        </mc:Choice>
        <mc:Fallback>
          <p:sp>
            <p:nvSpPr>
              <p:cNvPr id="25" name="Oval 24">
                <a:extLst>
                  <a:ext uri="{FF2B5EF4-FFF2-40B4-BE49-F238E27FC236}">
                    <a16:creationId xmlns:a16="http://schemas.microsoft.com/office/drawing/2014/main" id="{C0764997-E9A4-AA4B-B38F-3ECB65262772}"/>
                  </a:ext>
                </a:extLst>
              </p:cNvPr>
              <p:cNvSpPr>
                <a:spLocks noRot="1" noChangeAspect="1" noMove="1" noResize="1" noEditPoints="1" noAdjustHandles="1" noChangeArrowheads="1" noChangeShapeType="1" noTextEdit="1"/>
              </p:cNvSpPr>
              <p:nvPr/>
            </p:nvSpPr>
            <p:spPr>
              <a:xfrm>
                <a:off x="1951117" y="3498327"/>
                <a:ext cx="1695691" cy="636608"/>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26" name="Table 25">
                <a:extLst>
                  <a:ext uri="{FF2B5EF4-FFF2-40B4-BE49-F238E27FC236}">
                    <a16:creationId xmlns:a16="http://schemas.microsoft.com/office/drawing/2014/main" id="{2FD325AB-22A2-2449-A67A-07B75BC646A1}"/>
                  </a:ext>
                </a:extLst>
              </p:cNvPr>
              <p:cNvGraphicFramePr>
                <a:graphicFrameLocks noGrp="1"/>
              </p:cNvGraphicFramePr>
              <p:nvPr/>
            </p:nvGraphicFramePr>
            <p:xfrm>
              <a:off x="1427005" y="1501504"/>
              <a:ext cx="3051196" cy="1478280"/>
            </p:xfrm>
            <a:graphic>
              <a:graphicData uri="http://schemas.openxmlformats.org/drawingml/2006/table">
                <a:tbl>
                  <a:tblPr firstRow="1" bandRow="1">
                    <a:tableStyleId>{5C22544A-7EE6-4342-B048-85BDC9FD1C3A}</a:tableStyleId>
                  </a:tblPr>
                  <a:tblGrid>
                    <a:gridCol w="1077539">
                      <a:extLst>
                        <a:ext uri="{9D8B030D-6E8A-4147-A177-3AD203B41FA5}">
                          <a16:colId xmlns:a16="http://schemas.microsoft.com/office/drawing/2014/main" val="20000"/>
                        </a:ext>
                      </a:extLst>
                    </a:gridCol>
                    <a:gridCol w="905347">
                      <a:extLst>
                        <a:ext uri="{9D8B030D-6E8A-4147-A177-3AD203B41FA5}">
                          <a16:colId xmlns:a16="http://schemas.microsoft.com/office/drawing/2014/main" val="20001"/>
                        </a:ext>
                      </a:extLst>
                    </a:gridCol>
                    <a:gridCol w="1068310">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𝑂</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𝑂</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𝑂</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0.250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𝑜𝑣𝑒𝑟𝑐𝑎𝑠𝑡</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𝑟𝑎𝑖𝑛</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3"/>
                      </a:ext>
                    </a:extLst>
                  </a:tr>
                </a:tbl>
              </a:graphicData>
            </a:graphic>
          </p:graphicFrame>
        </mc:Choice>
        <mc:Fallback>
          <p:graphicFrame>
            <p:nvGraphicFramePr>
              <p:cNvPr id="26" name="Table 25">
                <a:extLst>
                  <a:ext uri="{FF2B5EF4-FFF2-40B4-BE49-F238E27FC236}">
                    <a16:creationId xmlns:a16="http://schemas.microsoft.com/office/drawing/2014/main" id="{2FD325AB-22A2-2449-A67A-07B75BC646A1}"/>
                  </a:ext>
                </a:extLst>
              </p:cNvPr>
              <p:cNvGraphicFramePr>
                <a:graphicFrameLocks noGrp="1"/>
              </p:cNvGraphicFramePr>
              <p:nvPr/>
            </p:nvGraphicFramePr>
            <p:xfrm>
              <a:off x="1427005" y="1501504"/>
              <a:ext cx="3051196" cy="1478280"/>
            </p:xfrm>
            <a:graphic>
              <a:graphicData uri="http://schemas.openxmlformats.org/drawingml/2006/table">
                <a:tbl>
                  <a:tblPr firstRow="1" bandRow="1">
                    <a:tableStyleId>{5C22544A-7EE6-4342-B048-85BDC9FD1C3A}</a:tableStyleId>
                  </a:tblPr>
                  <a:tblGrid>
                    <a:gridCol w="1077539">
                      <a:extLst>
                        <a:ext uri="{9D8B030D-6E8A-4147-A177-3AD203B41FA5}">
                          <a16:colId xmlns:a16="http://schemas.microsoft.com/office/drawing/2014/main" val="20000"/>
                        </a:ext>
                      </a:extLst>
                    </a:gridCol>
                    <a:gridCol w="905347">
                      <a:extLst>
                        <a:ext uri="{9D8B030D-6E8A-4147-A177-3AD203B41FA5}">
                          <a16:colId xmlns:a16="http://schemas.microsoft.com/office/drawing/2014/main" val="20001"/>
                        </a:ext>
                      </a:extLst>
                    </a:gridCol>
                    <a:gridCol w="1068310">
                      <a:extLst>
                        <a:ext uri="{9D8B030D-6E8A-4147-A177-3AD203B41FA5}">
                          <a16:colId xmlns:a16="http://schemas.microsoft.com/office/drawing/2014/main" val="20002"/>
                        </a:ext>
                      </a:extLst>
                    </a:gridCol>
                  </a:tblGrid>
                  <a:tr h="365760">
                    <a:tc>
                      <a:txBody>
                        <a:bodyPr/>
                        <a:lstStyle/>
                        <a:p>
                          <a:endParaRPr lang="en-US"/>
                        </a:p>
                      </a:txBody>
                      <a:tcPr>
                        <a:blipFill>
                          <a:blip r:embed="rId8"/>
                          <a:stretch>
                            <a:fillRect l="-1176" t="-3448" r="-185882" b="-331034"/>
                          </a:stretch>
                        </a:blipFill>
                      </a:tcPr>
                    </a:tc>
                    <a:tc>
                      <a:txBody>
                        <a:bodyPr/>
                        <a:lstStyle/>
                        <a:p>
                          <a:endParaRPr lang="en-US"/>
                        </a:p>
                      </a:txBody>
                      <a:tcPr>
                        <a:blipFill>
                          <a:blip r:embed="rId8"/>
                          <a:stretch>
                            <a:fillRect l="-119444" t="-3448" r="-119444" b="-331034"/>
                          </a:stretch>
                        </a:blipFill>
                      </a:tcPr>
                    </a:tc>
                    <a:tc>
                      <a:txBody>
                        <a:bodyPr/>
                        <a:lstStyle/>
                        <a:p>
                          <a:endParaRPr lang="en-US"/>
                        </a:p>
                      </a:txBody>
                      <a:tcPr>
                        <a:blipFill>
                          <a:blip r:embed="rId8"/>
                          <a:stretch>
                            <a:fillRect l="-188095" t="-3448" r="-2381" b="-3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8"/>
                          <a:stretch>
                            <a:fillRect l="-1176" t="-103448" r="-185882" b="-231034"/>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0.250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0.600</a:t>
                          </a:r>
                        </a:p>
                      </a:txBody>
                      <a:tcPr/>
                    </a:tc>
                    <a:extLst>
                      <a:ext uri="{0D108BD9-81ED-4DB2-BD59-A6C34878D82A}">
                        <a16:rowId xmlns:a16="http://schemas.microsoft.com/office/drawing/2014/main" val="10001"/>
                      </a:ext>
                    </a:extLst>
                  </a:tr>
                  <a:tr h="370840">
                    <a:tc>
                      <a:txBody>
                        <a:bodyPr/>
                        <a:lstStyle/>
                        <a:p>
                          <a:endParaRPr lang="en-US"/>
                        </a:p>
                      </a:txBody>
                      <a:tcPr>
                        <a:blipFill>
                          <a:blip r:embed="rId8"/>
                          <a:stretch>
                            <a:fillRect l="-1176" t="-196667" r="-185882" b="-1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0.000</a:t>
                          </a:r>
                        </a:p>
                      </a:txBody>
                      <a:tcPr/>
                    </a:tc>
                    <a:extLst>
                      <a:ext uri="{0D108BD9-81ED-4DB2-BD59-A6C34878D82A}">
                        <a16:rowId xmlns:a16="http://schemas.microsoft.com/office/drawing/2014/main" val="10002"/>
                      </a:ext>
                    </a:extLst>
                  </a:tr>
                  <a:tr h="370840">
                    <a:tc>
                      <a:txBody>
                        <a:bodyPr/>
                        <a:lstStyle/>
                        <a:p>
                          <a:endParaRPr lang="en-US"/>
                        </a:p>
                      </a:txBody>
                      <a:tcPr>
                        <a:blipFill>
                          <a:blip r:embed="rId8"/>
                          <a:stretch>
                            <a:fillRect l="-1176" t="-306897" r="-185882"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3"/>
                      </a:ext>
                    </a:extLst>
                  </a:tr>
                </a:tbl>
              </a:graphicData>
            </a:graphic>
          </p:graphicFrame>
        </mc:Fallback>
      </mc:AlternateContent>
      <p:cxnSp>
        <p:nvCxnSpPr>
          <p:cNvPr id="27" name="Straight Arrow Connector 26">
            <a:extLst>
              <a:ext uri="{FF2B5EF4-FFF2-40B4-BE49-F238E27FC236}">
                <a16:creationId xmlns:a16="http://schemas.microsoft.com/office/drawing/2014/main" id="{5C0FDCDD-E7F2-0448-8C27-AEB0E06D5437}"/>
              </a:ext>
            </a:extLst>
          </p:cNvPr>
          <p:cNvCxnSpPr>
            <a:stCxn id="24" idx="4"/>
            <a:endCxn id="25" idx="7"/>
          </p:cNvCxnSpPr>
          <p:nvPr/>
        </p:nvCxnSpPr>
        <p:spPr>
          <a:xfrm flipH="1">
            <a:off x="3398480" y="2496440"/>
            <a:ext cx="2536739"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62A3D15-FC72-D74F-ADCE-0F7AA316A971}"/>
              </a:ext>
            </a:extLst>
          </p:cNvPr>
          <p:cNvCxnSpPr>
            <a:stCxn id="24" idx="4"/>
            <a:endCxn id="21" idx="0"/>
          </p:cNvCxnSpPr>
          <p:nvPr/>
        </p:nvCxnSpPr>
        <p:spPr>
          <a:xfrm flipH="1">
            <a:off x="4892871" y="2496440"/>
            <a:ext cx="1042348"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CA7344-3BF3-E04C-BF17-1EA6E8CA2AC7}"/>
              </a:ext>
            </a:extLst>
          </p:cNvPr>
          <p:cNvCxnSpPr>
            <a:stCxn id="24" idx="4"/>
            <a:endCxn id="22" idx="0"/>
          </p:cNvCxnSpPr>
          <p:nvPr/>
        </p:nvCxnSpPr>
        <p:spPr>
          <a:xfrm>
            <a:off x="5935219" y="2496440"/>
            <a:ext cx="1051560"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DA686B-06E9-7347-8FA3-4D5745D88DC8}"/>
              </a:ext>
            </a:extLst>
          </p:cNvPr>
          <p:cNvCxnSpPr>
            <a:stCxn id="24" idx="4"/>
            <a:endCxn id="23" idx="1"/>
          </p:cNvCxnSpPr>
          <p:nvPr/>
        </p:nvCxnSpPr>
        <p:spPr>
          <a:xfrm>
            <a:off x="5935219" y="2496440"/>
            <a:ext cx="2545950"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31" name="Table 30">
                <a:extLst>
                  <a:ext uri="{FF2B5EF4-FFF2-40B4-BE49-F238E27FC236}">
                    <a16:creationId xmlns:a16="http://schemas.microsoft.com/office/drawing/2014/main" id="{E5FCF090-D9EB-644E-9C49-B6A01ECF7EB9}"/>
                  </a:ext>
                </a:extLst>
              </p:cNvPr>
              <p:cNvGraphicFramePr>
                <a:graphicFrameLocks noGrp="1"/>
              </p:cNvGraphicFramePr>
              <p:nvPr>
                <p:extLst>
                  <p:ext uri="{D42A27DB-BD31-4B8C-83A1-F6EECF244321}">
                    <p14:modId xmlns:p14="http://schemas.microsoft.com/office/powerpoint/2010/main" val="3563207348"/>
                  </p:ext>
                </p:extLst>
              </p:nvPr>
            </p:nvGraphicFramePr>
            <p:xfrm>
              <a:off x="6986779" y="1859832"/>
              <a:ext cx="1378908" cy="736600"/>
            </p:xfrm>
            <a:graphic>
              <a:graphicData uri="http://schemas.openxmlformats.org/drawingml/2006/table">
                <a:tbl>
                  <a:tblPr firstRow="1" bandRow="1">
                    <a:tableStyleId>{5C22544A-7EE6-4342-B048-85BDC9FD1C3A}</a:tableStyleId>
                  </a:tblPr>
                  <a:tblGrid>
                    <a:gridCol w="1378908">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𝑡𝑒𝑛𝑛𝑖𝑠</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0.615</a:t>
                          </a:r>
                        </a:p>
                      </a:txBody>
                      <a:tcPr/>
                    </a:tc>
                    <a:extLst>
                      <a:ext uri="{0D108BD9-81ED-4DB2-BD59-A6C34878D82A}">
                        <a16:rowId xmlns:a16="http://schemas.microsoft.com/office/drawing/2014/main" val="10001"/>
                      </a:ext>
                    </a:extLst>
                  </a:tr>
                </a:tbl>
              </a:graphicData>
            </a:graphic>
          </p:graphicFrame>
        </mc:Choice>
        <mc:Fallback>
          <p:graphicFrame>
            <p:nvGraphicFramePr>
              <p:cNvPr id="31" name="Table 30">
                <a:extLst>
                  <a:ext uri="{FF2B5EF4-FFF2-40B4-BE49-F238E27FC236}">
                    <a16:creationId xmlns:a16="http://schemas.microsoft.com/office/drawing/2014/main" id="{E5FCF090-D9EB-644E-9C49-B6A01ECF7EB9}"/>
                  </a:ext>
                </a:extLst>
              </p:cNvPr>
              <p:cNvGraphicFramePr>
                <a:graphicFrameLocks noGrp="1"/>
              </p:cNvGraphicFramePr>
              <p:nvPr>
                <p:extLst>
                  <p:ext uri="{D42A27DB-BD31-4B8C-83A1-F6EECF244321}">
                    <p14:modId xmlns:p14="http://schemas.microsoft.com/office/powerpoint/2010/main" val="3563207348"/>
                  </p:ext>
                </p:extLst>
              </p:nvPr>
            </p:nvGraphicFramePr>
            <p:xfrm>
              <a:off x="6986779" y="1859832"/>
              <a:ext cx="1378908" cy="736600"/>
            </p:xfrm>
            <a:graphic>
              <a:graphicData uri="http://schemas.openxmlformats.org/drawingml/2006/table">
                <a:tbl>
                  <a:tblPr firstRow="1" bandRow="1">
                    <a:tableStyleId>{5C22544A-7EE6-4342-B048-85BDC9FD1C3A}</a:tableStyleId>
                  </a:tblPr>
                  <a:tblGrid>
                    <a:gridCol w="1378908">
                      <a:extLst>
                        <a:ext uri="{9D8B030D-6E8A-4147-A177-3AD203B41FA5}">
                          <a16:colId xmlns:a16="http://schemas.microsoft.com/office/drawing/2014/main" val="20000"/>
                        </a:ext>
                      </a:extLst>
                    </a:gridCol>
                  </a:tblGrid>
                  <a:tr h="365760">
                    <a:tc>
                      <a:txBody>
                        <a:bodyPr/>
                        <a:lstStyle/>
                        <a:p>
                          <a:endParaRPr lang="en-US"/>
                        </a:p>
                      </a:txBody>
                      <a:tcPr>
                        <a:blipFill>
                          <a:blip r:embed="rId9"/>
                          <a:stretch>
                            <a:fillRect l="-917" t="-3448" r="-1835" b="-131034"/>
                          </a:stretch>
                        </a:blipFill>
                      </a:tcPr>
                    </a:tc>
                    <a:extLst>
                      <a:ext uri="{0D108BD9-81ED-4DB2-BD59-A6C34878D82A}">
                        <a16:rowId xmlns:a16="http://schemas.microsoft.com/office/drawing/2014/main" val="10000"/>
                      </a:ext>
                    </a:extLst>
                  </a:tr>
                  <a:tr h="370840">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0.615</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32" name="Table 31">
                <a:extLst>
                  <a:ext uri="{FF2B5EF4-FFF2-40B4-BE49-F238E27FC236}">
                    <a16:creationId xmlns:a16="http://schemas.microsoft.com/office/drawing/2014/main" id="{689FD2BE-3E77-0D4B-AC33-6F772F3E1593}"/>
                  </a:ext>
                </a:extLst>
              </p:cNvPr>
              <p:cNvGraphicFramePr>
                <a:graphicFrameLocks noGrp="1"/>
              </p:cNvGraphicFramePr>
              <p:nvPr/>
            </p:nvGraphicFramePr>
            <p:xfrm>
              <a:off x="2282292" y="4474737"/>
              <a:ext cx="2540193" cy="1478280"/>
            </p:xfrm>
            <a:graphic>
              <a:graphicData uri="http://schemas.openxmlformats.org/drawingml/2006/table">
                <a:tbl>
                  <a:tblPr firstRow="1" bandRow="1">
                    <a:tableStyleId>{5C22544A-7EE6-4342-B048-85BDC9FD1C3A}</a:tableStyleId>
                  </a:tblPr>
                  <a:tblGrid>
                    <a:gridCol w="648019">
                      <a:extLst>
                        <a:ext uri="{9D8B030D-6E8A-4147-A177-3AD203B41FA5}">
                          <a16:colId xmlns:a16="http://schemas.microsoft.com/office/drawing/2014/main" val="20000"/>
                        </a:ext>
                      </a:extLst>
                    </a:gridCol>
                    <a:gridCol w="851026">
                      <a:extLst>
                        <a:ext uri="{9D8B030D-6E8A-4147-A177-3AD203B41FA5}">
                          <a16:colId xmlns:a16="http://schemas.microsoft.com/office/drawing/2014/main" val="20001"/>
                        </a:ext>
                      </a:extLst>
                    </a:gridCol>
                    <a:gridCol w="1041148">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𝑀</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𝑀</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𝑀</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h𝑜𝑡</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0.125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𝑚𝑖𝑙𝑑</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𝑐𝑜𝑜𝑙</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0.200</a:t>
                          </a:r>
                        </a:p>
                      </a:txBody>
                      <a:tcPr/>
                    </a:tc>
                    <a:extLst>
                      <a:ext uri="{0D108BD9-81ED-4DB2-BD59-A6C34878D82A}">
                        <a16:rowId xmlns:a16="http://schemas.microsoft.com/office/drawing/2014/main" val="10003"/>
                      </a:ext>
                    </a:extLst>
                  </a:tr>
                </a:tbl>
              </a:graphicData>
            </a:graphic>
          </p:graphicFrame>
        </mc:Choice>
        <mc:Fallback>
          <p:graphicFrame>
            <p:nvGraphicFramePr>
              <p:cNvPr id="32" name="Table 31">
                <a:extLst>
                  <a:ext uri="{FF2B5EF4-FFF2-40B4-BE49-F238E27FC236}">
                    <a16:creationId xmlns:a16="http://schemas.microsoft.com/office/drawing/2014/main" id="{689FD2BE-3E77-0D4B-AC33-6F772F3E1593}"/>
                  </a:ext>
                </a:extLst>
              </p:cNvPr>
              <p:cNvGraphicFramePr>
                <a:graphicFrameLocks noGrp="1"/>
              </p:cNvGraphicFramePr>
              <p:nvPr/>
            </p:nvGraphicFramePr>
            <p:xfrm>
              <a:off x="2282292" y="4474737"/>
              <a:ext cx="2540193" cy="1478280"/>
            </p:xfrm>
            <a:graphic>
              <a:graphicData uri="http://schemas.openxmlformats.org/drawingml/2006/table">
                <a:tbl>
                  <a:tblPr firstRow="1" bandRow="1">
                    <a:tableStyleId>{5C22544A-7EE6-4342-B048-85BDC9FD1C3A}</a:tableStyleId>
                  </a:tblPr>
                  <a:tblGrid>
                    <a:gridCol w="648019">
                      <a:extLst>
                        <a:ext uri="{9D8B030D-6E8A-4147-A177-3AD203B41FA5}">
                          <a16:colId xmlns:a16="http://schemas.microsoft.com/office/drawing/2014/main" val="20000"/>
                        </a:ext>
                      </a:extLst>
                    </a:gridCol>
                    <a:gridCol w="851026">
                      <a:extLst>
                        <a:ext uri="{9D8B030D-6E8A-4147-A177-3AD203B41FA5}">
                          <a16:colId xmlns:a16="http://schemas.microsoft.com/office/drawing/2014/main" val="20001"/>
                        </a:ext>
                      </a:extLst>
                    </a:gridCol>
                    <a:gridCol w="1041148">
                      <a:extLst>
                        <a:ext uri="{9D8B030D-6E8A-4147-A177-3AD203B41FA5}">
                          <a16:colId xmlns:a16="http://schemas.microsoft.com/office/drawing/2014/main" val="20002"/>
                        </a:ext>
                      </a:extLst>
                    </a:gridCol>
                  </a:tblGrid>
                  <a:tr h="365760">
                    <a:tc>
                      <a:txBody>
                        <a:bodyPr/>
                        <a:lstStyle/>
                        <a:p>
                          <a:endParaRPr lang="en-US"/>
                        </a:p>
                      </a:txBody>
                      <a:tcPr>
                        <a:blipFill>
                          <a:blip r:embed="rId10"/>
                          <a:stretch>
                            <a:fillRect t="-3448" r="-300000" b="-331034"/>
                          </a:stretch>
                        </a:blipFill>
                      </a:tcPr>
                    </a:tc>
                    <a:tc>
                      <a:txBody>
                        <a:bodyPr/>
                        <a:lstStyle/>
                        <a:p>
                          <a:endParaRPr lang="en-US"/>
                        </a:p>
                      </a:txBody>
                      <a:tcPr>
                        <a:blipFill>
                          <a:blip r:embed="rId10"/>
                          <a:stretch>
                            <a:fillRect l="-75000" t="-3448" r="-125000" b="-331034"/>
                          </a:stretch>
                        </a:blipFill>
                      </a:tcPr>
                    </a:tc>
                    <a:tc>
                      <a:txBody>
                        <a:bodyPr/>
                        <a:lstStyle/>
                        <a:p>
                          <a:endParaRPr lang="en-US"/>
                        </a:p>
                      </a:txBody>
                      <a:tcPr>
                        <a:blipFill>
                          <a:blip r:embed="rId10"/>
                          <a:stretch>
                            <a:fillRect l="-145122" t="-3448" r="-3659" b="-3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t="-103448" r="-300000" b="-231034"/>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0.125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t="-196667" r="-300000" b="-1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2"/>
                      </a:ext>
                    </a:extLst>
                  </a:tr>
                  <a:tr h="370840">
                    <a:tc>
                      <a:txBody>
                        <a:bodyPr/>
                        <a:lstStyle/>
                        <a:p>
                          <a:endParaRPr lang="en-US"/>
                        </a:p>
                      </a:txBody>
                      <a:tcPr>
                        <a:blipFill>
                          <a:blip r:embed="rId10"/>
                          <a:stretch>
                            <a:fillRect t="-306897" r="-300000"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0.200</a:t>
                          </a:r>
                        </a:p>
                      </a:txBody>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33" name="Table 32">
                <a:extLst>
                  <a:ext uri="{FF2B5EF4-FFF2-40B4-BE49-F238E27FC236}">
                    <a16:creationId xmlns:a16="http://schemas.microsoft.com/office/drawing/2014/main" id="{EB38C913-18B0-F74D-906C-DF744FC02FE3}"/>
                  </a:ext>
                </a:extLst>
              </p:cNvPr>
              <p:cNvGraphicFramePr>
                <a:graphicFrameLocks noGrp="1"/>
              </p:cNvGraphicFramePr>
              <p:nvPr/>
            </p:nvGraphicFramePr>
            <p:xfrm>
              <a:off x="4863906" y="4474737"/>
              <a:ext cx="2792057" cy="1107440"/>
            </p:xfrm>
            <a:graphic>
              <a:graphicData uri="http://schemas.openxmlformats.org/drawingml/2006/table">
                <a:tbl>
                  <a:tblPr firstRow="1" bandRow="1">
                    <a:tableStyleId>{5C22544A-7EE6-4342-B048-85BDC9FD1C3A}</a:tableStyleId>
                  </a:tblPr>
                  <a:tblGrid>
                    <a:gridCol w="899883">
                      <a:extLst>
                        <a:ext uri="{9D8B030D-6E8A-4147-A177-3AD203B41FA5}">
                          <a16:colId xmlns:a16="http://schemas.microsoft.com/office/drawing/2014/main" val="20000"/>
                        </a:ext>
                      </a:extLst>
                    </a:gridCol>
                    <a:gridCol w="851025">
                      <a:extLst>
                        <a:ext uri="{9D8B030D-6E8A-4147-A177-3AD203B41FA5}">
                          <a16:colId xmlns:a16="http://schemas.microsoft.com/office/drawing/2014/main" val="20001"/>
                        </a:ext>
                      </a:extLst>
                    </a:gridCol>
                    <a:gridCol w="1041149">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𝐻</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𝐻</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𝐻</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h𝑖𝑔h</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0.250</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0.800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𝑛𝑜𝑟𝑚𝑎𝑙</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0.750</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0.200</a:t>
                          </a:r>
                        </a:p>
                      </a:txBody>
                      <a:tcPr/>
                    </a:tc>
                    <a:extLst>
                      <a:ext uri="{0D108BD9-81ED-4DB2-BD59-A6C34878D82A}">
                        <a16:rowId xmlns:a16="http://schemas.microsoft.com/office/drawing/2014/main" val="10002"/>
                      </a:ext>
                    </a:extLst>
                  </a:tr>
                </a:tbl>
              </a:graphicData>
            </a:graphic>
          </p:graphicFrame>
        </mc:Choice>
        <mc:Fallback>
          <p:graphicFrame>
            <p:nvGraphicFramePr>
              <p:cNvPr id="33" name="Table 32">
                <a:extLst>
                  <a:ext uri="{FF2B5EF4-FFF2-40B4-BE49-F238E27FC236}">
                    <a16:creationId xmlns:a16="http://schemas.microsoft.com/office/drawing/2014/main" id="{EB38C913-18B0-F74D-906C-DF744FC02FE3}"/>
                  </a:ext>
                </a:extLst>
              </p:cNvPr>
              <p:cNvGraphicFramePr>
                <a:graphicFrameLocks noGrp="1"/>
              </p:cNvGraphicFramePr>
              <p:nvPr/>
            </p:nvGraphicFramePr>
            <p:xfrm>
              <a:off x="4863906" y="4474737"/>
              <a:ext cx="2792057" cy="1107440"/>
            </p:xfrm>
            <a:graphic>
              <a:graphicData uri="http://schemas.openxmlformats.org/drawingml/2006/table">
                <a:tbl>
                  <a:tblPr firstRow="1" bandRow="1">
                    <a:tableStyleId>{5C22544A-7EE6-4342-B048-85BDC9FD1C3A}</a:tableStyleId>
                  </a:tblPr>
                  <a:tblGrid>
                    <a:gridCol w="899883">
                      <a:extLst>
                        <a:ext uri="{9D8B030D-6E8A-4147-A177-3AD203B41FA5}">
                          <a16:colId xmlns:a16="http://schemas.microsoft.com/office/drawing/2014/main" val="20000"/>
                        </a:ext>
                      </a:extLst>
                    </a:gridCol>
                    <a:gridCol w="851025">
                      <a:extLst>
                        <a:ext uri="{9D8B030D-6E8A-4147-A177-3AD203B41FA5}">
                          <a16:colId xmlns:a16="http://schemas.microsoft.com/office/drawing/2014/main" val="20001"/>
                        </a:ext>
                      </a:extLst>
                    </a:gridCol>
                    <a:gridCol w="1041149">
                      <a:extLst>
                        <a:ext uri="{9D8B030D-6E8A-4147-A177-3AD203B41FA5}">
                          <a16:colId xmlns:a16="http://schemas.microsoft.com/office/drawing/2014/main" val="20002"/>
                        </a:ext>
                      </a:extLst>
                    </a:gridCol>
                  </a:tblGrid>
                  <a:tr h="365760">
                    <a:tc>
                      <a:txBody>
                        <a:bodyPr/>
                        <a:lstStyle/>
                        <a:p>
                          <a:endParaRPr lang="en-US"/>
                        </a:p>
                      </a:txBody>
                      <a:tcPr>
                        <a:blipFill>
                          <a:blip r:embed="rId11"/>
                          <a:stretch>
                            <a:fillRect t="-3448" r="-215493" b="-231034"/>
                          </a:stretch>
                        </a:blipFill>
                      </a:tcPr>
                    </a:tc>
                    <a:tc>
                      <a:txBody>
                        <a:bodyPr/>
                        <a:lstStyle/>
                        <a:p>
                          <a:endParaRPr lang="en-US"/>
                        </a:p>
                      </a:txBody>
                      <a:tcPr>
                        <a:blipFill>
                          <a:blip r:embed="rId11"/>
                          <a:stretch>
                            <a:fillRect l="-104412" t="-3448" r="-125000" b="-231034"/>
                          </a:stretch>
                        </a:blipFill>
                      </a:tcPr>
                    </a:tc>
                    <a:tc>
                      <a:txBody>
                        <a:bodyPr/>
                        <a:lstStyle/>
                        <a:p>
                          <a:endParaRPr lang="en-US"/>
                        </a:p>
                      </a:txBody>
                      <a:tcPr>
                        <a:blipFill>
                          <a:blip r:embed="rId11"/>
                          <a:stretch>
                            <a:fillRect l="-169512" t="-3448" r="-3659" b="-2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1"/>
                          <a:stretch>
                            <a:fillRect t="-100000" r="-215493" b="-123333"/>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0.250</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0.800</a:t>
                          </a:r>
                        </a:p>
                      </a:txBody>
                      <a:tcPr/>
                    </a:tc>
                    <a:extLst>
                      <a:ext uri="{0D108BD9-81ED-4DB2-BD59-A6C34878D82A}">
                        <a16:rowId xmlns:a16="http://schemas.microsoft.com/office/drawing/2014/main" val="10001"/>
                      </a:ext>
                    </a:extLst>
                  </a:tr>
                  <a:tr h="370840">
                    <a:tc>
                      <a:txBody>
                        <a:bodyPr/>
                        <a:lstStyle/>
                        <a:p>
                          <a:endParaRPr lang="en-US"/>
                        </a:p>
                      </a:txBody>
                      <a:tcPr>
                        <a:blipFill>
                          <a:blip r:embed="rId11"/>
                          <a:stretch>
                            <a:fillRect t="-206897" r="-215493" b="-27586"/>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0.750</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0.200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34" name="Table 33">
                <a:extLst>
                  <a:ext uri="{FF2B5EF4-FFF2-40B4-BE49-F238E27FC236}">
                    <a16:creationId xmlns:a16="http://schemas.microsoft.com/office/drawing/2014/main" id="{17759F53-7CC5-4549-AE16-629F8AE62742}"/>
                  </a:ext>
                </a:extLst>
              </p:cNvPr>
              <p:cNvGraphicFramePr>
                <a:graphicFrameLocks noGrp="1"/>
              </p:cNvGraphicFramePr>
              <p:nvPr/>
            </p:nvGraphicFramePr>
            <p:xfrm>
              <a:off x="7698823" y="4474738"/>
              <a:ext cx="2836146" cy="1107440"/>
            </p:xfrm>
            <a:graphic>
              <a:graphicData uri="http://schemas.openxmlformats.org/drawingml/2006/table">
                <a:tbl>
                  <a:tblPr firstRow="1" bandRow="1">
                    <a:tableStyleId>{5C22544A-7EE6-4342-B048-85BDC9FD1C3A}</a:tableStyleId>
                  </a:tblPr>
                  <a:tblGrid>
                    <a:gridCol w="853436">
                      <a:extLst>
                        <a:ext uri="{9D8B030D-6E8A-4147-A177-3AD203B41FA5}">
                          <a16:colId xmlns:a16="http://schemas.microsoft.com/office/drawing/2014/main" val="20000"/>
                        </a:ext>
                      </a:extLst>
                    </a:gridCol>
                    <a:gridCol w="896293">
                      <a:extLst>
                        <a:ext uri="{9D8B030D-6E8A-4147-A177-3AD203B41FA5}">
                          <a16:colId xmlns:a16="http://schemas.microsoft.com/office/drawing/2014/main" val="20001"/>
                        </a:ext>
                      </a:extLst>
                    </a:gridCol>
                    <a:gridCol w="1086417">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𝑊</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𝑊</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𝑊</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𝑤𝑒𝑎𝑘</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0.625</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𝑠𝑡𝑟𝑜𝑛𝑔</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0.600</a:t>
                          </a:r>
                        </a:p>
                      </a:txBody>
                      <a:tcPr/>
                    </a:tc>
                    <a:extLst>
                      <a:ext uri="{0D108BD9-81ED-4DB2-BD59-A6C34878D82A}">
                        <a16:rowId xmlns:a16="http://schemas.microsoft.com/office/drawing/2014/main" val="10002"/>
                      </a:ext>
                    </a:extLst>
                  </a:tr>
                </a:tbl>
              </a:graphicData>
            </a:graphic>
          </p:graphicFrame>
        </mc:Choice>
        <mc:Fallback>
          <p:graphicFrame>
            <p:nvGraphicFramePr>
              <p:cNvPr id="34" name="Table 33">
                <a:extLst>
                  <a:ext uri="{FF2B5EF4-FFF2-40B4-BE49-F238E27FC236}">
                    <a16:creationId xmlns:a16="http://schemas.microsoft.com/office/drawing/2014/main" id="{17759F53-7CC5-4549-AE16-629F8AE62742}"/>
                  </a:ext>
                </a:extLst>
              </p:cNvPr>
              <p:cNvGraphicFramePr>
                <a:graphicFrameLocks noGrp="1"/>
              </p:cNvGraphicFramePr>
              <p:nvPr/>
            </p:nvGraphicFramePr>
            <p:xfrm>
              <a:off x="7698823" y="4474738"/>
              <a:ext cx="2836146" cy="1107440"/>
            </p:xfrm>
            <a:graphic>
              <a:graphicData uri="http://schemas.openxmlformats.org/drawingml/2006/table">
                <a:tbl>
                  <a:tblPr firstRow="1" bandRow="1">
                    <a:tableStyleId>{5C22544A-7EE6-4342-B048-85BDC9FD1C3A}</a:tableStyleId>
                  </a:tblPr>
                  <a:tblGrid>
                    <a:gridCol w="853436">
                      <a:extLst>
                        <a:ext uri="{9D8B030D-6E8A-4147-A177-3AD203B41FA5}">
                          <a16:colId xmlns:a16="http://schemas.microsoft.com/office/drawing/2014/main" val="20000"/>
                        </a:ext>
                      </a:extLst>
                    </a:gridCol>
                    <a:gridCol w="896293">
                      <a:extLst>
                        <a:ext uri="{9D8B030D-6E8A-4147-A177-3AD203B41FA5}">
                          <a16:colId xmlns:a16="http://schemas.microsoft.com/office/drawing/2014/main" val="20001"/>
                        </a:ext>
                      </a:extLst>
                    </a:gridCol>
                    <a:gridCol w="1086417">
                      <a:extLst>
                        <a:ext uri="{9D8B030D-6E8A-4147-A177-3AD203B41FA5}">
                          <a16:colId xmlns:a16="http://schemas.microsoft.com/office/drawing/2014/main" val="20002"/>
                        </a:ext>
                      </a:extLst>
                    </a:gridCol>
                  </a:tblGrid>
                  <a:tr h="365760">
                    <a:tc>
                      <a:txBody>
                        <a:bodyPr/>
                        <a:lstStyle/>
                        <a:p>
                          <a:endParaRPr lang="en-US"/>
                        </a:p>
                      </a:txBody>
                      <a:tcPr>
                        <a:blipFill>
                          <a:blip r:embed="rId12"/>
                          <a:stretch>
                            <a:fillRect l="-1493" t="-3448" r="-237313" b="-231034"/>
                          </a:stretch>
                        </a:blipFill>
                      </a:tcPr>
                    </a:tc>
                    <a:tc>
                      <a:txBody>
                        <a:bodyPr/>
                        <a:lstStyle/>
                        <a:p>
                          <a:endParaRPr lang="en-US"/>
                        </a:p>
                      </a:txBody>
                      <a:tcPr>
                        <a:blipFill>
                          <a:blip r:embed="rId12"/>
                          <a:stretch>
                            <a:fillRect l="-95775" t="-3448" r="-123944" b="-231034"/>
                          </a:stretch>
                        </a:blipFill>
                      </a:tcPr>
                    </a:tc>
                    <a:tc>
                      <a:txBody>
                        <a:bodyPr/>
                        <a:lstStyle/>
                        <a:p>
                          <a:endParaRPr lang="en-US"/>
                        </a:p>
                      </a:txBody>
                      <a:tcPr>
                        <a:blipFill>
                          <a:blip r:embed="rId12"/>
                          <a:stretch>
                            <a:fillRect l="-161628" t="-3448" r="-2326" b="-2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2"/>
                          <a:stretch>
                            <a:fillRect l="-1493" t="-100000" r="-237313" b="-123333"/>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0.625</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1"/>
                      </a:ext>
                    </a:extLst>
                  </a:tr>
                  <a:tr h="370840">
                    <a:tc>
                      <a:txBody>
                        <a:bodyPr/>
                        <a:lstStyle/>
                        <a:p>
                          <a:endParaRPr lang="en-US"/>
                        </a:p>
                      </a:txBody>
                      <a:tcPr>
                        <a:blipFill>
                          <a:blip r:embed="rId12"/>
                          <a:stretch>
                            <a:fillRect l="-1493" t="-206897" r="-237313" b="-27586"/>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0.600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339DAFE-334A-838F-3889-F3E59F17109B}"/>
                  </a:ext>
                </a:extLst>
              </p:cNvPr>
              <p:cNvSpPr txBox="1"/>
              <p:nvPr/>
            </p:nvSpPr>
            <p:spPr>
              <a:xfrm>
                <a:off x="401666" y="393123"/>
                <a:ext cx="8399433" cy="923330"/>
              </a:xfrm>
              <a:prstGeom prst="rect">
                <a:avLst/>
              </a:prstGeom>
              <a:noFill/>
            </p:spPr>
            <p:txBody>
              <a:bodyPr wrap="square" rtlCol="0">
                <a:spAutoFit/>
              </a:bodyPr>
              <a:lstStyle/>
              <a:p>
                <a:pPr marL="0" indent="0">
                  <a:buNone/>
                </a:pPr>
                <a:r>
                  <a:rPr lang="en-US" sz="1800" dirty="0"/>
                  <a:t>&lt;0.615,0.385</a:t>
                </a:r>
                <a:r>
                  <a:rPr lang="en-US" sz="1800" b="1" dirty="0"/>
                  <a:t>&gt;</a:t>
                </a:r>
                <a14:m>
                  <m:oMath xmlns:m="http://schemas.openxmlformats.org/officeDocument/2006/math">
                    <m:r>
                      <a:rPr lang="en-US" sz="1800" b="1">
                        <a:latin typeface="Cambria Math" panose="02040503050406030204" pitchFamily="18" charset="0"/>
                      </a:rPr>
                      <m:t>𝐏</m:t>
                    </m:r>
                    <m:d>
                      <m:dPr>
                        <m:ctrlPr>
                          <a:rPr lang="en-US" sz="1800" i="1">
                            <a:latin typeface="Cambria Math" panose="02040503050406030204" pitchFamily="18" charset="0"/>
                          </a:rPr>
                        </m:ctrlPr>
                      </m:dPr>
                      <m:e>
                        <m:r>
                          <a:rPr lang="en-US" sz="1800" i="1">
                            <a:latin typeface="Cambria Math" panose="02040503050406030204" pitchFamily="18" charset="0"/>
                          </a:rPr>
                          <m:t>𝑜𝑣𝑒𝑟𝑐𝑎𝑠𝑡</m:t>
                        </m:r>
                        <m:r>
                          <a:rPr lang="en-US" sz="1800" i="1">
                            <a:latin typeface="Cambria Math" panose="02040503050406030204" pitchFamily="18" charset="0"/>
                          </a:rPr>
                          <m:t>|</m:t>
                        </m:r>
                        <m:r>
                          <a:rPr lang="en-US" sz="1800" i="1">
                            <a:latin typeface="Cambria Math" panose="02040503050406030204" pitchFamily="18" charset="0"/>
                          </a:rPr>
                          <m:t>𝑇𝑒𝑛𝑛𝑖𝑠</m:t>
                        </m:r>
                      </m:e>
                    </m:d>
                    <m:r>
                      <a:rPr lang="en-US" sz="1800" b="1">
                        <a:latin typeface="Cambria Math" panose="02040503050406030204" pitchFamily="18" charset="0"/>
                      </a:rPr>
                      <m:t>𝐏</m:t>
                    </m:r>
                    <m:d>
                      <m:dPr>
                        <m:ctrlPr>
                          <a:rPr lang="en-US" sz="1800" i="1">
                            <a:latin typeface="Cambria Math" panose="02040503050406030204" pitchFamily="18" charset="0"/>
                          </a:rPr>
                        </m:ctrlPr>
                      </m:dPr>
                      <m:e>
                        <m:r>
                          <a:rPr lang="en-US" sz="1800" i="1">
                            <a:latin typeface="Cambria Math" panose="02040503050406030204" pitchFamily="18" charset="0"/>
                          </a:rPr>
                          <m:t>h𝑜𝑡</m:t>
                        </m:r>
                        <m:r>
                          <a:rPr lang="en-US" sz="1800" i="1">
                            <a:latin typeface="Cambria Math" panose="02040503050406030204" pitchFamily="18" charset="0"/>
                          </a:rPr>
                          <m:t>|</m:t>
                        </m:r>
                        <m:r>
                          <a:rPr lang="en-US" sz="1800" i="1">
                            <a:latin typeface="Cambria Math" panose="02040503050406030204" pitchFamily="18" charset="0"/>
                          </a:rPr>
                          <m:t>𝑇𝑒𝑛𝑛𝑖𝑠</m:t>
                        </m:r>
                      </m:e>
                    </m:d>
                    <m:r>
                      <a:rPr lang="en-US" sz="1800" b="1">
                        <a:latin typeface="Cambria Math" panose="02040503050406030204" pitchFamily="18" charset="0"/>
                      </a:rPr>
                      <m:t>𝐏</m:t>
                    </m:r>
                    <m:d>
                      <m:dPr>
                        <m:ctrlPr>
                          <a:rPr lang="en-US" sz="1800" i="1">
                            <a:latin typeface="Cambria Math" panose="02040503050406030204" pitchFamily="18" charset="0"/>
                          </a:rPr>
                        </m:ctrlPr>
                      </m:dPr>
                      <m:e>
                        <m:r>
                          <a:rPr lang="en-US" sz="1800" i="1">
                            <a:latin typeface="Cambria Math" panose="02040503050406030204" pitchFamily="18" charset="0"/>
                          </a:rPr>
                          <m:t>h𝑖𝑔h</m:t>
                        </m:r>
                        <m:r>
                          <a:rPr lang="en-US" sz="1800" i="1">
                            <a:latin typeface="Cambria Math" panose="02040503050406030204" pitchFamily="18" charset="0"/>
                          </a:rPr>
                          <m:t>|</m:t>
                        </m:r>
                        <m:r>
                          <a:rPr lang="en-US" sz="1800" i="1">
                            <a:latin typeface="Cambria Math" panose="02040503050406030204" pitchFamily="18" charset="0"/>
                          </a:rPr>
                          <m:t>𝑇𝑒𝑛𝑛𝑖𝑠</m:t>
                        </m:r>
                      </m:e>
                    </m:d>
                    <m:r>
                      <a:rPr lang="en-US" sz="1800" b="1">
                        <a:latin typeface="Cambria Math" panose="02040503050406030204" pitchFamily="18" charset="0"/>
                      </a:rPr>
                      <m:t>𝐏</m:t>
                    </m:r>
                    <m:d>
                      <m:dPr>
                        <m:ctrlPr>
                          <a:rPr lang="en-US" sz="1800" i="1">
                            <a:latin typeface="Cambria Math" panose="02040503050406030204" pitchFamily="18" charset="0"/>
                          </a:rPr>
                        </m:ctrlPr>
                      </m:dPr>
                      <m:e>
                        <m:r>
                          <a:rPr lang="en-US" sz="1800" i="1">
                            <a:latin typeface="Cambria Math" panose="02040503050406030204" pitchFamily="18" charset="0"/>
                          </a:rPr>
                          <m:t>𝑤𝑒𝑎𝑘</m:t>
                        </m:r>
                        <m:r>
                          <a:rPr lang="en-US" sz="1800" i="1">
                            <a:latin typeface="Cambria Math" panose="02040503050406030204" pitchFamily="18" charset="0"/>
                          </a:rPr>
                          <m:t>|</m:t>
                        </m:r>
                        <m:r>
                          <a:rPr lang="en-US" sz="1800" i="1">
                            <a:latin typeface="Cambria Math" panose="02040503050406030204" pitchFamily="18" charset="0"/>
                          </a:rPr>
                          <m:t>𝑇𝑒𝑛𝑛𝑖𝑠</m:t>
                        </m:r>
                      </m:e>
                    </m:d>
                  </m:oMath>
                </a14:m>
                <a:endParaRPr lang="en-US" sz="1800" dirty="0">
                  <a:latin typeface="Helvetica" pitchFamily="2" charset="0"/>
                </a:endParaRPr>
              </a:p>
              <a:p>
                <a:pPr marL="0" indent="0">
                  <a:buNone/>
                </a:pPr>
                <a:endParaRPr lang="en-US" sz="1800" dirty="0">
                  <a:latin typeface="Helvetica" pitchFamily="2" charset="0"/>
                </a:endParaRPr>
              </a:p>
              <a:p>
                <a:endParaRPr lang="en-US" dirty="0"/>
              </a:p>
            </p:txBody>
          </p:sp>
        </mc:Choice>
        <mc:Fallback>
          <p:sp>
            <p:nvSpPr>
              <p:cNvPr id="2" name="TextBox 1">
                <a:extLst>
                  <a:ext uri="{FF2B5EF4-FFF2-40B4-BE49-F238E27FC236}">
                    <a16:creationId xmlns:a16="http://schemas.microsoft.com/office/drawing/2014/main" id="{5339DAFE-334A-838F-3889-F3E59F17109B}"/>
                  </a:ext>
                </a:extLst>
              </p:cNvPr>
              <p:cNvSpPr txBox="1">
                <a:spLocks noRot="1" noChangeAspect="1" noMove="1" noResize="1" noEditPoints="1" noAdjustHandles="1" noChangeArrowheads="1" noChangeShapeType="1" noTextEdit="1"/>
              </p:cNvSpPr>
              <p:nvPr/>
            </p:nvSpPr>
            <p:spPr>
              <a:xfrm>
                <a:off x="401666" y="393123"/>
                <a:ext cx="8399433" cy="923330"/>
              </a:xfrm>
              <a:prstGeom prst="rect">
                <a:avLst/>
              </a:prstGeom>
              <a:blipFill>
                <a:blip r:embed="rId13"/>
                <a:stretch>
                  <a:fillRect l="-603" t="-27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1600A7C-F23A-3A89-F798-496C45E32312}"/>
                  </a:ext>
                </a:extLst>
              </p:cNvPr>
              <p:cNvSpPr txBox="1"/>
              <p:nvPr/>
            </p:nvSpPr>
            <p:spPr>
              <a:xfrm>
                <a:off x="8807739" y="393123"/>
                <a:ext cx="3067842" cy="1754326"/>
              </a:xfrm>
              <a:prstGeom prst="rect">
                <a:avLst/>
              </a:prstGeom>
              <a:noFill/>
            </p:spPr>
            <p:txBody>
              <a:bodyPr wrap="square" rtlCol="0">
                <a:spAutoFit/>
              </a:bodyPr>
              <a:lstStyle/>
              <a:p>
                <a:r>
                  <a:rPr lang="en-US" dirty="0"/>
                  <a:t>OK, that’s one down!</a:t>
                </a:r>
              </a:p>
              <a:p>
                <a:endParaRPr lang="en-US" dirty="0">
                  <a:solidFill>
                    <a:schemeClr val="accent1"/>
                  </a:solidFill>
                </a:endParaRPr>
              </a:p>
              <a:p>
                <a:r>
                  <a:rPr lang="en-US" dirty="0">
                    <a:solidFill>
                      <a:schemeClr val="accent1"/>
                    </a:solidFill>
                  </a:rPr>
                  <a:t>Now, what is</a:t>
                </a:r>
              </a:p>
              <a:p>
                <a:endParaRPr lang="en-US" b="1" dirty="0">
                  <a:solidFill>
                    <a:schemeClr val="accent1"/>
                  </a:solidFill>
                </a:endParaRPr>
              </a:p>
              <a:p>
                <a:pPr/>
                <a14:m>
                  <m:oMathPara xmlns:m="http://schemas.openxmlformats.org/officeDocument/2006/math">
                    <m:oMathParaPr>
                      <m:jc m:val="centerGroup"/>
                    </m:oMathParaPr>
                    <m:oMath xmlns:m="http://schemas.openxmlformats.org/officeDocument/2006/math">
                      <m:r>
                        <a:rPr lang="en-US" sz="1800" b="1" smtClean="0">
                          <a:solidFill>
                            <a:schemeClr val="accent1"/>
                          </a:solidFill>
                          <a:latin typeface="Cambria Math" panose="02040503050406030204" pitchFamily="18" charset="0"/>
                        </a:rPr>
                        <m:t>𝐏</m:t>
                      </m:r>
                      <m:d>
                        <m:dPr>
                          <m:ctrlPr>
                            <a:rPr lang="en-US" sz="1800" b="1" i="1">
                              <a:solidFill>
                                <a:schemeClr val="accent1"/>
                              </a:solidFill>
                              <a:latin typeface="Cambria Math" panose="02040503050406030204" pitchFamily="18" charset="0"/>
                            </a:rPr>
                          </m:ctrlPr>
                        </m:dPr>
                        <m:e>
                          <m:r>
                            <a:rPr lang="en-US" sz="1800" b="1" i="1" smtClean="0">
                              <a:solidFill>
                                <a:schemeClr val="accent1"/>
                              </a:solidFill>
                              <a:latin typeface="Cambria Math" panose="02040503050406030204" pitchFamily="18" charset="0"/>
                            </a:rPr>
                            <m:t>𝒐𝒗𝒆𝒓𝒄𝒂𝒔𝒕</m:t>
                          </m:r>
                          <m:r>
                            <a:rPr lang="en-US" sz="1800" b="1" i="1" smtClean="0">
                              <a:solidFill>
                                <a:schemeClr val="accent1"/>
                              </a:solidFill>
                              <a:latin typeface="Cambria Math" panose="02040503050406030204" pitchFamily="18" charset="0"/>
                            </a:rPr>
                            <m:t>|</m:t>
                          </m:r>
                          <m:r>
                            <a:rPr lang="en-US" sz="1800" b="1" i="1" smtClean="0">
                              <a:solidFill>
                                <a:schemeClr val="accent1"/>
                              </a:solidFill>
                              <a:latin typeface="Cambria Math" panose="02040503050406030204" pitchFamily="18" charset="0"/>
                            </a:rPr>
                            <m:t>𝑻𝒆𝒏𝒏𝒊𝒔</m:t>
                          </m:r>
                        </m:e>
                      </m:d>
                    </m:oMath>
                  </m:oMathPara>
                </a14:m>
                <a:endParaRPr lang="en-US" b="1" dirty="0">
                  <a:solidFill>
                    <a:schemeClr val="accent1"/>
                  </a:solidFill>
                </a:endParaRPr>
              </a:p>
              <a:p>
                <a:endParaRPr lang="en-US" dirty="0"/>
              </a:p>
            </p:txBody>
          </p:sp>
        </mc:Choice>
        <mc:Fallback>
          <p:sp>
            <p:nvSpPr>
              <p:cNvPr id="3" name="TextBox 2">
                <a:extLst>
                  <a:ext uri="{FF2B5EF4-FFF2-40B4-BE49-F238E27FC236}">
                    <a16:creationId xmlns:a16="http://schemas.microsoft.com/office/drawing/2014/main" id="{61600A7C-F23A-3A89-F798-496C45E32312}"/>
                  </a:ext>
                </a:extLst>
              </p:cNvPr>
              <p:cNvSpPr txBox="1">
                <a:spLocks noRot="1" noChangeAspect="1" noMove="1" noResize="1" noEditPoints="1" noAdjustHandles="1" noChangeArrowheads="1" noChangeShapeType="1" noTextEdit="1"/>
              </p:cNvSpPr>
              <p:nvPr/>
            </p:nvSpPr>
            <p:spPr>
              <a:xfrm>
                <a:off x="8807739" y="393123"/>
                <a:ext cx="3067842" cy="1754326"/>
              </a:xfrm>
              <a:prstGeom prst="rect">
                <a:avLst/>
              </a:prstGeom>
              <a:blipFill>
                <a:blip r:embed="rId14"/>
                <a:stretch>
                  <a:fillRect l="-1646" t="-1439"/>
                </a:stretch>
              </a:blipFill>
            </p:spPr>
            <p:txBody>
              <a:bodyPr/>
              <a:lstStyle/>
              <a:p>
                <a:r>
                  <a:rPr lang="en-US">
                    <a:noFill/>
                  </a:rPr>
                  <a:t> </a:t>
                </a:r>
              </a:p>
            </p:txBody>
          </p:sp>
        </mc:Fallback>
      </mc:AlternateContent>
    </p:spTree>
    <p:extLst>
      <p:ext uri="{BB962C8B-B14F-4D97-AF65-F5344CB8AC3E}">
        <p14:creationId xmlns:p14="http://schemas.microsoft.com/office/powerpoint/2010/main" val="13055152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1" name="Oval 20">
                <a:extLst>
                  <a:ext uri="{FF2B5EF4-FFF2-40B4-BE49-F238E27FC236}">
                    <a16:creationId xmlns:a16="http://schemas.microsoft.com/office/drawing/2014/main" id="{1BF723CF-512B-2D46-93B9-39940A764B7B}"/>
                  </a:ext>
                </a:extLst>
              </p:cNvPr>
              <p:cNvSpPr/>
              <p:nvPr/>
            </p:nvSpPr>
            <p:spPr>
              <a:xfrm>
                <a:off x="4045025" y="3498327"/>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𝑇𝑒𝑚𝑝𝑒𝑟𝑎𝑡𝑢𝑟𝑒</m:t>
                      </m:r>
                    </m:oMath>
                  </m:oMathPara>
                </a14:m>
                <a:endParaRPr lang="en-US" dirty="0">
                  <a:solidFill>
                    <a:schemeClr val="bg1"/>
                  </a:solidFill>
                </a:endParaRPr>
              </a:p>
            </p:txBody>
          </p:sp>
        </mc:Choice>
        <mc:Fallback>
          <p:sp>
            <p:nvSpPr>
              <p:cNvPr id="21" name="Oval 20">
                <a:extLst>
                  <a:ext uri="{FF2B5EF4-FFF2-40B4-BE49-F238E27FC236}">
                    <a16:creationId xmlns:a16="http://schemas.microsoft.com/office/drawing/2014/main" id="{1BF723CF-512B-2D46-93B9-39940A764B7B}"/>
                  </a:ext>
                </a:extLst>
              </p:cNvPr>
              <p:cNvSpPr>
                <a:spLocks noRot="1" noChangeAspect="1" noMove="1" noResize="1" noEditPoints="1" noAdjustHandles="1" noChangeArrowheads="1" noChangeShapeType="1" noTextEdit="1"/>
              </p:cNvSpPr>
              <p:nvPr/>
            </p:nvSpPr>
            <p:spPr>
              <a:xfrm>
                <a:off x="4045025" y="3498327"/>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Oval 21">
                <a:extLst>
                  <a:ext uri="{FF2B5EF4-FFF2-40B4-BE49-F238E27FC236}">
                    <a16:creationId xmlns:a16="http://schemas.microsoft.com/office/drawing/2014/main" id="{ABDD177C-E351-1C4B-BD5D-CF7531AB8159}"/>
                  </a:ext>
                </a:extLst>
              </p:cNvPr>
              <p:cNvSpPr/>
              <p:nvPr/>
            </p:nvSpPr>
            <p:spPr>
              <a:xfrm>
                <a:off x="6138933" y="3498327"/>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𝐻𝑢𝑚𝑖𝑑𝑖𝑡𝑦</m:t>
                      </m:r>
                    </m:oMath>
                  </m:oMathPara>
                </a14:m>
                <a:endParaRPr lang="en-US" dirty="0">
                  <a:solidFill>
                    <a:schemeClr val="bg1"/>
                  </a:solidFill>
                </a:endParaRPr>
              </a:p>
            </p:txBody>
          </p:sp>
        </mc:Choice>
        <mc:Fallback>
          <p:sp>
            <p:nvSpPr>
              <p:cNvPr id="22" name="Oval 21">
                <a:extLst>
                  <a:ext uri="{FF2B5EF4-FFF2-40B4-BE49-F238E27FC236}">
                    <a16:creationId xmlns:a16="http://schemas.microsoft.com/office/drawing/2014/main" id="{ABDD177C-E351-1C4B-BD5D-CF7531AB8159}"/>
                  </a:ext>
                </a:extLst>
              </p:cNvPr>
              <p:cNvSpPr>
                <a:spLocks noRot="1" noChangeAspect="1" noMove="1" noResize="1" noEditPoints="1" noAdjustHandles="1" noChangeArrowheads="1" noChangeShapeType="1" noTextEdit="1"/>
              </p:cNvSpPr>
              <p:nvPr/>
            </p:nvSpPr>
            <p:spPr>
              <a:xfrm>
                <a:off x="6138933" y="3498327"/>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Oval 22">
                <a:extLst>
                  <a:ext uri="{FF2B5EF4-FFF2-40B4-BE49-F238E27FC236}">
                    <a16:creationId xmlns:a16="http://schemas.microsoft.com/office/drawing/2014/main" id="{A9D89A68-2593-2142-ADAC-54EE0311A188}"/>
                  </a:ext>
                </a:extLst>
              </p:cNvPr>
              <p:cNvSpPr/>
              <p:nvPr/>
            </p:nvSpPr>
            <p:spPr>
              <a:xfrm>
                <a:off x="8232841" y="3498327"/>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𝑊𝑖𝑛𝑑</m:t>
                      </m:r>
                    </m:oMath>
                  </m:oMathPara>
                </a14:m>
                <a:endParaRPr lang="en-US" dirty="0">
                  <a:solidFill>
                    <a:schemeClr val="bg1"/>
                  </a:solidFill>
                </a:endParaRPr>
              </a:p>
            </p:txBody>
          </p:sp>
        </mc:Choice>
        <mc:Fallback>
          <p:sp>
            <p:nvSpPr>
              <p:cNvPr id="23" name="Oval 22">
                <a:extLst>
                  <a:ext uri="{FF2B5EF4-FFF2-40B4-BE49-F238E27FC236}">
                    <a16:creationId xmlns:a16="http://schemas.microsoft.com/office/drawing/2014/main" id="{A9D89A68-2593-2142-ADAC-54EE0311A188}"/>
                  </a:ext>
                </a:extLst>
              </p:cNvPr>
              <p:cNvSpPr>
                <a:spLocks noRot="1" noChangeAspect="1" noMove="1" noResize="1" noEditPoints="1" noAdjustHandles="1" noChangeArrowheads="1" noChangeShapeType="1" noTextEdit="1"/>
              </p:cNvSpPr>
              <p:nvPr/>
            </p:nvSpPr>
            <p:spPr>
              <a:xfrm>
                <a:off x="8232841" y="3498327"/>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Oval 23">
                <a:extLst>
                  <a:ext uri="{FF2B5EF4-FFF2-40B4-BE49-F238E27FC236}">
                    <a16:creationId xmlns:a16="http://schemas.microsoft.com/office/drawing/2014/main" id="{21832929-5979-3847-A086-A6746C734160}"/>
                  </a:ext>
                </a:extLst>
              </p:cNvPr>
              <p:cNvSpPr/>
              <p:nvPr/>
            </p:nvSpPr>
            <p:spPr>
              <a:xfrm>
                <a:off x="5087373" y="1859832"/>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𝑃𝑙𝑎𝑦</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𝑇𝑒𝑛𝑛𝑖𝑠</m:t>
                      </m:r>
                      <m:r>
                        <a:rPr lang="en-US" b="0" i="1" dirty="0"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p:sp>
            <p:nvSpPr>
              <p:cNvPr id="24" name="Oval 23">
                <a:extLst>
                  <a:ext uri="{FF2B5EF4-FFF2-40B4-BE49-F238E27FC236}">
                    <a16:creationId xmlns:a16="http://schemas.microsoft.com/office/drawing/2014/main" id="{21832929-5979-3847-A086-A6746C734160}"/>
                  </a:ext>
                </a:extLst>
              </p:cNvPr>
              <p:cNvSpPr>
                <a:spLocks noRot="1" noChangeAspect="1" noMove="1" noResize="1" noEditPoints="1" noAdjustHandles="1" noChangeArrowheads="1" noChangeShapeType="1" noTextEdit="1"/>
              </p:cNvSpPr>
              <p:nvPr/>
            </p:nvSpPr>
            <p:spPr>
              <a:xfrm>
                <a:off x="5087373" y="1859832"/>
                <a:ext cx="1695691" cy="636608"/>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Oval 24">
                <a:extLst>
                  <a:ext uri="{FF2B5EF4-FFF2-40B4-BE49-F238E27FC236}">
                    <a16:creationId xmlns:a16="http://schemas.microsoft.com/office/drawing/2014/main" id="{C0764997-E9A4-AA4B-B38F-3ECB65262772}"/>
                  </a:ext>
                </a:extLst>
              </p:cNvPr>
              <p:cNvSpPr/>
              <p:nvPr/>
            </p:nvSpPr>
            <p:spPr>
              <a:xfrm>
                <a:off x="1951117" y="3498327"/>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𝑂𝑢𝑡𝑙𝑜𝑜𝑘</m:t>
                      </m:r>
                    </m:oMath>
                  </m:oMathPara>
                </a14:m>
                <a:endParaRPr lang="en-US" dirty="0">
                  <a:solidFill>
                    <a:schemeClr val="bg1"/>
                  </a:solidFill>
                </a:endParaRPr>
              </a:p>
            </p:txBody>
          </p:sp>
        </mc:Choice>
        <mc:Fallback>
          <p:sp>
            <p:nvSpPr>
              <p:cNvPr id="25" name="Oval 24">
                <a:extLst>
                  <a:ext uri="{FF2B5EF4-FFF2-40B4-BE49-F238E27FC236}">
                    <a16:creationId xmlns:a16="http://schemas.microsoft.com/office/drawing/2014/main" id="{C0764997-E9A4-AA4B-B38F-3ECB65262772}"/>
                  </a:ext>
                </a:extLst>
              </p:cNvPr>
              <p:cNvSpPr>
                <a:spLocks noRot="1" noChangeAspect="1" noMove="1" noResize="1" noEditPoints="1" noAdjustHandles="1" noChangeArrowheads="1" noChangeShapeType="1" noTextEdit="1"/>
              </p:cNvSpPr>
              <p:nvPr/>
            </p:nvSpPr>
            <p:spPr>
              <a:xfrm>
                <a:off x="1951117" y="3498327"/>
                <a:ext cx="1695691" cy="636608"/>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26" name="Table 25">
                <a:extLst>
                  <a:ext uri="{FF2B5EF4-FFF2-40B4-BE49-F238E27FC236}">
                    <a16:creationId xmlns:a16="http://schemas.microsoft.com/office/drawing/2014/main" id="{2FD325AB-22A2-2449-A67A-07B75BC646A1}"/>
                  </a:ext>
                </a:extLst>
              </p:cNvPr>
              <p:cNvGraphicFramePr>
                <a:graphicFrameLocks noGrp="1"/>
              </p:cNvGraphicFramePr>
              <p:nvPr>
                <p:extLst>
                  <p:ext uri="{D42A27DB-BD31-4B8C-83A1-F6EECF244321}">
                    <p14:modId xmlns:p14="http://schemas.microsoft.com/office/powerpoint/2010/main" val="2471763996"/>
                  </p:ext>
                </p:extLst>
              </p:nvPr>
            </p:nvGraphicFramePr>
            <p:xfrm>
              <a:off x="1427005" y="1501504"/>
              <a:ext cx="3051196" cy="1478280"/>
            </p:xfrm>
            <a:graphic>
              <a:graphicData uri="http://schemas.openxmlformats.org/drawingml/2006/table">
                <a:tbl>
                  <a:tblPr firstRow="1" bandRow="1">
                    <a:tableStyleId>{5C22544A-7EE6-4342-B048-85BDC9FD1C3A}</a:tableStyleId>
                  </a:tblPr>
                  <a:tblGrid>
                    <a:gridCol w="1077539">
                      <a:extLst>
                        <a:ext uri="{9D8B030D-6E8A-4147-A177-3AD203B41FA5}">
                          <a16:colId xmlns:a16="http://schemas.microsoft.com/office/drawing/2014/main" val="20000"/>
                        </a:ext>
                      </a:extLst>
                    </a:gridCol>
                    <a:gridCol w="905347">
                      <a:extLst>
                        <a:ext uri="{9D8B030D-6E8A-4147-A177-3AD203B41FA5}">
                          <a16:colId xmlns:a16="http://schemas.microsoft.com/office/drawing/2014/main" val="20001"/>
                        </a:ext>
                      </a:extLst>
                    </a:gridCol>
                    <a:gridCol w="1068310">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𝑂</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𝑂</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𝑂</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0.250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𝑜𝑣𝑒𝑟𝑐𝑎𝑠𝑡</m:t>
                                </m:r>
                              </m:oMath>
                            </m:oMathPara>
                          </a14:m>
                          <a:endPar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0.000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𝑟𝑎𝑖𝑛</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3"/>
                      </a:ext>
                    </a:extLst>
                  </a:tr>
                </a:tbl>
              </a:graphicData>
            </a:graphic>
          </p:graphicFrame>
        </mc:Choice>
        <mc:Fallback>
          <p:graphicFrame>
            <p:nvGraphicFramePr>
              <p:cNvPr id="26" name="Table 25">
                <a:extLst>
                  <a:ext uri="{FF2B5EF4-FFF2-40B4-BE49-F238E27FC236}">
                    <a16:creationId xmlns:a16="http://schemas.microsoft.com/office/drawing/2014/main" id="{2FD325AB-22A2-2449-A67A-07B75BC646A1}"/>
                  </a:ext>
                </a:extLst>
              </p:cNvPr>
              <p:cNvGraphicFramePr>
                <a:graphicFrameLocks noGrp="1"/>
              </p:cNvGraphicFramePr>
              <p:nvPr>
                <p:extLst>
                  <p:ext uri="{D42A27DB-BD31-4B8C-83A1-F6EECF244321}">
                    <p14:modId xmlns:p14="http://schemas.microsoft.com/office/powerpoint/2010/main" val="2471763996"/>
                  </p:ext>
                </p:extLst>
              </p:nvPr>
            </p:nvGraphicFramePr>
            <p:xfrm>
              <a:off x="1427005" y="1501504"/>
              <a:ext cx="3051196" cy="1478280"/>
            </p:xfrm>
            <a:graphic>
              <a:graphicData uri="http://schemas.openxmlformats.org/drawingml/2006/table">
                <a:tbl>
                  <a:tblPr firstRow="1" bandRow="1">
                    <a:tableStyleId>{5C22544A-7EE6-4342-B048-85BDC9FD1C3A}</a:tableStyleId>
                  </a:tblPr>
                  <a:tblGrid>
                    <a:gridCol w="1077539">
                      <a:extLst>
                        <a:ext uri="{9D8B030D-6E8A-4147-A177-3AD203B41FA5}">
                          <a16:colId xmlns:a16="http://schemas.microsoft.com/office/drawing/2014/main" val="20000"/>
                        </a:ext>
                      </a:extLst>
                    </a:gridCol>
                    <a:gridCol w="905347">
                      <a:extLst>
                        <a:ext uri="{9D8B030D-6E8A-4147-A177-3AD203B41FA5}">
                          <a16:colId xmlns:a16="http://schemas.microsoft.com/office/drawing/2014/main" val="20001"/>
                        </a:ext>
                      </a:extLst>
                    </a:gridCol>
                    <a:gridCol w="1068310">
                      <a:extLst>
                        <a:ext uri="{9D8B030D-6E8A-4147-A177-3AD203B41FA5}">
                          <a16:colId xmlns:a16="http://schemas.microsoft.com/office/drawing/2014/main" val="20002"/>
                        </a:ext>
                      </a:extLst>
                    </a:gridCol>
                  </a:tblGrid>
                  <a:tr h="365760">
                    <a:tc>
                      <a:txBody>
                        <a:bodyPr/>
                        <a:lstStyle/>
                        <a:p>
                          <a:endParaRPr lang="en-US"/>
                        </a:p>
                      </a:txBody>
                      <a:tcPr>
                        <a:blipFill>
                          <a:blip r:embed="rId8"/>
                          <a:stretch>
                            <a:fillRect l="-1176" t="-3448" r="-185882" b="-331034"/>
                          </a:stretch>
                        </a:blipFill>
                      </a:tcPr>
                    </a:tc>
                    <a:tc>
                      <a:txBody>
                        <a:bodyPr/>
                        <a:lstStyle/>
                        <a:p>
                          <a:endParaRPr lang="en-US"/>
                        </a:p>
                      </a:txBody>
                      <a:tcPr>
                        <a:blipFill>
                          <a:blip r:embed="rId8"/>
                          <a:stretch>
                            <a:fillRect l="-119444" t="-3448" r="-119444" b="-331034"/>
                          </a:stretch>
                        </a:blipFill>
                      </a:tcPr>
                    </a:tc>
                    <a:tc>
                      <a:txBody>
                        <a:bodyPr/>
                        <a:lstStyle/>
                        <a:p>
                          <a:endParaRPr lang="en-US"/>
                        </a:p>
                      </a:txBody>
                      <a:tcPr>
                        <a:blipFill>
                          <a:blip r:embed="rId8"/>
                          <a:stretch>
                            <a:fillRect l="-188095" t="-3448" r="-2381" b="-3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8"/>
                          <a:stretch>
                            <a:fillRect l="-1176" t="-103448" r="-185882" b="-231034"/>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0.250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0.600</a:t>
                          </a:r>
                        </a:p>
                      </a:txBody>
                      <a:tcPr/>
                    </a:tc>
                    <a:extLst>
                      <a:ext uri="{0D108BD9-81ED-4DB2-BD59-A6C34878D82A}">
                        <a16:rowId xmlns:a16="http://schemas.microsoft.com/office/drawing/2014/main" val="10001"/>
                      </a:ext>
                    </a:extLst>
                  </a:tr>
                  <a:tr h="370840">
                    <a:tc>
                      <a:txBody>
                        <a:bodyPr/>
                        <a:lstStyle/>
                        <a:p>
                          <a:endParaRPr lang="en-US"/>
                        </a:p>
                      </a:txBody>
                      <a:tcPr>
                        <a:blipFill>
                          <a:blip r:embed="rId8"/>
                          <a:stretch>
                            <a:fillRect l="-1176" t="-196667" r="-185882" b="-123333"/>
                          </a:stretch>
                        </a:blipFill>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0.000</a:t>
                          </a:r>
                        </a:p>
                      </a:txBody>
                      <a:tcPr/>
                    </a:tc>
                    <a:extLst>
                      <a:ext uri="{0D108BD9-81ED-4DB2-BD59-A6C34878D82A}">
                        <a16:rowId xmlns:a16="http://schemas.microsoft.com/office/drawing/2014/main" val="10002"/>
                      </a:ext>
                    </a:extLst>
                  </a:tr>
                  <a:tr h="370840">
                    <a:tc>
                      <a:txBody>
                        <a:bodyPr/>
                        <a:lstStyle/>
                        <a:p>
                          <a:endParaRPr lang="en-US"/>
                        </a:p>
                      </a:txBody>
                      <a:tcPr>
                        <a:blipFill>
                          <a:blip r:embed="rId8"/>
                          <a:stretch>
                            <a:fillRect l="-1176" t="-306897" r="-185882"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3"/>
                      </a:ext>
                    </a:extLst>
                  </a:tr>
                </a:tbl>
              </a:graphicData>
            </a:graphic>
          </p:graphicFrame>
        </mc:Fallback>
      </mc:AlternateContent>
      <p:cxnSp>
        <p:nvCxnSpPr>
          <p:cNvPr id="27" name="Straight Arrow Connector 26">
            <a:extLst>
              <a:ext uri="{FF2B5EF4-FFF2-40B4-BE49-F238E27FC236}">
                <a16:creationId xmlns:a16="http://schemas.microsoft.com/office/drawing/2014/main" id="{5C0FDCDD-E7F2-0448-8C27-AEB0E06D5437}"/>
              </a:ext>
            </a:extLst>
          </p:cNvPr>
          <p:cNvCxnSpPr>
            <a:stCxn id="24" idx="4"/>
            <a:endCxn id="25" idx="7"/>
          </p:cNvCxnSpPr>
          <p:nvPr/>
        </p:nvCxnSpPr>
        <p:spPr>
          <a:xfrm flipH="1">
            <a:off x="3398480" y="2496440"/>
            <a:ext cx="2536739"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62A3D15-FC72-D74F-ADCE-0F7AA316A971}"/>
              </a:ext>
            </a:extLst>
          </p:cNvPr>
          <p:cNvCxnSpPr>
            <a:stCxn id="24" idx="4"/>
            <a:endCxn id="21" idx="0"/>
          </p:cNvCxnSpPr>
          <p:nvPr/>
        </p:nvCxnSpPr>
        <p:spPr>
          <a:xfrm flipH="1">
            <a:off x="4892871" y="2496440"/>
            <a:ext cx="1042348"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CA7344-3BF3-E04C-BF17-1EA6E8CA2AC7}"/>
              </a:ext>
            </a:extLst>
          </p:cNvPr>
          <p:cNvCxnSpPr>
            <a:stCxn id="24" idx="4"/>
            <a:endCxn id="22" idx="0"/>
          </p:cNvCxnSpPr>
          <p:nvPr/>
        </p:nvCxnSpPr>
        <p:spPr>
          <a:xfrm>
            <a:off x="5935219" y="2496440"/>
            <a:ext cx="1051560"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DA686B-06E9-7347-8FA3-4D5745D88DC8}"/>
              </a:ext>
            </a:extLst>
          </p:cNvPr>
          <p:cNvCxnSpPr>
            <a:stCxn id="24" idx="4"/>
            <a:endCxn id="23" idx="1"/>
          </p:cNvCxnSpPr>
          <p:nvPr/>
        </p:nvCxnSpPr>
        <p:spPr>
          <a:xfrm>
            <a:off x="5935219" y="2496440"/>
            <a:ext cx="2545950"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31" name="Table 30">
                <a:extLst>
                  <a:ext uri="{FF2B5EF4-FFF2-40B4-BE49-F238E27FC236}">
                    <a16:creationId xmlns:a16="http://schemas.microsoft.com/office/drawing/2014/main" id="{E5FCF090-D9EB-644E-9C49-B6A01ECF7EB9}"/>
                  </a:ext>
                </a:extLst>
              </p:cNvPr>
              <p:cNvGraphicFramePr>
                <a:graphicFrameLocks noGrp="1"/>
              </p:cNvGraphicFramePr>
              <p:nvPr/>
            </p:nvGraphicFramePr>
            <p:xfrm>
              <a:off x="6986779" y="1859832"/>
              <a:ext cx="1378908" cy="736600"/>
            </p:xfrm>
            <a:graphic>
              <a:graphicData uri="http://schemas.openxmlformats.org/drawingml/2006/table">
                <a:tbl>
                  <a:tblPr firstRow="1" bandRow="1">
                    <a:tableStyleId>{5C22544A-7EE6-4342-B048-85BDC9FD1C3A}</a:tableStyleId>
                  </a:tblPr>
                  <a:tblGrid>
                    <a:gridCol w="1378908">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𝑡𝑒𝑛𝑛𝑖𝑠</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0.615</a:t>
                          </a:r>
                        </a:p>
                      </a:txBody>
                      <a:tcPr/>
                    </a:tc>
                    <a:extLst>
                      <a:ext uri="{0D108BD9-81ED-4DB2-BD59-A6C34878D82A}">
                        <a16:rowId xmlns:a16="http://schemas.microsoft.com/office/drawing/2014/main" val="10001"/>
                      </a:ext>
                    </a:extLst>
                  </a:tr>
                </a:tbl>
              </a:graphicData>
            </a:graphic>
          </p:graphicFrame>
        </mc:Choice>
        <mc:Fallback>
          <p:graphicFrame>
            <p:nvGraphicFramePr>
              <p:cNvPr id="31" name="Table 30">
                <a:extLst>
                  <a:ext uri="{FF2B5EF4-FFF2-40B4-BE49-F238E27FC236}">
                    <a16:creationId xmlns:a16="http://schemas.microsoft.com/office/drawing/2014/main" id="{E5FCF090-D9EB-644E-9C49-B6A01ECF7EB9}"/>
                  </a:ext>
                </a:extLst>
              </p:cNvPr>
              <p:cNvGraphicFramePr>
                <a:graphicFrameLocks noGrp="1"/>
              </p:cNvGraphicFramePr>
              <p:nvPr/>
            </p:nvGraphicFramePr>
            <p:xfrm>
              <a:off x="6986779" y="1859832"/>
              <a:ext cx="1378908" cy="736600"/>
            </p:xfrm>
            <a:graphic>
              <a:graphicData uri="http://schemas.openxmlformats.org/drawingml/2006/table">
                <a:tbl>
                  <a:tblPr firstRow="1" bandRow="1">
                    <a:tableStyleId>{5C22544A-7EE6-4342-B048-85BDC9FD1C3A}</a:tableStyleId>
                  </a:tblPr>
                  <a:tblGrid>
                    <a:gridCol w="1378908">
                      <a:extLst>
                        <a:ext uri="{9D8B030D-6E8A-4147-A177-3AD203B41FA5}">
                          <a16:colId xmlns:a16="http://schemas.microsoft.com/office/drawing/2014/main" val="20000"/>
                        </a:ext>
                      </a:extLst>
                    </a:gridCol>
                  </a:tblGrid>
                  <a:tr h="365760">
                    <a:tc>
                      <a:txBody>
                        <a:bodyPr/>
                        <a:lstStyle/>
                        <a:p>
                          <a:endParaRPr lang="en-US"/>
                        </a:p>
                      </a:txBody>
                      <a:tcPr>
                        <a:blipFill>
                          <a:blip r:embed="rId9"/>
                          <a:stretch>
                            <a:fillRect l="-917" t="-3448" r="-1835" b="-131034"/>
                          </a:stretch>
                        </a:blipFill>
                      </a:tcPr>
                    </a:tc>
                    <a:extLst>
                      <a:ext uri="{0D108BD9-81ED-4DB2-BD59-A6C34878D82A}">
                        <a16:rowId xmlns:a16="http://schemas.microsoft.com/office/drawing/2014/main" val="10000"/>
                      </a:ext>
                    </a:extLst>
                  </a:tr>
                  <a:tr h="370840">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0.615</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32" name="Table 31">
                <a:extLst>
                  <a:ext uri="{FF2B5EF4-FFF2-40B4-BE49-F238E27FC236}">
                    <a16:creationId xmlns:a16="http://schemas.microsoft.com/office/drawing/2014/main" id="{689FD2BE-3E77-0D4B-AC33-6F772F3E1593}"/>
                  </a:ext>
                </a:extLst>
              </p:cNvPr>
              <p:cNvGraphicFramePr>
                <a:graphicFrameLocks noGrp="1"/>
              </p:cNvGraphicFramePr>
              <p:nvPr/>
            </p:nvGraphicFramePr>
            <p:xfrm>
              <a:off x="2282292" y="4474737"/>
              <a:ext cx="2540193" cy="1478280"/>
            </p:xfrm>
            <a:graphic>
              <a:graphicData uri="http://schemas.openxmlformats.org/drawingml/2006/table">
                <a:tbl>
                  <a:tblPr firstRow="1" bandRow="1">
                    <a:tableStyleId>{5C22544A-7EE6-4342-B048-85BDC9FD1C3A}</a:tableStyleId>
                  </a:tblPr>
                  <a:tblGrid>
                    <a:gridCol w="648019">
                      <a:extLst>
                        <a:ext uri="{9D8B030D-6E8A-4147-A177-3AD203B41FA5}">
                          <a16:colId xmlns:a16="http://schemas.microsoft.com/office/drawing/2014/main" val="20000"/>
                        </a:ext>
                      </a:extLst>
                    </a:gridCol>
                    <a:gridCol w="851026">
                      <a:extLst>
                        <a:ext uri="{9D8B030D-6E8A-4147-A177-3AD203B41FA5}">
                          <a16:colId xmlns:a16="http://schemas.microsoft.com/office/drawing/2014/main" val="20001"/>
                        </a:ext>
                      </a:extLst>
                    </a:gridCol>
                    <a:gridCol w="1041148">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𝑀</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𝑀</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𝑀</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h𝑜𝑡</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0.125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𝑚𝑖𝑙𝑑</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𝑐𝑜𝑜𝑙</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0.200</a:t>
                          </a:r>
                        </a:p>
                      </a:txBody>
                      <a:tcPr/>
                    </a:tc>
                    <a:extLst>
                      <a:ext uri="{0D108BD9-81ED-4DB2-BD59-A6C34878D82A}">
                        <a16:rowId xmlns:a16="http://schemas.microsoft.com/office/drawing/2014/main" val="10003"/>
                      </a:ext>
                    </a:extLst>
                  </a:tr>
                </a:tbl>
              </a:graphicData>
            </a:graphic>
          </p:graphicFrame>
        </mc:Choice>
        <mc:Fallback>
          <p:graphicFrame>
            <p:nvGraphicFramePr>
              <p:cNvPr id="32" name="Table 31">
                <a:extLst>
                  <a:ext uri="{FF2B5EF4-FFF2-40B4-BE49-F238E27FC236}">
                    <a16:creationId xmlns:a16="http://schemas.microsoft.com/office/drawing/2014/main" id="{689FD2BE-3E77-0D4B-AC33-6F772F3E1593}"/>
                  </a:ext>
                </a:extLst>
              </p:cNvPr>
              <p:cNvGraphicFramePr>
                <a:graphicFrameLocks noGrp="1"/>
              </p:cNvGraphicFramePr>
              <p:nvPr/>
            </p:nvGraphicFramePr>
            <p:xfrm>
              <a:off x="2282292" y="4474737"/>
              <a:ext cx="2540193" cy="1478280"/>
            </p:xfrm>
            <a:graphic>
              <a:graphicData uri="http://schemas.openxmlformats.org/drawingml/2006/table">
                <a:tbl>
                  <a:tblPr firstRow="1" bandRow="1">
                    <a:tableStyleId>{5C22544A-7EE6-4342-B048-85BDC9FD1C3A}</a:tableStyleId>
                  </a:tblPr>
                  <a:tblGrid>
                    <a:gridCol w="648019">
                      <a:extLst>
                        <a:ext uri="{9D8B030D-6E8A-4147-A177-3AD203B41FA5}">
                          <a16:colId xmlns:a16="http://schemas.microsoft.com/office/drawing/2014/main" val="20000"/>
                        </a:ext>
                      </a:extLst>
                    </a:gridCol>
                    <a:gridCol w="851026">
                      <a:extLst>
                        <a:ext uri="{9D8B030D-6E8A-4147-A177-3AD203B41FA5}">
                          <a16:colId xmlns:a16="http://schemas.microsoft.com/office/drawing/2014/main" val="20001"/>
                        </a:ext>
                      </a:extLst>
                    </a:gridCol>
                    <a:gridCol w="1041148">
                      <a:extLst>
                        <a:ext uri="{9D8B030D-6E8A-4147-A177-3AD203B41FA5}">
                          <a16:colId xmlns:a16="http://schemas.microsoft.com/office/drawing/2014/main" val="20002"/>
                        </a:ext>
                      </a:extLst>
                    </a:gridCol>
                  </a:tblGrid>
                  <a:tr h="365760">
                    <a:tc>
                      <a:txBody>
                        <a:bodyPr/>
                        <a:lstStyle/>
                        <a:p>
                          <a:endParaRPr lang="en-US"/>
                        </a:p>
                      </a:txBody>
                      <a:tcPr>
                        <a:blipFill>
                          <a:blip r:embed="rId10"/>
                          <a:stretch>
                            <a:fillRect t="-3448" r="-300000" b="-331034"/>
                          </a:stretch>
                        </a:blipFill>
                      </a:tcPr>
                    </a:tc>
                    <a:tc>
                      <a:txBody>
                        <a:bodyPr/>
                        <a:lstStyle/>
                        <a:p>
                          <a:endParaRPr lang="en-US"/>
                        </a:p>
                      </a:txBody>
                      <a:tcPr>
                        <a:blipFill>
                          <a:blip r:embed="rId10"/>
                          <a:stretch>
                            <a:fillRect l="-75000" t="-3448" r="-125000" b="-331034"/>
                          </a:stretch>
                        </a:blipFill>
                      </a:tcPr>
                    </a:tc>
                    <a:tc>
                      <a:txBody>
                        <a:bodyPr/>
                        <a:lstStyle/>
                        <a:p>
                          <a:endParaRPr lang="en-US"/>
                        </a:p>
                      </a:txBody>
                      <a:tcPr>
                        <a:blipFill>
                          <a:blip r:embed="rId10"/>
                          <a:stretch>
                            <a:fillRect l="-145122" t="-3448" r="-3659" b="-3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t="-103448" r="-300000" b="-231034"/>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0.125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t="-196667" r="-300000" b="-1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2"/>
                      </a:ext>
                    </a:extLst>
                  </a:tr>
                  <a:tr h="370840">
                    <a:tc>
                      <a:txBody>
                        <a:bodyPr/>
                        <a:lstStyle/>
                        <a:p>
                          <a:endParaRPr lang="en-US"/>
                        </a:p>
                      </a:txBody>
                      <a:tcPr>
                        <a:blipFill>
                          <a:blip r:embed="rId10"/>
                          <a:stretch>
                            <a:fillRect t="-306897" r="-300000"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0.200</a:t>
                          </a:r>
                        </a:p>
                      </a:txBody>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33" name="Table 32">
                <a:extLst>
                  <a:ext uri="{FF2B5EF4-FFF2-40B4-BE49-F238E27FC236}">
                    <a16:creationId xmlns:a16="http://schemas.microsoft.com/office/drawing/2014/main" id="{EB38C913-18B0-F74D-906C-DF744FC02FE3}"/>
                  </a:ext>
                </a:extLst>
              </p:cNvPr>
              <p:cNvGraphicFramePr>
                <a:graphicFrameLocks noGrp="1"/>
              </p:cNvGraphicFramePr>
              <p:nvPr/>
            </p:nvGraphicFramePr>
            <p:xfrm>
              <a:off x="4863906" y="4474737"/>
              <a:ext cx="2792057" cy="1107440"/>
            </p:xfrm>
            <a:graphic>
              <a:graphicData uri="http://schemas.openxmlformats.org/drawingml/2006/table">
                <a:tbl>
                  <a:tblPr firstRow="1" bandRow="1">
                    <a:tableStyleId>{5C22544A-7EE6-4342-B048-85BDC9FD1C3A}</a:tableStyleId>
                  </a:tblPr>
                  <a:tblGrid>
                    <a:gridCol w="899883">
                      <a:extLst>
                        <a:ext uri="{9D8B030D-6E8A-4147-A177-3AD203B41FA5}">
                          <a16:colId xmlns:a16="http://schemas.microsoft.com/office/drawing/2014/main" val="20000"/>
                        </a:ext>
                      </a:extLst>
                    </a:gridCol>
                    <a:gridCol w="851025">
                      <a:extLst>
                        <a:ext uri="{9D8B030D-6E8A-4147-A177-3AD203B41FA5}">
                          <a16:colId xmlns:a16="http://schemas.microsoft.com/office/drawing/2014/main" val="20001"/>
                        </a:ext>
                      </a:extLst>
                    </a:gridCol>
                    <a:gridCol w="1041149">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𝐻</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𝐻</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𝐻</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h𝑖𝑔h</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0.250</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0.800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𝑛𝑜𝑟𝑚𝑎𝑙</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0.750</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0.200</a:t>
                          </a:r>
                        </a:p>
                      </a:txBody>
                      <a:tcPr/>
                    </a:tc>
                    <a:extLst>
                      <a:ext uri="{0D108BD9-81ED-4DB2-BD59-A6C34878D82A}">
                        <a16:rowId xmlns:a16="http://schemas.microsoft.com/office/drawing/2014/main" val="10002"/>
                      </a:ext>
                    </a:extLst>
                  </a:tr>
                </a:tbl>
              </a:graphicData>
            </a:graphic>
          </p:graphicFrame>
        </mc:Choice>
        <mc:Fallback>
          <p:graphicFrame>
            <p:nvGraphicFramePr>
              <p:cNvPr id="33" name="Table 32">
                <a:extLst>
                  <a:ext uri="{FF2B5EF4-FFF2-40B4-BE49-F238E27FC236}">
                    <a16:creationId xmlns:a16="http://schemas.microsoft.com/office/drawing/2014/main" id="{EB38C913-18B0-F74D-906C-DF744FC02FE3}"/>
                  </a:ext>
                </a:extLst>
              </p:cNvPr>
              <p:cNvGraphicFramePr>
                <a:graphicFrameLocks noGrp="1"/>
              </p:cNvGraphicFramePr>
              <p:nvPr/>
            </p:nvGraphicFramePr>
            <p:xfrm>
              <a:off x="4863906" y="4474737"/>
              <a:ext cx="2792057" cy="1107440"/>
            </p:xfrm>
            <a:graphic>
              <a:graphicData uri="http://schemas.openxmlformats.org/drawingml/2006/table">
                <a:tbl>
                  <a:tblPr firstRow="1" bandRow="1">
                    <a:tableStyleId>{5C22544A-7EE6-4342-B048-85BDC9FD1C3A}</a:tableStyleId>
                  </a:tblPr>
                  <a:tblGrid>
                    <a:gridCol w="899883">
                      <a:extLst>
                        <a:ext uri="{9D8B030D-6E8A-4147-A177-3AD203B41FA5}">
                          <a16:colId xmlns:a16="http://schemas.microsoft.com/office/drawing/2014/main" val="20000"/>
                        </a:ext>
                      </a:extLst>
                    </a:gridCol>
                    <a:gridCol w="851025">
                      <a:extLst>
                        <a:ext uri="{9D8B030D-6E8A-4147-A177-3AD203B41FA5}">
                          <a16:colId xmlns:a16="http://schemas.microsoft.com/office/drawing/2014/main" val="20001"/>
                        </a:ext>
                      </a:extLst>
                    </a:gridCol>
                    <a:gridCol w="1041149">
                      <a:extLst>
                        <a:ext uri="{9D8B030D-6E8A-4147-A177-3AD203B41FA5}">
                          <a16:colId xmlns:a16="http://schemas.microsoft.com/office/drawing/2014/main" val="20002"/>
                        </a:ext>
                      </a:extLst>
                    </a:gridCol>
                  </a:tblGrid>
                  <a:tr h="365760">
                    <a:tc>
                      <a:txBody>
                        <a:bodyPr/>
                        <a:lstStyle/>
                        <a:p>
                          <a:endParaRPr lang="en-US"/>
                        </a:p>
                      </a:txBody>
                      <a:tcPr>
                        <a:blipFill>
                          <a:blip r:embed="rId11"/>
                          <a:stretch>
                            <a:fillRect t="-3448" r="-215493" b="-231034"/>
                          </a:stretch>
                        </a:blipFill>
                      </a:tcPr>
                    </a:tc>
                    <a:tc>
                      <a:txBody>
                        <a:bodyPr/>
                        <a:lstStyle/>
                        <a:p>
                          <a:endParaRPr lang="en-US"/>
                        </a:p>
                      </a:txBody>
                      <a:tcPr>
                        <a:blipFill>
                          <a:blip r:embed="rId11"/>
                          <a:stretch>
                            <a:fillRect l="-104412" t="-3448" r="-125000" b="-231034"/>
                          </a:stretch>
                        </a:blipFill>
                      </a:tcPr>
                    </a:tc>
                    <a:tc>
                      <a:txBody>
                        <a:bodyPr/>
                        <a:lstStyle/>
                        <a:p>
                          <a:endParaRPr lang="en-US"/>
                        </a:p>
                      </a:txBody>
                      <a:tcPr>
                        <a:blipFill>
                          <a:blip r:embed="rId11"/>
                          <a:stretch>
                            <a:fillRect l="-169512" t="-3448" r="-3659" b="-2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1"/>
                          <a:stretch>
                            <a:fillRect t="-100000" r="-215493" b="-123333"/>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0.250</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0.800</a:t>
                          </a:r>
                        </a:p>
                      </a:txBody>
                      <a:tcPr/>
                    </a:tc>
                    <a:extLst>
                      <a:ext uri="{0D108BD9-81ED-4DB2-BD59-A6C34878D82A}">
                        <a16:rowId xmlns:a16="http://schemas.microsoft.com/office/drawing/2014/main" val="10001"/>
                      </a:ext>
                    </a:extLst>
                  </a:tr>
                  <a:tr h="370840">
                    <a:tc>
                      <a:txBody>
                        <a:bodyPr/>
                        <a:lstStyle/>
                        <a:p>
                          <a:endParaRPr lang="en-US"/>
                        </a:p>
                      </a:txBody>
                      <a:tcPr>
                        <a:blipFill>
                          <a:blip r:embed="rId11"/>
                          <a:stretch>
                            <a:fillRect t="-206897" r="-215493" b="-27586"/>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0.750</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0.200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34" name="Table 33">
                <a:extLst>
                  <a:ext uri="{FF2B5EF4-FFF2-40B4-BE49-F238E27FC236}">
                    <a16:creationId xmlns:a16="http://schemas.microsoft.com/office/drawing/2014/main" id="{17759F53-7CC5-4549-AE16-629F8AE62742}"/>
                  </a:ext>
                </a:extLst>
              </p:cNvPr>
              <p:cNvGraphicFramePr>
                <a:graphicFrameLocks noGrp="1"/>
              </p:cNvGraphicFramePr>
              <p:nvPr/>
            </p:nvGraphicFramePr>
            <p:xfrm>
              <a:off x="7698823" y="4474738"/>
              <a:ext cx="2836146" cy="1107440"/>
            </p:xfrm>
            <a:graphic>
              <a:graphicData uri="http://schemas.openxmlformats.org/drawingml/2006/table">
                <a:tbl>
                  <a:tblPr firstRow="1" bandRow="1">
                    <a:tableStyleId>{5C22544A-7EE6-4342-B048-85BDC9FD1C3A}</a:tableStyleId>
                  </a:tblPr>
                  <a:tblGrid>
                    <a:gridCol w="853436">
                      <a:extLst>
                        <a:ext uri="{9D8B030D-6E8A-4147-A177-3AD203B41FA5}">
                          <a16:colId xmlns:a16="http://schemas.microsoft.com/office/drawing/2014/main" val="20000"/>
                        </a:ext>
                      </a:extLst>
                    </a:gridCol>
                    <a:gridCol w="896293">
                      <a:extLst>
                        <a:ext uri="{9D8B030D-6E8A-4147-A177-3AD203B41FA5}">
                          <a16:colId xmlns:a16="http://schemas.microsoft.com/office/drawing/2014/main" val="20001"/>
                        </a:ext>
                      </a:extLst>
                    </a:gridCol>
                    <a:gridCol w="1086417">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𝑊</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𝑊</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𝑊</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𝑤𝑒𝑎𝑘</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0.625</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𝑠𝑡𝑟𝑜𝑛𝑔</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0.600</a:t>
                          </a:r>
                        </a:p>
                      </a:txBody>
                      <a:tcPr/>
                    </a:tc>
                    <a:extLst>
                      <a:ext uri="{0D108BD9-81ED-4DB2-BD59-A6C34878D82A}">
                        <a16:rowId xmlns:a16="http://schemas.microsoft.com/office/drawing/2014/main" val="10002"/>
                      </a:ext>
                    </a:extLst>
                  </a:tr>
                </a:tbl>
              </a:graphicData>
            </a:graphic>
          </p:graphicFrame>
        </mc:Choice>
        <mc:Fallback>
          <p:graphicFrame>
            <p:nvGraphicFramePr>
              <p:cNvPr id="34" name="Table 33">
                <a:extLst>
                  <a:ext uri="{FF2B5EF4-FFF2-40B4-BE49-F238E27FC236}">
                    <a16:creationId xmlns:a16="http://schemas.microsoft.com/office/drawing/2014/main" id="{17759F53-7CC5-4549-AE16-629F8AE62742}"/>
                  </a:ext>
                </a:extLst>
              </p:cNvPr>
              <p:cNvGraphicFramePr>
                <a:graphicFrameLocks noGrp="1"/>
              </p:cNvGraphicFramePr>
              <p:nvPr/>
            </p:nvGraphicFramePr>
            <p:xfrm>
              <a:off x="7698823" y="4474738"/>
              <a:ext cx="2836146" cy="1107440"/>
            </p:xfrm>
            <a:graphic>
              <a:graphicData uri="http://schemas.openxmlformats.org/drawingml/2006/table">
                <a:tbl>
                  <a:tblPr firstRow="1" bandRow="1">
                    <a:tableStyleId>{5C22544A-7EE6-4342-B048-85BDC9FD1C3A}</a:tableStyleId>
                  </a:tblPr>
                  <a:tblGrid>
                    <a:gridCol w="853436">
                      <a:extLst>
                        <a:ext uri="{9D8B030D-6E8A-4147-A177-3AD203B41FA5}">
                          <a16:colId xmlns:a16="http://schemas.microsoft.com/office/drawing/2014/main" val="20000"/>
                        </a:ext>
                      </a:extLst>
                    </a:gridCol>
                    <a:gridCol w="896293">
                      <a:extLst>
                        <a:ext uri="{9D8B030D-6E8A-4147-A177-3AD203B41FA5}">
                          <a16:colId xmlns:a16="http://schemas.microsoft.com/office/drawing/2014/main" val="20001"/>
                        </a:ext>
                      </a:extLst>
                    </a:gridCol>
                    <a:gridCol w="1086417">
                      <a:extLst>
                        <a:ext uri="{9D8B030D-6E8A-4147-A177-3AD203B41FA5}">
                          <a16:colId xmlns:a16="http://schemas.microsoft.com/office/drawing/2014/main" val="20002"/>
                        </a:ext>
                      </a:extLst>
                    </a:gridCol>
                  </a:tblGrid>
                  <a:tr h="365760">
                    <a:tc>
                      <a:txBody>
                        <a:bodyPr/>
                        <a:lstStyle/>
                        <a:p>
                          <a:endParaRPr lang="en-US"/>
                        </a:p>
                      </a:txBody>
                      <a:tcPr>
                        <a:blipFill>
                          <a:blip r:embed="rId12"/>
                          <a:stretch>
                            <a:fillRect l="-1493" t="-3448" r="-237313" b="-231034"/>
                          </a:stretch>
                        </a:blipFill>
                      </a:tcPr>
                    </a:tc>
                    <a:tc>
                      <a:txBody>
                        <a:bodyPr/>
                        <a:lstStyle/>
                        <a:p>
                          <a:endParaRPr lang="en-US"/>
                        </a:p>
                      </a:txBody>
                      <a:tcPr>
                        <a:blipFill>
                          <a:blip r:embed="rId12"/>
                          <a:stretch>
                            <a:fillRect l="-95775" t="-3448" r="-123944" b="-231034"/>
                          </a:stretch>
                        </a:blipFill>
                      </a:tcPr>
                    </a:tc>
                    <a:tc>
                      <a:txBody>
                        <a:bodyPr/>
                        <a:lstStyle/>
                        <a:p>
                          <a:endParaRPr lang="en-US"/>
                        </a:p>
                      </a:txBody>
                      <a:tcPr>
                        <a:blipFill>
                          <a:blip r:embed="rId12"/>
                          <a:stretch>
                            <a:fillRect l="-161628" t="-3448" r="-2326" b="-2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2"/>
                          <a:stretch>
                            <a:fillRect l="-1493" t="-100000" r="-237313" b="-123333"/>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0.625</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1"/>
                      </a:ext>
                    </a:extLst>
                  </a:tr>
                  <a:tr h="370840">
                    <a:tc>
                      <a:txBody>
                        <a:bodyPr/>
                        <a:lstStyle/>
                        <a:p>
                          <a:endParaRPr lang="en-US"/>
                        </a:p>
                      </a:txBody>
                      <a:tcPr>
                        <a:blipFill>
                          <a:blip r:embed="rId12"/>
                          <a:stretch>
                            <a:fillRect l="-1493" t="-206897" r="-237313" b="-27586"/>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0.600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339DAFE-334A-838F-3889-F3E59F17109B}"/>
                  </a:ext>
                </a:extLst>
              </p:cNvPr>
              <p:cNvSpPr txBox="1"/>
              <p:nvPr/>
            </p:nvSpPr>
            <p:spPr>
              <a:xfrm>
                <a:off x="401666" y="393123"/>
                <a:ext cx="8399433" cy="923330"/>
              </a:xfrm>
              <a:prstGeom prst="rect">
                <a:avLst/>
              </a:prstGeom>
              <a:noFill/>
            </p:spPr>
            <p:txBody>
              <a:bodyPr wrap="square" rtlCol="0">
                <a:spAutoFit/>
              </a:bodyPr>
              <a:lstStyle/>
              <a:p>
                <a:pPr marL="0" indent="0">
                  <a:buNone/>
                </a:pPr>
                <a:r>
                  <a:rPr lang="en-US" sz="1800" dirty="0"/>
                  <a:t>&lt;0.615,0.385</a:t>
                </a:r>
                <a:r>
                  <a:rPr lang="en-US" sz="1800" b="1" dirty="0"/>
                  <a:t>&gt;</a:t>
                </a:r>
                <a14:m>
                  <m:oMath xmlns:m="http://schemas.openxmlformats.org/officeDocument/2006/math">
                    <m:r>
                      <a:rPr lang="en-US" sz="1800" b="1">
                        <a:latin typeface="Cambria Math" panose="02040503050406030204" pitchFamily="18" charset="0"/>
                      </a:rPr>
                      <m:t>𝐏</m:t>
                    </m:r>
                    <m:d>
                      <m:dPr>
                        <m:ctrlPr>
                          <a:rPr lang="en-US" sz="1800" i="1">
                            <a:latin typeface="Cambria Math" panose="02040503050406030204" pitchFamily="18" charset="0"/>
                          </a:rPr>
                        </m:ctrlPr>
                      </m:dPr>
                      <m:e>
                        <m:r>
                          <a:rPr lang="en-US" sz="1800" i="1">
                            <a:latin typeface="Cambria Math" panose="02040503050406030204" pitchFamily="18" charset="0"/>
                          </a:rPr>
                          <m:t>𝑜𝑣𝑒𝑟𝑐𝑎𝑠𝑡</m:t>
                        </m:r>
                        <m:r>
                          <a:rPr lang="en-US" sz="1800" i="1">
                            <a:latin typeface="Cambria Math" panose="02040503050406030204" pitchFamily="18" charset="0"/>
                          </a:rPr>
                          <m:t>|</m:t>
                        </m:r>
                        <m:r>
                          <a:rPr lang="en-US" sz="1800" i="1">
                            <a:latin typeface="Cambria Math" panose="02040503050406030204" pitchFamily="18" charset="0"/>
                          </a:rPr>
                          <m:t>𝑇𝑒𝑛𝑛𝑖𝑠</m:t>
                        </m:r>
                      </m:e>
                    </m:d>
                    <m:r>
                      <a:rPr lang="en-US" sz="1800" b="1">
                        <a:latin typeface="Cambria Math" panose="02040503050406030204" pitchFamily="18" charset="0"/>
                      </a:rPr>
                      <m:t>𝐏</m:t>
                    </m:r>
                    <m:d>
                      <m:dPr>
                        <m:ctrlPr>
                          <a:rPr lang="en-US" sz="1800" i="1">
                            <a:latin typeface="Cambria Math" panose="02040503050406030204" pitchFamily="18" charset="0"/>
                          </a:rPr>
                        </m:ctrlPr>
                      </m:dPr>
                      <m:e>
                        <m:r>
                          <a:rPr lang="en-US" sz="1800" i="1">
                            <a:latin typeface="Cambria Math" panose="02040503050406030204" pitchFamily="18" charset="0"/>
                          </a:rPr>
                          <m:t>h𝑜𝑡</m:t>
                        </m:r>
                        <m:r>
                          <a:rPr lang="en-US" sz="1800" i="1">
                            <a:latin typeface="Cambria Math" panose="02040503050406030204" pitchFamily="18" charset="0"/>
                          </a:rPr>
                          <m:t>|</m:t>
                        </m:r>
                        <m:r>
                          <a:rPr lang="en-US" sz="1800" i="1">
                            <a:latin typeface="Cambria Math" panose="02040503050406030204" pitchFamily="18" charset="0"/>
                          </a:rPr>
                          <m:t>𝑇𝑒𝑛𝑛𝑖𝑠</m:t>
                        </m:r>
                      </m:e>
                    </m:d>
                    <m:r>
                      <a:rPr lang="en-US" sz="1800" b="1">
                        <a:latin typeface="Cambria Math" panose="02040503050406030204" pitchFamily="18" charset="0"/>
                      </a:rPr>
                      <m:t>𝐏</m:t>
                    </m:r>
                    <m:d>
                      <m:dPr>
                        <m:ctrlPr>
                          <a:rPr lang="en-US" sz="1800" i="1">
                            <a:latin typeface="Cambria Math" panose="02040503050406030204" pitchFamily="18" charset="0"/>
                          </a:rPr>
                        </m:ctrlPr>
                      </m:dPr>
                      <m:e>
                        <m:r>
                          <a:rPr lang="en-US" sz="1800" i="1">
                            <a:latin typeface="Cambria Math" panose="02040503050406030204" pitchFamily="18" charset="0"/>
                          </a:rPr>
                          <m:t>h𝑖𝑔h</m:t>
                        </m:r>
                        <m:r>
                          <a:rPr lang="en-US" sz="1800" i="1">
                            <a:latin typeface="Cambria Math" panose="02040503050406030204" pitchFamily="18" charset="0"/>
                          </a:rPr>
                          <m:t>|</m:t>
                        </m:r>
                        <m:r>
                          <a:rPr lang="en-US" sz="1800" i="1">
                            <a:latin typeface="Cambria Math" panose="02040503050406030204" pitchFamily="18" charset="0"/>
                          </a:rPr>
                          <m:t>𝑇𝑒𝑛𝑛𝑖𝑠</m:t>
                        </m:r>
                      </m:e>
                    </m:d>
                    <m:r>
                      <a:rPr lang="en-US" sz="1800" b="1">
                        <a:latin typeface="Cambria Math" panose="02040503050406030204" pitchFamily="18" charset="0"/>
                      </a:rPr>
                      <m:t>𝐏</m:t>
                    </m:r>
                    <m:d>
                      <m:dPr>
                        <m:ctrlPr>
                          <a:rPr lang="en-US" sz="1800" i="1">
                            <a:latin typeface="Cambria Math" panose="02040503050406030204" pitchFamily="18" charset="0"/>
                          </a:rPr>
                        </m:ctrlPr>
                      </m:dPr>
                      <m:e>
                        <m:r>
                          <a:rPr lang="en-US" sz="1800" i="1">
                            <a:latin typeface="Cambria Math" panose="02040503050406030204" pitchFamily="18" charset="0"/>
                          </a:rPr>
                          <m:t>𝑤𝑒𝑎𝑘</m:t>
                        </m:r>
                        <m:r>
                          <a:rPr lang="en-US" sz="1800" i="1">
                            <a:latin typeface="Cambria Math" panose="02040503050406030204" pitchFamily="18" charset="0"/>
                          </a:rPr>
                          <m:t>|</m:t>
                        </m:r>
                        <m:r>
                          <a:rPr lang="en-US" sz="1800" i="1">
                            <a:latin typeface="Cambria Math" panose="02040503050406030204" pitchFamily="18" charset="0"/>
                          </a:rPr>
                          <m:t>𝑇𝑒𝑛𝑛𝑖𝑠</m:t>
                        </m:r>
                      </m:e>
                    </m:d>
                  </m:oMath>
                </a14:m>
                <a:endParaRPr lang="en-US" sz="1800" dirty="0">
                  <a:latin typeface="Helvetica" pitchFamily="2" charset="0"/>
                </a:endParaRPr>
              </a:p>
              <a:p>
                <a:pPr marL="0" indent="0">
                  <a:buNone/>
                </a:pPr>
                <a:endParaRPr lang="en-US" sz="1800" dirty="0">
                  <a:latin typeface="Helvetica" pitchFamily="2" charset="0"/>
                </a:endParaRPr>
              </a:p>
              <a:p>
                <a:endParaRPr lang="en-US" dirty="0"/>
              </a:p>
            </p:txBody>
          </p:sp>
        </mc:Choice>
        <mc:Fallback>
          <p:sp>
            <p:nvSpPr>
              <p:cNvPr id="2" name="TextBox 1">
                <a:extLst>
                  <a:ext uri="{FF2B5EF4-FFF2-40B4-BE49-F238E27FC236}">
                    <a16:creationId xmlns:a16="http://schemas.microsoft.com/office/drawing/2014/main" id="{5339DAFE-334A-838F-3889-F3E59F17109B}"/>
                  </a:ext>
                </a:extLst>
              </p:cNvPr>
              <p:cNvSpPr txBox="1">
                <a:spLocks noRot="1" noChangeAspect="1" noMove="1" noResize="1" noEditPoints="1" noAdjustHandles="1" noChangeArrowheads="1" noChangeShapeType="1" noTextEdit="1"/>
              </p:cNvSpPr>
              <p:nvPr/>
            </p:nvSpPr>
            <p:spPr>
              <a:xfrm>
                <a:off x="401666" y="393123"/>
                <a:ext cx="8399433" cy="923330"/>
              </a:xfrm>
              <a:prstGeom prst="rect">
                <a:avLst/>
              </a:prstGeom>
              <a:blipFill>
                <a:blip r:embed="rId13"/>
                <a:stretch>
                  <a:fillRect l="-603" t="-27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1600A7C-F23A-3A89-F798-496C45E32312}"/>
                  </a:ext>
                </a:extLst>
              </p:cNvPr>
              <p:cNvSpPr txBox="1"/>
              <p:nvPr/>
            </p:nvSpPr>
            <p:spPr>
              <a:xfrm>
                <a:off x="8807739" y="393123"/>
                <a:ext cx="3067842" cy="2308324"/>
              </a:xfrm>
              <a:prstGeom prst="rect">
                <a:avLst/>
              </a:prstGeom>
              <a:noFill/>
            </p:spPr>
            <p:txBody>
              <a:bodyPr wrap="square" rtlCol="0">
                <a:spAutoFit/>
              </a:bodyPr>
              <a:lstStyle/>
              <a:p>
                <a:r>
                  <a:rPr lang="en-US" dirty="0"/>
                  <a:t>Another probability distribution!</a:t>
                </a:r>
              </a:p>
              <a:p>
                <a:endParaRPr lang="en-US" dirty="0"/>
              </a:p>
              <a:p>
                <a:r>
                  <a:rPr lang="en-US" dirty="0"/>
                  <a:t>“probability of </a:t>
                </a:r>
                <a:r>
                  <a:rPr lang="en-US" i="1" dirty="0"/>
                  <a:t>overcast</a:t>
                </a:r>
                <a:r>
                  <a:rPr lang="en-US" dirty="0"/>
                  <a:t> for tennis, probability of overcast for </a:t>
                </a:r>
                <a14:m>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oMath>
                </a14:m>
                <a:r>
                  <a:rPr lang="en-US" i="1" dirty="0"/>
                  <a:t>tennis</a:t>
                </a:r>
                <a:r>
                  <a:rPr lang="en-US" dirty="0"/>
                  <a:t>, ”</a:t>
                </a:r>
              </a:p>
              <a:p>
                <a:endParaRPr lang="en-US" dirty="0">
                  <a:solidFill>
                    <a:schemeClr val="accent1"/>
                  </a:solidFill>
                </a:endParaRPr>
              </a:p>
              <a:p>
                <a:pPr algn="ctr"/>
                <a:r>
                  <a:rPr lang="en-US" dirty="0"/>
                  <a:t>&lt;0.375, 0.0&gt;</a:t>
                </a:r>
              </a:p>
            </p:txBody>
          </p:sp>
        </mc:Choice>
        <mc:Fallback>
          <p:sp>
            <p:nvSpPr>
              <p:cNvPr id="3" name="TextBox 2">
                <a:extLst>
                  <a:ext uri="{FF2B5EF4-FFF2-40B4-BE49-F238E27FC236}">
                    <a16:creationId xmlns:a16="http://schemas.microsoft.com/office/drawing/2014/main" id="{61600A7C-F23A-3A89-F798-496C45E32312}"/>
                  </a:ext>
                </a:extLst>
              </p:cNvPr>
              <p:cNvSpPr txBox="1">
                <a:spLocks noRot="1" noChangeAspect="1" noMove="1" noResize="1" noEditPoints="1" noAdjustHandles="1" noChangeArrowheads="1" noChangeShapeType="1" noTextEdit="1"/>
              </p:cNvSpPr>
              <p:nvPr/>
            </p:nvSpPr>
            <p:spPr>
              <a:xfrm>
                <a:off x="8807739" y="393123"/>
                <a:ext cx="3067842" cy="2308324"/>
              </a:xfrm>
              <a:prstGeom prst="rect">
                <a:avLst/>
              </a:prstGeom>
              <a:blipFill>
                <a:blip r:embed="rId14"/>
                <a:stretch>
                  <a:fillRect l="-1646" t="-1093" b="-3279"/>
                </a:stretch>
              </a:blipFill>
            </p:spPr>
            <p:txBody>
              <a:bodyPr/>
              <a:lstStyle/>
              <a:p>
                <a:r>
                  <a:rPr lang="en-US">
                    <a:noFill/>
                  </a:rPr>
                  <a:t> </a:t>
                </a:r>
              </a:p>
            </p:txBody>
          </p:sp>
        </mc:Fallback>
      </mc:AlternateContent>
    </p:spTree>
    <p:extLst>
      <p:ext uri="{BB962C8B-B14F-4D97-AF65-F5344CB8AC3E}">
        <p14:creationId xmlns:p14="http://schemas.microsoft.com/office/powerpoint/2010/main" val="32117111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1" name="Oval 20">
                <a:extLst>
                  <a:ext uri="{FF2B5EF4-FFF2-40B4-BE49-F238E27FC236}">
                    <a16:creationId xmlns:a16="http://schemas.microsoft.com/office/drawing/2014/main" id="{1BF723CF-512B-2D46-93B9-39940A764B7B}"/>
                  </a:ext>
                </a:extLst>
              </p:cNvPr>
              <p:cNvSpPr/>
              <p:nvPr/>
            </p:nvSpPr>
            <p:spPr>
              <a:xfrm>
                <a:off x="4045025" y="3498327"/>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𝑇𝑒𝑚𝑝𝑒𝑟𝑎𝑡𝑢𝑟𝑒</m:t>
                      </m:r>
                    </m:oMath>
                  </m:oMathPara>
                </a14:m>
                <a:endParaRPr lang="en-US" dirty="0">
                  <a:solidFill>
                    <a:schemeClr val="bg1"/>
                  </a:solidFill>
                </a:endParaRPr>
              </a:p>
            </p:txBody>
          </p:sp>
        </mc:Choice>
        <mc:Fallback>
          <p:sp>
            <p:nvSpPr>
              <p:cNvPr id="21" name="Oval 20">
                <a:extLst>
                  <a:ext uri="{FF2B5EF4-FFF2-40B4-BE49-F238E27FC236}">
                    <a16:creationId xmlns:a16="http://schemas.microsoft.com/office/drawing/2014/main" id="{1BF723CF-512B-2D46-93B9-39940A764B7B}"/>
                  </a:ext>
                </a:extLst>
              </p:cNvPr>
              <p:cNvSpPr>
                <a:spLocks noRot="1" noChangeAspect="1" noMove="1" noResize="1" noEditPoints="1" noAdjustHandles="1" noChangeArrowheads="1" noChangeShapeType="1" noTextEdit="1"/>
              </p:cNvSpPr>
              <p:nvPr/>
            </p:nvSpPr>
            <p:spPr>
              <a:xfrm>
                <a:off x="4045025" y="3498327"/>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Oval 21">
                <a:extLst>
                  <a:ext uri="{FF2B5EF4-FFF2-40B4-BE49-F238E27FC236}">
                    <a16:creationId xmlns:a16="http://schemas.microsoft.com/office/drawing/2014/main" id="{ABDD177C-E351-1C4B-BD5D-CF7531AB8159}"/>
                  </a:ext>
                </a:extLst>
              </p:cNvPr>
              <p:cNvSpPr/>
              <p:nvPr/>
            </p:nvSpPr>
            <p:spPr>
              <a:xfrm>
                <a:off x="6138933" y="3498327"/>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𝐻𝑢𝑚𝑖𝑑𝑖𝑡𝑦</m:t>
                      </m:r>
                    </m:oMath>
                  </m:oMathPara>
                </a14:m>
                <a:endParaRPr lang="en-US" dirty="0">
                  <a:solidFill>
                    <a:schemeClr val="bg1"/>
                  </a:solidFill>
                </a:endParaRPr>
              </a:p>
            </p:txBody>
          </p:sp>
        </mc:Choice>
        <mc:Fallback>
          <p:sp>
            <p:nvSpPr>
              <p:cNvPr id="22" name="Oval 21">
                <a:extLst>
                  <a:ext uri="{FF2B5EF4-FFF2-40B4-BE49-F238E27FC236}">
                    <a16:creationId xmlns:a16="http://schemas.microsoft.com/office/drawing/2014/main" id="{ABDD177C-E351-1C4B-BD5D-CF7531AB8159}"/>
                  </a:ext>
                </a:extLst>
              </p:cNvPr>
              <p:cNvSpPr>
                <a:spLocks noRot="1" noChangeAspect="1" noMove="1" noResize="1" noEditPoints="1" noAdjustHandles="1" noChangeArrowheads="1" noChangeShapeType="1" noTextEdit="1"/>
              </p:cNvSpPr>
              <p:nvPr/>
            </p:nvSpPr>
            <p:spPr>
              <a:xfrm>
                <a:off x="6138933" y="3498327"/>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Oval 22">
                <a:extLst>
                  <a:ext uri="{FF2B5EF4-FFF2-40B4-BE49-F238E27FC236}">
                    <a16:creationId xmlns:a16="http://schemas.microsoft.com/office/drawing/2014/main" id="{A9D89A68-2593-2142-ADAC-54EE0311A188}"/>
                  </a:ext>
                </a:extLst>
              </p:cNvPr>
              <p:cNvSpPr/>
              <p:nvPr/>
            </p:nvSpPr>
            <p:spPr>
              <a:xfrm>
                <a:off x="8232841" y="3498327"/>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𝑊𝑖𝑛𝑑</m:t>
                      </m:r>
                    </m:oMath>
                  </m:oMathPara>
                </a14:m>
                <a:endParaRPr lang="en-US" dirty="0">
                  <a:solidFill>
                    <a:schemeClr val="bg1"/>
                  </a:solidFill>
                </a:endParaRPr>
              </a:p>
            </p:txBody>
          </p:sp>
        </mc:Choice>
        <mc:Fallback>
          <p:sp>
            <p:nvSpPr>
              <p:cNvPr id="23" name="Oval 22">
                <a:extLst>
                  <a:ext uri="{FF2B5EF4-FFF2-40B4-BE49-F238E27FC236}">
                    <a16:creationId xmlns:a16="http://schemas.microsoft.com/office/drawing/2014/main" id="{A9D89A68-2593-2142-ADAC-54EE0311A188}"/>
                  </a:ext>
                </a:extLst>
              </p:cNvPr>
              <p:cNvSpPr>
                <a:spLocks noRot="1" noChangeAspect="1" noMove="1" noResize="1" noEditPoints="1" noAdjustHandles="1" noChangeArrowheads="1" noChangeShapeType="1" noTextEdit="1"/>
              </p:cNvSpPr>
              <p:nvPr/>
            </p:nvSpPr>
            <p:spPr>
              <a:xfrm>
                <a:off x="8232841" y="3498327"/>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Oval 23">
                <a:extLst>
                  <a:ext uri="{FF2B5EF4-FFF2-40B4-BE49-F238E27FC236}">
                    <a16:creationId xmlns:a16="http://schemas.microsoft.com/office/drawing/2014/main" id="{21832929-5979-3847-A086-A6746C734160}"/>
                  </a:ext>
                </a:extLst>
              </p:cNvPr>
              <p:cNvSpPr/>
              <p:nvPr/>
            </p:nvSpPr>
            <p:spPr>
              <a:xfrm>
                <a:off x="5087373" y="1859832"/>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𝑃𝑙𝑎𝑦</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𝑇𝑒𝑛𝑛𝑖𝑠</m:t>
                      </m:r>
                      <m:r>
                        <a:rPr lang="en-US" b="0" i="1" dirty="0"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p:sp>
            <p:nvSpPr>
              <p:cNvPr id="24" name="Oval 23">
                <a:extLst>
                  <a:ext uri="{FF2B5EF4-FFF2-40B4-BE49-F238E27FC236}">
                    <a16:creationId xmlns:a16="http://schemas.microsoft.com/office/drawing/2014/main" id="{21832929-5979-3847-A086-A6746C734160}"/>
                  </a:ext>
                </a:extLst>
              </p:cNvPr>
              <p:cNvSpPr>
                <a:spLocks noRot="1" noChangeAspect="1" noMove="1" noResize="1" noEditPoints="1" noAdjustHandles="1" noChangeArrowheads="1" noChangeShapeType="1" noTextEdit="1"/>
              </p:cNvSpPr>
              <p:nvPr/>
            </p:nvSpPr>
            <p:spPr>
              <a:xfrm>
                <a:off x="5087373" y="1859832"/>
                <a:ext cx="1695691" cy="636608"/>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Oval 24">
                <a:extLst>
                  <a:ext uri="{FF2B5EF4-FFF2-40B4-BE49-F238E27FC236}">
                    <a16:creationId xmlns:a16="http://schemas.microsoft.com/office/drawing/2014/main" id="{C0764997-E9A4-AA4B-B38F-3ECB65262772}"/>
                  </a:ext>
                </a:extLst>
              </p:cNvPr>
              <p:cNvSpPr/>
              <p:nvPr/>
            </p:nvSpPr>
            <p:spPr>
              <a:xfrm>
                <a:off x="1951117" y="3498327"/>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𝑂𝑢𝑡𝑙𝑜𝑜𝑘</m:t>
                      </m:r>
                    </m:oMath>
                  </m:oMathPara>
                </a14:m>
                <a:endParaRPr lang="en-US" dirty="0">
                  <a:solidFill>
                    <a:schemeClr val="bg1"/>
                  </a:solidFill>
                </a:endParaRPr>
              </a:p>
            </p:txBody>
          </p:sp>
        </mc:Choice>
        <mc:Fallback>
          <p:sp>
            <p:nvSpPr>
              <p:cNvPr id="25" name="Oval 24">
                <a:extLst>
                  <a:ext uri="{FF2B5EF4-FFF2-40B4-BE49-F238E27FC236}">
                    <a16:creationId xmlns:a16="http://schemas.microsoft.com/office/drawing/2014/main" id="{C0764997-E9A4-AA4B-B38F-3ECB65262772}"/>
                  </a:ext>
                </a:extLst>
              </p:cNvPr>
              <p:cNvSpPr>
                <a:spLocks noRot="1" noChangeAspect="1" noMove="1" noResize="1" noEditPoints="1" noAdjustHandles="1" noChangeArrowheads="1" noChangeShapeType="1" noTextEdit="1"/>
              </p:cNvSpPr>
              <p:nvPr/>
            </p:nvSpPr>
            <p:spPr>
              <a:xfrm>
                <a:off x="1951117" y="3498327"/>
                <a:ext cx="1695691" cy="636608"/>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26" name="Table 25">
                <a:extLst>
                  <a:ext uri="{FF2B5EF4-FFF2-40B4-BE49-F238E27FC236}">
                    <a16:creationId xmlns:a16="http://schemas.microsoft.com/office/drawing/2014/main" id="{2FD325AB-22A2-2449-A67A-07B75BC646A1}"/>
                  </a:ext>
                </a:extLst>
              </p:cNvPr>
              <p:cNvGraphicFramePr>
                <a:graphicFrameLocks noGrp="1"/>
              </p:cNvGraphicFramePr>
              <p:nvPr>
                <p:extLst>
                  <p:ext uri="{D42A27DB-BD31-4B8C-83A1-F6EECF244321}">
                    <p14:modId xmlns:p14="http://schemas.microsoft.com/office/powerpoint/2010/main" val="526618551"/>
                  </p:ext>
                </p:extLst>
              </p:nvPr>
            </p:nvGraphicFramePr>
            <p:xfrm>
              <a:off x="1427005" y="1501504"/>
              <a:ext cx="3051196" cy="1478280"/>
            </p:xfrm>
            <a:graphic>
              <a:graphicData uri="http://schemas.openxmlformats.org/drawingml/2006/table">
                <a:tbl>
                  <a:tblPr firstRow="1" bandRow="1">
                    <a:tableStyleId>{5C22544A-7EE6-4342-B048-85BDC9FD1C3A}</a:tableStyleId>
                  </a:tblPr>
                  <a:tblGrid>
                    <a:gridCol w="1077539">
                      <a:extLst>
                        <a:ext uri="{9D8B030D-6E8A-4147-A177-3AD203B41FA5}">
                          <a16:colId xmlns:a16="http://schemas.microsoft.com/office/drawing/2014/main" val="20000"/>
                        </a:ext>
                      </a:extLst>
                    </a:gridCol>
                    <a:gridCol w="905347">
                      <a:extLst>
                        <a:ext uri="{9D8B030D-6E8A-4147-A177-3AD203B41FA5}">
                          <a16:colId xmlns:a16="http://schemas.microsoft.com/office/drawing/2014/main" val="20001"/>
                        </a:ext>
                      </a:extLst>
                    </a:gridCol>
                    <a:gridCol w="1068310">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𝑂</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𝑂</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𝑂</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0.250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𝑜𝑣𝑒𝑟𝑐𝑎𝑠𝑡</m:t>
                                </m:r>
                              </m:oMath>
                            </m:oMathPara>
                          </a14:m>
                          <a:endPar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0.000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𝑟𝑎𝑖𝑛</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3"/>
                      </a:ext>
                    </a:extLst>
                  </a:tr>
                </a:tbl>
              </a:graphicData>
            </a:graphic>
          </p:graphicFrame>
        </mc:Choice>
        <mc:Fallback>
          <p:graphicFrame>
            <p:nvGraphicFramePr>
              <p:cNvPr id="26" name="Table 25">
                <a:extLst>
                  <a:ext uri="{FF2B5EF4-FFF2-40B4-BE49-F238E27FC236}">
                    <a16:creationId xmlns:a16="http://schemas.microsoft.com/office/drawing/2014/main" id="{2FD325AB-22A2-2449-A67A-07B75BC646A1}"/>
                  </a:ext>
                </a:extLst>
              </p:cNvPr>
              <p:cNvGraphicFramePr>
                <a:graphicFrameLocks noGrp="1"/>
              </p:cNvGraphicFramePr>
              <p:nvPr>
                <p:extLst>
                  <p:ext uri="{D42A27DB-BD31-4B8C-83A1-F6EECF244321}">
                    <p14:modId xmlns:p14="http://schemas.microsoft.com/office/powerpoint/2010/main" val="526618551"/>
                  </p:ext>
                </p:extLst>
              </p:nvPr>
            </p:nvGraphicFramePr>
            <p:xfrm>
              <a:off x="1427005" y="1501504"/>
              <a:ext cx="3051196" cy="1478280"/>
            </p:xfrm>
            <a:graphic>
              <a:graphicData uri="http://schemas.openxmlformats.org/drawingml/2006/table">
                <a:tbl>
                  <a:tblPr firstRow="1" bandRow="1">
                    <a:tableStyleId>{5C22544A-7EE6-4342-B048-85BDC9FD1C3A}</a:tableStyleId>
                  </a:tblPr>
                  <a:tblGrid>
                    <a:gridCol w="1077539">
                      <a:extLst>
                        <a:ext uri="{9D8B030D-6E8A-4147-A177-3AD203B41FA5}">
                          <a16:colId xmlns:a16="http://schemas.microsoft.com/office/drawing/2014/main" val="20000"/>
                        </a:ext>
                      </a:extLst>
                    </a:gridCol>
                    <a:gridCol w="905347">
                      <a:extLst>
                        <a:ext uri="{9D8B030D-6E8A-4147-A177-3AD203B41FA5}">
                          <a16:colId xmlns:a16="http://schemas.microsoft.com/office/drawing/2014/main" val="20001"/>
                        </a:ext>
                      </a:extLst>
                    </a:gridCol>
                    <a:gridCol w="1068310">
                      <a:extLst>
                        <a:ext uri="{9D8B030D-6E8A-4147-A177-3AD203B41FA5}">
                          <a16:colId xmlns:a16="http://schemas.microsoft.com/office/drawing/2014/main" val="20002"/>
                        </a:ext>
                      </a:extLst>
                    </a:gridCol>
                  </a:tblGrid>
                  <a:tr h="365760">
                    <a:tc>
                      <a:txBody>
                        <a:bodyPr/>
                        <a:lstStyle/>
                        <a:p>
                          <a:endParaRPr lang="en-US"/>
                        </a:p>
                      </a:txBody>
                      <a:tcPr>
                        <a:blipFill>
                          <a:blip r:embed="rId8"/>
                          <a:stretch>
                            <a:fillRect l="-1176" t="-3448" r="-185882" b="-331034"/>
                          </a:stretch>
                        </a:blipFill>
                      </a:tcPr>
                    </a:tc>
                    <a:tc>
                      <a:txBody>
                        <a:bodyPr/>
                        <a:lstStyle/>
                        <a:p>
                          <a:endParaRPr lang="en-US"/>
                        </a:p>
                      </a:txBody>
                      <a:tcPr>
                        <a:blipFill>
                          <a:blip r:embed="rId8"/>
                          <a:stretch>
                            <a:fillRect l="-119444" t="-3448" r="-119444" b="-331034"/>
                          </a:stretch>
                        </a:blipFill>
                      </a:tcPr>
                    </a:tc>
                    <a:tc>
                      <a:txBody>
                        <a:bodyPr/>
                        <a:lstStyle/>
                        <a:p>
                          <a:endParaRPr lang="en-US"/>
                        </a:p>
                      </a:txBody>
                      <a:tcPr>
                        <a:blipFill>
                          <a:blip r:embed="rId8"/>
                          <a:stretch>
                            <a:fillRect l="-188095" t="-3448" r="-2381" b="-3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8"/>
                          <a:stretch>
                            <a:fillRect l="-1176" t="-103448" r="-185882" b="-231034"/>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0.250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0.600</a:t>
                          </a:r>
                        </a:p>
                      </a:txBody>
                      <a:tcPr/>
                    </a:tc>
                    <a:extLst>
                      <a:ext uri="{0D108BD9-81ED-4DB2-BD59-A6C34878D82A}">
                        <a16:rowId xmlns:a16="http://schemas.microsoft.com/office/drawing/2014/main" val="10001"/>
                      </a:ext>
                    </a:extLst>
                  </a:tr>
                  <a:tr h="370840">
                    <a:tc>
                      <a:txBody>
                        <a:bodyPr/>
                        <a:lstStyle/>
                        <a:p>
                          <a:endParaRPr lang="en-US"/>
                        </a:p>
                      </a:txBody>
                      <a:tcPr>
                        <a:blipFill>
                          <a:blip r:embed="rId8"/>
                          <a:stretch>
                            <a:fillRect l="-1176" t="-196667" r="-185882" b="-123333"/>
                          </a:stretch>
                        </a:blip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0.000</a:t>
                          </a:r>
                        </a:p>
                      </a:txBody>
                      <a:tcPr/>
                    </a:tc>
                    <a:extLst>
                      <a:ext uri="{0D108BD9-81ED-4DB2-BD59-A6C34878D82A}">
                        <a16:rowId xmlns:a16="http://schemas.microsoft.com/office/drawing/2014/main" val="10002"/>
                      </a:ext>
                    </a:extLst>
                  </a:tr>
                  <a:tr h="370840">
                    <a:tc>
                      <a:txBody>
                        <a:bodyPr/>
                        <a:lstStyle/>
                        <a:p>
                          <a:endParaRPr lang="en-US"/>
                        </a:p>
                      </a:txBody>
                      <a:tcPr>
                        <a:blipFill>
                          <a:blip r:embed="rId8"/>
                          <a:stretch>
                            <a:fillRect l="-1176" t="-306897" r="-185882"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3"/>
                      </a:ext>
                    </a:extLst>
                  </a:tr>
                </a:tbl>
              </a:graphicData>
            </a:graphic>
          </p:graphicFrame>
        </mc:Fallback>
      </mc:AlternateContent>
      <p:cxnSp>
        <p:nvCxnSpPr>
          <p:cNvPr id="27" name="Straight Arrow Connector 26">
            <a:extLst>
              <a:ext uri="{FF2B5EF4-FFF2-40B4-BE49-F238E27FC236}">
                <a16:creationId xmlns:a16="http://schemas.microsoft.com/office/drawing/2014/main" id="{5C0FDCDD-E7F2-0448-8C27-AEB0E06D5437}"/>
              </a:ext>
            </a:extLst>
          </p:cNvPr>
          <p:cNvCxnSpPr>
            <a:stCxn id="24" idx="4"/>
            <a:endCxn id="25" idx="7"/>
          </p:cNvCxnSpPr>
          <p:nvPr/>
        </p:nvCxnSpPr>
        <p:spPr>
          <a:xfrm flipH="1">
            <a:off x="3398480" y="2496440"/>
            <a:ext cx="2536739"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62A3D15-FC72-D74F-ADCE-0F7AA316A971}"/>
              </a:ext>
            </a:extLst>
          </p:cNvPr>
          <p:cNvCxnSpPr>
            <a:stCxn id="24" idx="4"/>
            <a:endCxn id="21" idx="0"/>
          </p:cNvCxnSpPr>
          <p:nvPr/>
        </p:nvCxnSpPr>
        <p:spPr>
          <a:xfrm flipH="1">
            <a:off x="4892871" y="2496440"/>
            <a:ext cx="1042348"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CA7344-3BF3-E04C-BF17-1EA6E8CA2AC7}"/>
              </a:ext>
            </a:extLst>
          </p:cNvPr>
          <p:cNvCxnSpPr>
            <a:stCxn id="24" idx="4"/>
            <a:endCxn id="22" idx="0"/>
          </p:cNvCxnSpPr>
          <p:nvPr/>
        </p:nvCxnSpPr>
        <p:spPr>
          <a:xfrm>
            <a:off x="5935219" y="2496440"/>
            <a:ext cx="1051560"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DA686B-06E9-7347-8FA3-4D5745D88DC8}"/>
              </a:ext>
            </a:extLst>
          </p:cNvPr>
          <p:cNvCxnSpPr>
            <a:stCxn id="24" idx="4"/>
            <a:endCxn id="23" idx="1"/>
          </p:cNvCxnSpPr>
          <p:nvPr/>
        </p:nvCxnSpPr>
        <p:spPr>
          <a:xfrm>
            <a:off x="5935219" y="2496440"/>
            <a:ext cx="2545950"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31" name="Table 30">
                <a:extLst>
                  <a:ext uri="{FF2B5EF4-FFF2-40B4-BE49-F238E27FC236}">
                    <a16:creationId xmlns:a16="http://schemas.microsoft.com/office/drawing/2014/main" id="{E5FCF090-D9EB-644E-9C49-B6A01ECF7EB9}"/>
                  </a:ext>
                </a:extLst>
              </p:cNvPr>
              <p:cNvGraphicFramePr>
                <a:graphicFrameLocks noGrp="1"/>
              </p:cNvGraphicFramePr>
              <p:nvPr/>
            </p:nvGraphicFramePr>
            <p:xfrm>
              <a:off x="6986779" y="1859832"/>
              <a:ext cx="1378908" cy="736600"/>
            </p:xfrm>
            <a:graphic>
              <a:graphicData uri="http://schemas.openxmlformats.org/drawingml/2006/table">
                <a:tbl>
                  <a:tblPr firstRow="1" bandRow="1">
                    <a:tableStyleId>{5C22544A-7EE6-4342-B048-85BDC9FD1C3A}</a:tableStyleId>
                  </a:tblPr>
                  <a:tblGrid>
                    <a:gridCol w="1378908">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𝑡𝑒𝑛𝑛𝑖𝑠</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0.615</a:t>
                          </a:r>
                        </a:p>
                      </a:txBody>
                      <a:tcPr/>
                    </a:tc>
                    <a:extLst>
                      <a:ext uri="{0D108BD9-81ED-4DB2-BD59-A6C34878D82A}">
                        <a16:rowId xmlns:a16="http://schemas.microsoft.com/office/drawing/2014/main" val="10001"/>
                      </a:ext>
                    </a:extLst>
                  </a:tr>
                </a:tbl>
              </a:graphicData>
            </a:graphic>
          </p:graphicFrame>
        </mc:Choice>
        <mc:Fallback>
          <p:graphicFrame>
            <p:nvGraphicFramePr>
              <p:cNvPr id="31" name="Table 30">
                <a:extLst>
                  <a:ext uri="{FF2B5EF4-FFF2-40B4-BE49-F238E27FC236}">
                    <a16:creationId xmlns:a16="http://schemas.microsoft.com/office/drawing/2014/main" id="{E5FCF090-D9EB-644E-9C49-B6A01ECF7EB9}"/>
                  </a:ext>
                </a:extLst>
              </p:cNvPr>
              <p:cNvGraphicFramePr>
                <a:graphicFrameLocks noGrp="1"/>
              </p:cNvGraphicFramePr>
              <p:nvPr/>
            </p:nvGraphicFramePr>
            <p:xfrm>
              <a:off x="6986779" y="1859832"/>
              <a:ext cx="1378908" cy="736600"/>
            </p:xfrm>
            <a:graphic>
              <a:graphicData uri="http://schemas.openxmlformats.org/drawingml/2006/table">
                <a:tbl>
                  <a:tblPr firstRow="1" bandRow="1">
                    <a:tableStyleId>{5C22544A-7EE6-4342-B048-85BDC9FD1C3A}</a:tableStyleId>
                  </a:tblPr>
                  <a:tblGrid>
                    <a:gridCol w="1378908">
                      <a:extLst>
                        <a:ext uri="{9D8B030D-6E8A-4147-A177-3AD203B41FA5}">
                          <a16:colId xmlns:a16="http://schemas.microsoft.com/office/drawing/2014/main" val="20000"/>
                        </a:ext>
                      </a:extLst>
                    </a:gridCol>
                  </a:tblGrid>
                  <a:tr h="365760">
                    <a:tc>
                      <a:txBody>
                        <a:bodyPr/>
                        <a:lstStyle/>
                        <a:p>
                          <a:endParaRPr lang="en-US"/>
                        </a:p>
                      </a:txBody>
                      <a:tcPr>
                        <a:blipFill>
                          <a:blip r:embed="rId9"/>
                          <a:stretch>
                            <a:fillRect l="-917" t="-3448" r="-1835" b="-131034"/>
                          </a:stretch>
                        </a:blipFill>
                      </a:tcPr>
                    </a:tc>
                    <a:extLst>
                      <a:ext uri="{0D108BD9-81ED-4DB2-BD59-A6C34878D82A}">
                        <a16:rowId xmlns:a16="http://schemas.microsoft.com/office/drawing/2014/main" val="10000"/>
                      </a:ext>
                    </a:extLst>
                  </a:tr>
                  <a:tr h="370840">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0.615</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32" name="Table 31">
                <a:extLst>
                  <a:ext uri="{FF2B5EF4-FFF2-40B4-BE49-F238E27FC236}">
                    <a16:creationId xmlns:a16="http://schemas.microsoft.com/office/drawing/2014/main" id="{689FD2BE-3E77-0D4B-AC33-6F772F3E1593}"/>
                  </a:ext>
                </a:extLst>
              </p:cNvPr>
              <p:cNvGraphicFramePr>
                <a:graphicFrameLocks noGrp="1"/>
              </p:cNvGraphicFramePr>
              <p:nvPr>
                <p:extLst>
                  <p:ext uri="{D42A27DB-BD31-4B8C-83A1-F6EECF244321}">
                    <p14:modId xmlns:p14="http://schemas.microsoft.com/office/powerpoint/2010/main" val="4028651015"/>
                  </p:ext>
                </p:extLst>
              </p:nvPr>
            </p:nvGraphicFramePr>
            <p:xfrm>
              <a:off x="2282292" y="4474737"/>
              <a:ext cx="2540193" cy="1478280"/>
            </p:xfrm>
            <a:graphic>
              <a:graphicData uri="http://schemas.openxmlformats.org/drawingml/2006/table">
                <a:tbl>
                  <a:tblPr firstRow="1" bandRow="1">
                    <a:tableStyleId>{5C22544A-7EE6-4342-B048-85BDC9FD1C3A}</a:tableStyleId>
                  </a:tblPr>
                  <a:tblGrid>
                    <a:gridCol w="648019">
                      <a:extLst>
                        <a:ext uri="{9D8B030D-6E8A-4147-A177-3AD203B41FA5}">
                          <a16:colId xmlns:a16="http://schemas.microsoft.com/office/drawing/2014/main" val="20000"/>
                        </a:ext>
                      </a:extLst>
                    </a:gridCol>
                    <a:gridCol w="851026">
                      <a:extLst>
                        <a:ext uri="{9D8B030D-6E8A-4147-A177-3AD203B41FA5}">
                          <a16:colId xmlns:a16="http://schemas.microsoft.com/office/drawing/2014/main" val="20001"/>
                        </a:ext>
                      </a:extLst>
                    </a:gridCol>
                    <a:gridCol w="1041148">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𝑀</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𝑀</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𝑀</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h𝑜𝑡</m:t>
                                </m:r>
                              </m:oMath>
                            </m:oMathPara>
                          </a14:m>
                          <a:endPar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0.125</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𝑚𝑖𝑙𝑑</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𝑐𝑜𝑜𝑙</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0.200</a:t>
                          </a:r>
                        </a:p>
                      </a:txBody>
                      <a:tcPr/>
                    </a:tc>
                    <a:extLst>
                      <a:ext uri="{0D108BD9-81ED-4DB2-BD59-A6C34878D82A}">
                        <a16:rowId xmlns:a16="http://schemas.microsoft.com/office/drawing/2014/main" val="10003"/>
                      </a:ext>
                    </a:extLst>
                  </a:tr>
                </a:tbl>
              </a:graphicData>
            </a:graphic>
          </p:graphicFrame>
        </mc:Choice>
        <mc:Fallback>
          <p:graphicFrame>
            <p:nvGraphicFramePr>
              <p:cNvPr id="32" name="Table 31">
                <a:extLst>
                  <a:ext uri="{FF2B5EF4-FFF2-40B4-BE49-F238E27FC236}">
                    <a16:creationId xmlns:a16="http://schemas.microsoft.com/office/drawing/2014/main" id="{689FD2BE-3E77-0D4B-AC33-6F772F3E1593}"/>
                  </a:ext>
                </a:extLst>
              </p:cNvPr>
              <p:cNvGraphicFramePr>
                <a:graphicFrameLocks noGrp="1"/>
              </p:cNvGraphicFramePr>
              <p:nvPr>
                <p:extLst>
                  <p:ext uri="{D42A27DB-BD31-4B8C-83A1-F6EECF244321}">
                    <p14:modId xmlns:p14="http://schemas.microsoft.com/office/powerpoint/2010/main" val="4028651015"/>
                  </p:ext>
                </p:extLst>
              </p:nvPr>
            </p:nvGraphicFramePr>
            <p:xfrm>
              <a:off x="2282292" y="4474737"/>
              <a:ext cx="2540193" cy="1478280"/>
            </p:xfrm>
            <a:graphic>
              <a:graphicData uri="http://schemas.openxmlformats.org/drawingml/2006/table">
                <a:tbl>
                  <a:tblPr firstRow="1" bandRow="1">
                    <a:tableStyleId>{5C22544A-7EE6-4342-B048-85BDC9FD1C3A}</a:tableStyleId>
                  </a:tblPr>
                  <a:tblGrid>
                    <a:gridCol w="648019">
                      <a:extLst>
                        <a:ext uri="{9D8B030D-6E8A-4147-A177-3AD203B41FA5}">
                          <a16:colId xmlns:a16="http://schemas.microsoft.com/office/drawing/2014/main" val="20000"/>
                        </a:ext>
                      </a:extLst>
                    </a:gridCol>
                    <a:gridCol w="851026">
                      <a:extLst>
                        <a:ext uri="{9D8B030D-6E8A-4147-A177-3AD203B41FA5}">
                          <a16:colId xmlns:a16="http://schemas.microsoft.com/office/drawing/2014/main" val="20001"/>
                        </a:ext>
                      </a:extLst>
                    </a:gridCol>
                    <a:gridCol w="1041148">
                      <a:extLst>
                        <a:ext uri="{9D8B030D-6E8A-4147-A177-3AD203B41FA5}">
                          <a16:colId xmlns:a16="http://schemas.microsoft.com/office/drawing/2014/main" val="20002"/>
                        </a:ext>
                      </a:extLst>
                    </a:gridCol>
                  </a:tblGrid>
                  <a:tr h="365760">
                    <a:tc>
                      <a:txBody>
                        <a:bodyPr/>
                        <a:lstStyle/>
                        <a:p>
                          <a:endParaRPr lang="en-US"/>
                        </a:p>
                      </a:txBody>
                      <a:tcPr>
                        <a:blipFill>
                          <a:blip r:embed="rId10"/>
                          <a:stretch>
                            <a:fillRect t="-3448" r="-300000" b="-331034"/>
                          </a:stretch>
                        </a:blipFill>
                      </a:tcPr>
                    </a:tc>
                    <a:tc>
                      <a:txBody>
                        <a:bodyPr/>
                        <a:lstStyle/>
                        <a:p>
                          <a:endParaRPr lang="en-US"/>
                        </a:p>
                      </a:txBody>
                      <a:tcPr>
                        <a:blipFill>
                          <a:blip r:embed="rId10"/>
                          <a:stretch>
                            <a:fillRect l="-75000" t="-3448" r="-125000" b="-331034"/>
                          </a:stretch>
                        </a:blipFill>
                      </a:tcPr>
                    </a:tc>
                    <a:tc>
                      <a:txBody>
                        <a:bodyPr/>
                        <a:lstStyle/>
                        <a:p>
                          <a:endParaRPr lang="en-US"/>
                        </a:p>
                      </a:txBody>
                      <a:tcPr>
                        <a:blipFill>
                          <a:blip r:embed="rId10"/>
                          <a:stretch>
                            <a:fillRect l="-145122" t="-3448" r="-3659" b="-3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t="-103448" r="-300000" b="-231034"/>
                          </a:stretch>
                        </a:blipFill>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0.125</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t="-196667" r="-300000" b="-1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2"/>
                      </a:ext>
                    </a:extLst>
                  </a:tr>
                  <a:tr h="370840">
                    <a:tc>
                      <a:txBody>
                        <a:bodyPr/>
                        <a:lstStyle/>
                        <a:p>
                          <a:endParaRPr lang="en-US"/>
                        </a:p>
                      </a:txBody>
                      <a:tcPr>
                        <a:blipFill>
                          <a:blip r:embed="rId10"/>
                          <a:stretch>
                            <a:fillRect t="-306897" r="-300000"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0.200</a:t>
                          </a:r>
                        </a:p>
                      </a:txBody>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33" name="Table 32">
                <a:extLst>
                  <a:ext uri="{FF2B5EF4-FFF2-40B4-BE49-F238E27FC236}">
                    <a16:creationId xmlns:a16="http://schemas.microsoft.com/office/drawing/2014/main" id="{EB38C913-18B0-F74D-906C-DF744FC02FE3}"/>
                  </a:ext>
                </a:extLst>
              </p:cNvPr>
              <p:cNvGraphicFramePr>
                <a:graphicFrameLocks noGrp="1"/>
              </p:cNvGraphicFramePr>
              <p:nvPr>
                <p:extLst>
                  <p:ext uri="{D42A27DB-BD31-4B8C-83A1-F6EECF244321}">
                    <p14:modId xmlns:p14="http://schemas.microsoft.com/office/powerpoint/2010/main" val="190205617"/>
                  </p:ext>
                </p:extLst>
              </p:nvPr>
            </p:nvGraphicFramePr>
            <p:xfrm>
              <a:off x="4863906" y="4474737"/>
              <a:ext cx="2792057" cy="1107440"/>
            </p:xfrm>
            <a:graphic>
              <a:graphicData uri="http://schemas.openxmlformats.org/drawingml/2006/table">
                <a:tbl>
                  <a:tblPr firstRow="1" bandRow="1">
                    <a:tableStyleId>{5C22544A-7EE6-4342-B048-85BDC9FD1C3A}</a:tableStyleId>
                  </a:tblPr>
                  <a:tblGrid>
                    <a:gridCol w="899883">
                      <a:extLst>
                        <a:ext uri="{9D8B030D-6E8A-4147-A177-3AD203B41FA5}">
                          <a16:colId xmlns:a16="http://schemas.microsoft.com/office/drawing/2014/main" val="20000"/>
                        </a:ext>
                      </a:extLst>
                    </a:gridCol>
                    <a:gridCol w="851025">
                      <a:extLst>
                        <a:ext uri="{9D8B030D-6E8A-4147-A177-3AD203B41FA5}">
                          <a16:colId xmlns:a16="http://schemas.microsoft.com/office/drawing/2014/main" val="20001"/>
                        </a:ext>
                      </a:extLst>
                    </a:gridCol>
                    <a:gridCol w="1041149">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𝐻</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𝐻</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𝐻</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h𝑖𝑔h</m:t>
                                </m:r>
                              </m:oMath>
                            </m:oMathPara>
                          </a14:m>
                          <a:endParaRPr lang="en-US" b="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0.250</a:t>
                          </a:r>
                        </a:p>
                      </a:txBody>
                      <a:tcPr/>
                    </a:tc>
                    <a:tc>
                      <a:txBody>
                        <a:bodyPr/>
                        <a:lstStyle/>
                        <a:p>
                          <a:pPr algn="ctr"/>
                          <a:r>
                            <a:rPr lang="en-US" b="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0.800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𝑛𝑜𝑟𝑚𝑎𝑙</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0.750</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0.200</a:t>
                          </a:r>
                        </a:p>
                      </a:txBody>
                      <a:tcPr/>
                    </a:tc>
                    <a:extLst>
                      <a:ext uri="{0D108BD9-81ED-4DB2-BD59-A6C34878D82A}">
                        <a16:rowId xmlns:a16="http://schemas.microsoft.com/office/drawing/2014/main" val="10002"/>
                      </a:ext>
                    </a:extLst>
                  </a:tr>
                </a:tbl>
              </a:graphicData>
            </a:graphic>
          </p:graphicFrame>
        </mc:Choice>
        <mc:Fallback>
          <p:graphicFrame>
            <p:nvGraphicFramePr>
              <p:cNvPr id="33" name="Table 32">
                <a:extLst>
                  <a:ext uri="{FF2B5EF4-FFF2-40B4-BE49-F238E27FC236}">
                    <a16:creationId xmlns:a16="http://schemas.microsoft.com/office/drawing/2014/main" id="{EB38C913-18B0-F74D-906C-DF744FC02FE3}"/>
                  </a:ext>
                </a:extLst>
              </p:cNvPr>
              <p:cNvGraphicFramePr>
                <a:graphicFrameLocks noGrp="1"/>
              </p:cNvGraphicFramePr>
              <p:nvPr>
                <p:extLst>
                  <p:ext uri="{D42A27DB-BD31-4B8C-83A1-F6EECF244321}">
                    <p14:modId xmlns:p14="http://schemas.microsoft.com/office/powerpoint/2010/main" val="190205617"/>
                  </p:ext>
                </p:extLst>
              </p:nvPr>
            </p:nvGraphicFramePr>
            <p:xfrm>
              <a:off x="4863906" y="4474737"/>
              <a:ext cx="2792057" cy="1107440"/>
            </p:xfrm>
            <a:graphic>
              <a:graphicData uri="http://schemas.openxmlformats.org/drawingml/2006/table">
                <a:tbl>
                  <a:tblPr firstRow="1" bandRow="1">
                    <a:tableStyleId>{5C22544A-7EE6-4342-B048-85BDC9FD1C3A}</a:tableStyleId>
                  </a:tblPr>
                  <a:tblGrid>
                    <a:gridCol w="899883">
                      <a:extLst>
                        <a:ext uri="{9D8B030D-6E8A-4147-A177-3AD203B41FA5}">
                          <a16:colId xmlns:a16="http://schemas.microsoft.com/office/drawing/2014/main" val="20000"/>
                        </a:ext>
                      </a:extLst>
                    </a:gridCol>
                    <a:gridCol w="851025">
                      <a:extLst>
                        <a:ext uri="{9D8B030D-6E8A-4147-A177-3AD203B41FA5}">
                          <a16:colId xmlns:a16="http://schemas.microsoft.com/office/drawing/2014/main" val="20001"/>
                        </a:ext>
                      </a:extLst>
                    </a:gridCol>
                    <a:gridCol w="1041149">
                      <a:extLst>
                        <a:ext uri="{9D8B030D-6E8A-4147-A177-3AD203B41FA5}">
                          <a16:colId xmlns:a16="http://schemas.microsoft.com/office/drawing/2014/main" val="20002"/>
                        </a:ext>
                      </a:extLst>
                    </a:gridCol>
                  </a:tblGrid>
                  <a:tr h="365760">
                    <a:tc>
                      <a:txBody>
                        <a:bodyPr/>
                        <a:lstStyle/>
                        <a:p>
                          <a:endParaRPr lang="en-US"/>
                        </a:p>
                      </a:txBody>
                      <a:tcPr>
                        <a:blipFill>
                          <a:blip r:embed="rId11"/>
                          <a:stretch>
                            <a:fillRect t="-3448" r="-215493" b="-231034"/>
                          </a:stretch>
                        </a:blipFill>
                      </a:tcPr>
                    </a:tc>
                    <a:tc>
                      <a:txBody>
                        <a:bodyPr/>
                        <a:lstStyle/>
                        <a:p>
                          <a:endParaRPr lang="en-US"/>
                        </a:p>
                      </a:txBody>
                      <a:tcPr>
                        <a:blipFill>
                          <a:blip r:embed="rId11"/>
                          <a:stretch>
                            <a:fillRect l="-104412" t="-3448" r="-125000" b="-231034"/>
                          </a:stretch>
                        </a:blipFill>
                      </a:tcPr>
                    </a:tc>
                    <a:tc>
                      <a:txBody>
                        <a:bodyPr/>
                        <a:lstStyle/>
                        <a:p>
                          <a:endParaRPr lang="en-US"/>
                        </a:p>
                      </a:txBody>
                      <a:tcPr>
                        <a:blipFill>
                          <a:blip r:embed="rId11"/>
                          <a:stretch>
                            <a:fillRect l="-169512" t="-3448" r="-3659" b="-2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1"/>
                          <a:stretch>
                            <a:fillRect t="-100000" r="-215493" b="-123333"/>
                          </a:stretch>
                        </a:blipFill>
                      </a:tcPr>
                    </a:tc>
                    <a:tc>
                      <a:txBody>
                        <a:bodyPr/>
                        <a:lstStyle/>
                        <a:p>
                          <a:pPr algn="ctr"/>
                          <a:r>
                            <a:rPr lang="en-US" b="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0.250</a:t>
                          </a:r>
                        </a:p>
                      </a:txBody>
                      <a:tcPr/>
                    </a:tc>
                    <a:tc>
                      <a:txBody>
                        <a:bodyPr/>
                        <a:lstStyle/>
                        <a:p>
                          <a:pPr algn="ctr"/>
                          <a:r>
                            <a:rPr lang="en-US" b="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0.800</a:t>
                          </a:r>
                        </a:p>
                      </a:txBody>
                      <a:tcPr/>
                    </a:tc>
                    <a:extLst>
                      <a:ext uri="{0D108BD9-81ED-4DB2-BD59-A6C34878D82A}">
                        <a16:rowId xmlns:a16="http://schemas.microsoft.com/office/drawing/2014/main" val="10001"/>
                      </a:ext>
                    </a:extLst>
                  </a:tr>
                  <a:tr h="370840">
                    <a:tc>
                      <a:txBody>
                        <a:bodyPr/>
                        <a:lstStyle/>
                        <a:p>
                          <a:endParaRPr lang="en-US"/>
                        </a:p>
                      </a:txBody>
                      <a:tcPr>
                        <a:blipFill>
                          <a:blip r:embed="rId11"/>
                          <a:stretch>
                            <a:fillRect t="-206897" r="-215493" b="-27586"/>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0.750</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0.200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34" name="Table 33">
                <a:extLst>
                  <a:ext uri="{FF2B5EF4-FFF2-40B4-BE49-F238E27FC236}">
                    <a16:creationId xmlns:a16="http://schemas.microsoft.com/office/drawing/2014/main" id="{17759F53-7CC5-4549-AE16-629F8AE62742}"/>
                  </a:ext>
                </a:extLst>
              </p:cNvPr>
              <p:cNvGraphicFramePr>
                <a:graphicFrameLocks noGrp="1"/>
              </p:cNvGraphicFramePr>
              <p:nvPr>
                <p:extLst>
                  <p:ext uri="{D42A27DB-BD31-4B8C-83A1-F6EECF244321}">
                    <p14:modId xmlns:p14="http://schemas.microsoft.com/office/powerpoint/2010/main" val="1658817591"/>
                  </p:ext>
                </p:extLst>
              </p:nvPr>
            </p:nvGraphicFramePr>
            <p:xfrm>
              <a:off x="7698823" y="4474738"/>
              <a:ext cx="2836146" cy="1107440"/>
            </p:xfrm>
            <a:graphic>
              <a:graphicData uri="http://schemas.openxmlformats.org/drawingml/2006/table">
                <a:tbl>
                  <a:tblPr firstRow="1" bandRow="1">
                    <a:tableStyleId>{5C22544A-7EE6-4342-B048-85BDC9FD1C3A}</a:tableStyleId>
                  </a:tblPr>
                  <a:tblGrid>
                    <a:gridCol w="853436">
                      <a:extLst>
                        <a:ext uri="{9D8B030D-6E8A-4147-A177-3AD203B41FA5}">
                          <a16:colId xmlns:a16="http://schemas.microsoft.com/office/drawing/2014/main" val="20000"/>
                        </a:ext>
                      </a:extLst>
                    </a:gridCol>
                    <a:gridCol w="896293">
                      <a:extLst>
                        <a:ext uri="{9D8B030D-6E8A-4147-A177-3AD203B41FA5}">
                          <a16:colId xmlns:a16="http://schemas.microsoft.com/office/drawing/2014/main" val="20001"/>
                        </a:ext>
                      </a:extLst>
                    </a:gridCol>
                    <a:gridCol w="1086417">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𝑊</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𝑊</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𝑊</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𝑤𝑒𝑎𝑘</m:t>
                                </m:r>
                              </m:oMath>
                            </m:oMathPara>
                          </a14:m>
                          <a:endParaRPr lang="en-US" b="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0.625</a:t>
                          </a:r>
                        </a:p>
                      </a:txBody>
                      <a:tcPr/>
                    </a:tc>
                    <a:tc>
                      <a:txBody>
                        <a:bodyPr/>
                        <a:lstStyle/>
                        <a:p>
                          <a:pPr algn="ctr"/>
                          <a:r>
                            <a:rPr lang="en-US" b="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𝑠𝑡𝑟𝑜𝑛𝑔</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0.600</a:t>
                          </a:r>
                        </a:p>
                      </a:txBody>
                      <a:tcPr/>
                    </a:tc>
                    <a:extLst>
                      <a:ext uri="{0D108BD9-81ED-4DB2-BD59-A6C34878D82A}">
                        <a16:rowId xmlns:a16="http://schemas.microsoft.com/office/drawing/2014/main" val="10002"/>
                      </a:ext>
                    </a:extLst>
                  </a:tr>
                </a:tbl>
              </a:graphicData>
            </a:graphic>
          </p:graphicFrame>
        </mc:Choice>
        <mc:Fallback>
          <p:graphicFrame>
            <p:nvGraphicFramePr>
              <p:cNvPr id="34" name="Table 33">
                <a:extLst>
                  <a:ext uri="{FF2B5EF4-FFF2-40B4-BE49-F238E27FC236}">
                    <a16:creationId xmlns:a16="http://schemas.microsoft.com/office/drawing/2014/main" id="{17759F53-7CC5-4549-AE16-629F8AE62742}"/>
                  </a:ext>
                </a:extLst>
              </p:cNvPr>
              <p:cNvGraphicFramePr>
                <a:graphicFrameLocks noGrp="1"/>
              </p:cNvGraphicFramePr>
              <p:nvPr>
                <p:extLst>
                  <p:ext uri="{D42A27DB-BD31-4B8C-83A1-F6EECF244321}">
                    <p14:modId xmlns:p14="http://schemas.microsoft.com/office/powerpoint/2010/main" val="1658817591"/>
                  </p:ext>
                </p:extLst>
              </p:nvPr>
            </p:nvGraphicFramePr>
            <p:xfrm>
              <a:off x="7698823" y="4474738"/>
              <a:ext cx="2836146" cy="1107440"/>
            </p:xfrm>
            <a:graphic>
              <a:graphicData uri="http://schemas.openxmlformats.org/drawingml/2006/table">
                <a:tbl>
                  <a:tblPr firstRow="1" bandRow="1">
                    <a:tableStyleId>{5C22544A-7EE6-4342-B048-85BDC9FD1C3A}</a:tableStyleId>
                  </a:tblPr>
                  <a:tblGrid>
                    <a:gridCol w="853436">
                      <a:extLst>
                        <a:ext uri="{9D8B030D-6E8A-4147-A177-3AD203B41FA5}">
                          <a16:colId xmlns:a16="http://schemas.microsoft.com/office/drawing/2014/main" val="20000"/>
                        </a:ext>
                      </a:extLst>
                    </a:gridCol>
                    <a:gridCol w="896293">
                      <a:extLst>
                        <a:ext uri="{9D8B030D-6E8A-4147-A177-3AD203B41FA5}">
                          <a16:colId xmlns:a16="http://schemas.microsoft.com/office/drawing/2014/main" val="20001"/>
                        </a:ext>
                      </a:extLst>
                    </a:gridCol>
                    <a:gridCol w="1086417">
                      <a:extLst>
                        <a:ext uri="{9D8B030D-6E8A-4147-A177-3AD203B41FA5}">
                          <a16:colId xmlns:a16="http://schemas.microsoft.com/office/drawing/2014/main" val="20002"/>
                        </a:ext>
                      </a:extLst>
                    </a:gridCol>
                  </a:tblGrid>
                  <a:tr h="365760">
                    <a:tc>
                      <a:txBody>
                        <a:bodyPr/>
                        <a:lstStyle/>
                        <a:p>
                          <a:endParaRPr lang="en-US"/>
                        </a:p>
                      </a:txBody>
                      <a:tcPr>
                        <a:blipFill>
                          <a:blip r:embed="rId12"/>
                          <a:stretch>
                            <a:fillRect l="-1493" t="-3448" r="-237313" b="-231034"/>
                          </a:stretch>
                        </a:blipFill>
                      </a:tcPr>
                    </a:tc>
                    <a:tc>
                      <a:txBody>
                        <a:bodyPr/>
                        <a:lstStyle/>
                        <a:p>
                          <a:endParaRPr lang="en-US"/>
                        </a:p>
                      </a:txBody>
                      <a:tcPr>
                        <a:blipFill>
                          <a:blip r:embed="rId12"/>
                          <a:stretch>
                            <a:fillRect l="-95775" t="-3448" r="-123944" b="-231034"/>
                          </a:stretch>
                        </a:blipFill>
                      </a:tcPr>
                    </a:tc>
                    <a:tc>
                      <a:txBody>
                        <a:bodyPr/>
                        <a:lstStyle/>
                        <a:p>
                          <a:endParaRPr lang="en-US"/>
                        </a:p>
                      </a:txBody>
                      <a:tcPr>
                        <a:blipFill>
                          <a:blip r:embed="rId12"/>
                          <a:stretch>
                            <a:fillRect l="-161628" t="-3448" r="-2326" b="-2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2"/>
                          <a:stretch>
                            <a:fillRect l="-1493" t="-100000" r="-237313" b="-123333"/>
                          </a:stretch>
                        </a:blipFill>
                      </a:tcPr>
                    </a:tc>
                    <a:tc>
                      <a:txBody>
                        <a:bodyPr/>
                        <a:lstStyle/>
                        <a:p>
                          <a:pPr algn="ctr"/>
                          <a:r>
                            <a:rPr lang="en-US" b="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0.625</a:t>
                          </a:r>
                        </a:p>
                      </a:txBody>
                      <a:tcPr/>
                    </a:tc>
                    <a:tc>
                      <a:txBody>
                        <a:bodyPr/>
                        <a:lstStyle/>
                        <a:p>
                          <a:pPr algn="ctr"/>
                          <a:r>
                            <a:rPr lang="en-US" b="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1"/>
                      </a:ext>
                    </a:extLst>
                  </a:tr>
                  <a:tr h="370840">
                    <a:tc>
                      <a:txBody>
                        <a:bodyPr/>
                        <a:lstStyle/>
                        <a:p>
                          <a:endParaRPr lang="en-US"/>
                        </a:p>
                      </a:txBody>
                      <a:tcPr>
                        <a:blipFill>
                          <a:blip r:embed="rId12"/>
                          <a:stretch>
                            <a:fillRect l="-1493" t="-206897" r="-237313" b="-27586"/>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0.600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339DAFE-334A-838F-3889-F3E59F17109B}"/>
                  </a:ext>
                </a:extLst>
              </p:cNvPr>
              <p:cNvSpPr txBox="1"/>
              <p:nvPr/>
            </p:nvSpPr>
            <p:spPr>
              <a:xfrm>
                <a:off x="401666" y="393123"/>
                <a:ext cx="8399433" cy="923330"/>
              </a:xfrm>
              <a:prstGeom prst="rect">
                <a:avLst/>
              </a:prstGeom>
              <a:noFill/>
            </p:spPr>
            <p:txBody>
              <a:bodyPr wrap="square" rtlCol="0">
                <a:spAutoFit/>
              </a:bodyPr>
              <a:lstStyle/>
              <a:p>
                <a:r>
                  <a:rPr lang="en-US" sz="1800" dirty="0"/>
                  <a:t>&lt;0.615,0.385</a:t>
                </a:r>
                <a:r>
                  <a:rPr lang="en-US" sz="1800" b="1" dirty="0"/>
                  <a:t>&gt;</a:t>
                </a:r>
                <a:r>
                  <a:rPr lang="en-US" dirty="0"/>
                  <a:t>&lt;0.375, 0.0&gt;</a:t>
                </a:r>
                <a14:m>
                  <m:oMath xmlns:m="http://schemas.openxmlformats.org/officeDocument/2006/math">
                    <m:r>
                      <a:rPr lang="en-US" sz="1800" b="1">
                        <a:latin typeface="Cambria Math" panose="02040503050406030204" pitchFamily="18" charset="0"/>
                      </a:rPr>
                      <m:t>𝐏</m:t>
                    </m:r>
                    <m:d>
                      <m:dPr>
                        <m:ctrlPr>
                          <a:rPr lang="en-US" sz="1800" i="1">
                            <a:latin typeface="Cambria Math" panose="02040503050406030204" pitchFamily="18" charset="0"/>
                          </a:rPr>
                        </m:ctrlPr>
                      </m:dPr>
                      <m:e>
                        <m:r>
                          <a:rPr lang="en-US" sz="1800" i="1">
                            <a:latin typeface="Cambria Math" panose="02040503050406030204" pitchFamily="18" charset="0"/>
                          </a:rPr>
                          <m:t>h𝑜𝑡</m:t>
                        </m:r>
                        <m:r>
                          <a:rPr lang="en-US" sz="1800" i="1">
                            <a:latin typeface="Cambria Math" panose="02040503050406030204" pitchFamily="18" charset="0"/>
                          </a:rPr>
                          <m:t>|</m:t>
                        </m:r>
                        <m:r>
                          <a:rPr lang="en-US" sz="1800" i="1">
                            <a:latin typeface="Cambria Math" panose="02040503050406030204" pitchFamily="18" charset="0"/>
                          </a:rPr>
                          <m:t>𝑇𝑒𝑛𝑛𝑖𝑠</m:t>
                        </m:r>
                      </m:e>
                    </m:d>
                    <m:r>
                      <a:rPr lang="en-US" sz="1800" b="1">
                        <a:latin typeface="Cambria Math" panose="02040503050406030204" pitchFamily="18" charset="0"/>
                      </a:rPr>
                      <m:t>𝐏</m:t>
                    </m:r>
                    <m:d>
                      <m:dPr>
                        <m:ctrlPr>
                          <a:rPr lang="en-US" sz="1800" i="1">
                            <a:latin typeface="Cambria Math" panose="02040503050406030204" pitchFamily="18" charset="0"/>
                          </a:rPr>
                        </m:ctrlPr>
                      </m:dPr>
                      <m:e>
                        <m:r>
                          <a:rPr lang="en-US" sz="1800" i="1">
                            <a:latin typeface="Cambria Math" panose="02040503050406030204" pitchFamily="18" charset="0"/>
                          </a:rPr>
                          <m:t>h𝑖𝑔h</m:t>
                        </m:r>
                        <m:r>
                          <a:rPr lang="en-US" sz="1800" i="1">
                            <a:latin typeface="Cambria Math" panose="02040503050406030204" pitchFamily="18" charset="0"/>
                          </a:rPr>
                          <m:t>|</m:t>
                        </m:r>
                        <m:r>
                          <a:rPr lang="en-US" sz="1800" i="1">
                            <a:latin typeface="Cambria Math" panose="02040503050406030204" pitchFamily="18" charset="0"/>
                          </a:rPr>
                          <m:t>𝑇𝑒𝑛𝑛𝑖𝑠</m:t>
                        </m:r>
                      </m:e>
                    </m:d>
                    <m:r>
                      <a:rPr lang="en-US" sz="1800" b="1">
                        <a:latin typeface="Cambria Math" panose="02040503050406030204" pitchFamily="18" charset="0"/>
                      </a:rPr>
                      <m:t>𝐏</m:t>
                    </m:r>
                    <m:d>
                      <m:dPr>
                        <m:ctrlPr>
                          <a:rPr lang="en-US" sz="1800" i="1">
                            <a:latin typeface="Cambria Math" panose="02040503050406030204" pitchFamily="18" charset="0"/>
                          </a:rPr>
                        </m:ctrlPr>
                      </m:dPr>
                      <m:e>
                        <m:r>
                          <a:rPr lang="en-US" sz="1800" i="1">
                            <a:latin typeface="Cambria Math" panose="02040503050406030204" pitchFamily="18" charset="0"/>
                          </a:rPr>
                          <m:t>𝑤𝑒𝑎𝑘</m:t>
                        </m:r>
                        <m:r>
                          <a:rPr lang="en-US" sz="1800" i="1">
                            <a:latin typeface="Cambria Math" panose="02040503050406030204" pitchFamily="18" charset="0"/>
                          </a:rPr>
                          <m:t>|</m:t>
                        </m:r>
                        <m:r>
                          <a:rPr lang="en-US" sz="1800" i="1">
                            <a:latin typeface="Cambria Math" panose="02040503050406030204" pitchFamily="18" charset="0"/>
                          </a:rPr>
                          <m:t>𝑇𝑒𝑛𝑛𝑖𝑠</m:t>
                        </m:r>
                      </m:e>
                    </m:d>
                  </m:oMath>
                </a14:m>
                <a:endParaRPr lang="en-US" sz="1800" dirty="0">
                  <a:latin typeface="Helvetica" pitchFamily="2" charset="0"/>
                </a:endParaRPr>
              </a:p>
              <a:p>
                <a:pPr marL="0" indent="0">
                  <a:buNone/>
                </a:pPr>
                <a:endParaRPr lang="en-US" sz="1800" dirty="0">
                  <a:latin typeface="Helvetica" pitchFamily="2" charset="0"/>
                </a:endParaRPr>
              </a:p>
              <a:p>
                <a:endParaRPr lang="en-US" dirty="0"/>
              </a:p>
            </p:txBody>
          </p:sp>
        </mc:Choice>
        <mc:Fallback>
          <p:sp>
            <p:nvSpPr>
              <p:cNvPr id="2" name="TextBox 1">
                <a:extLst>
                  <a:ext uri="{FF2B5EF4-FFF2-40B4-BE49-F238E27FC236}">
                    <a16:creationId xmlns:a16="http://schemas.microsoft.com/office/drawing/2014/main" id="{5339DAFE-334A-838F-3889-F3E59F17109B}"/>
                  </a:ext>
                </a:extLst>
              </p:cNvPr>
              <p:cNvSpPr txBox="1">
                <a:spLocks noRot="1" noChangeAspect="1" noMove="1" noResize="1" noEditPoints="1" noAdjustHandles="1" noChangeArrowheads="1" noChangeShapeType="1" noTextEdit="1"/>
              </p:cNvSpPr>
              <p:nvPr/>
            </p:nvSpPr>
            <p:spPr>
              <a:xfrm>
                <a:off x="401666" y="393123"/>
                <a:ext cx="8399433" cy="923330"/>
              </a:xfrm>
              <a:prstGeom prst="rect">
                <a:avLst/>
              </a:prstGeom>
              <a:blipFill>
                <a:blip r:embed="rId13"/>
                <a:stretch>
                  <a:fillRect l="-603" t="-270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61600A7C-F23A-3A89-F798-496C45E32312}"/>
              </a:ext>
            </a:extLst>
          </p:cNvPr>
          <p:cNvSpPr txBox="1"/>
          <p:nvPr/>
        </p:nvSpPr>
        <p:spPr>
          <a:xfrm>
            <a:off x="8807739" y="393123"/>
            <a:ext cx="3067842" cy="923330"/>
          </a:xfrm>
          <a:prstGeom prst="rect">
            <a:avLst/>
          </a:prstGeom>
          <a:noFill/>
        </p:spPr>
        <p:txBody>
          <a:bodyPr wrap="square" rtlCol="0">
            <a:spAutoFit/>
          </a:bodyPr>
          <a:lstStyle/>
          <a:p>
            <a:r>
              <a:rPr lang="en-US" dirty="0"/>
              <a:t>And we’d do the same thing for the three other terms…</a:t>
            </a:r>
          </a:p>
        </p:txBody>
      </p:sp>
    </p:spTree>
    <p:extLst>
      <p:ext uri="{BB962C8B-B14F-4D97-AF65-F5344CB8AC3E}">
        <p14:creationId xmlns:p14="http://schemas.microsoft.com/office/powerpoint/2010/main" val="19902346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1" name="Oval 20">
                <a:extLst>
                  <a:ext uri="{FF2B5EF4-FFF2-40B4-BE49-F238E27FC236}">
                    <a16:creationId xmlns:a16="http://schemas.microsoft.com/office/drawing/2014/main" id="{1BF723CF-512B-2D46-93B9-39940A764B7B}"/>
                  </a:ext>
                </a:extLst>
              </p:cNvPr>
              <p:cNvSpPr/>
              <p:nvPr/>
            </p:nvSpPr>
            <p:spPr>
              <a:xfrm>
                <a:off x="4045025" y="3498327"/>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𝑇𝑒𝑚𝑝𝑒𝑟𝑎𝑡𝑢𝑟𝑒</m:t>
                      </m:r>
                    </m:oMath>
                  </m:oMathPara>
                </a14:m>
                <a:endParaRPr lang="en-US" dirty="0">
                  <a:solidFill>
                    <a:schemeClr val="bg1"/>
                  </a:solidFill>
                </a:endParaRPr>
              </a:p>
            </p:txBody>
          </p:sp>
        </mc:Choice>
        <mc:Fallback>
          <p:sp>
            <p:nvSpPr>
              <p:cNvPr id="21" name="Oval 20">
                <a:extLst>
                  <a:ext uri="{FF2B5EF4-FFF2-40B4-BE49-F238E27FC236}">
                    <a16:creationId xmlns:a16="http://schemas.microsoft.com/office/drawing/2014/main" id="{1BF723CF-512B-2D46-93B9-39940A764B7B}"/>
                  </a:ext>
                </a:extLst>
              </p:cNvPr>
              <p:cNvSpPr>
                <a:spLocks noRot="1" noChangeAspect="1" noMove="1" noResize="1" noEditPoints="1" noAdjustHandles="1" noChangeArrowheads="1" noChangeShapeType="1" noTextEdit="1"/>
              </p:cNvSpPr>
              <p:nvPr/>
            </p:nvSpPr>
            <p:spPr>
              <a:xfrm>
                <a:off x="4045025" y="3498327"/>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Oval 21">
                <a:extLst>
                  <a:ext uri="{FF2B5EF4-FFF2-40B4-BE49-F238E27FC236}">
                    <a16:creationId xmlns:a16="http://schemas.microsoft.com/office/drawing/2014/main" id="{ABDD177C-E351-1C4B-BD5D-CF7531AB8159}"/>
                  </a:ext>
                </a:extLst>
              </p:cNvPr>
              <p:cNvSpPr/>
              <p:nvPr/>
            </p:nvSpPr>
            <p:spPr>
              <a:xfrm>
                <a:off x="6138933" y="3498327"/>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𝐻𝑢𝑚𝑖𝑑𝑖𝑡𝑦</m:t>
                      </m:r>
                    </m:oMath>
                  </m:oMathPara>
                </a14:m>
                <a:endParaRPr lang="en-US" dirty="0">
                  <a:solidFill>
                    <a:schemeClr val="bg1"/>
                  </a:solidFill>
                </a:endParaRPr>
              </a:p>
            </p:txBody>
          </p:sp>
        </mc:Choice>
        <mc:Fallback>
          <p:sp>
            <p:nvSpPr>
              <p:cNvPr id="22" name="Oval 21">
                <a:extLst>
                  <a:ext uri="{FF2B5EF4-FFF2-40B4-BE49-F238E27FC236}">
                    <a16:creationId xmlns:a16="http://schemas.microsoft.com/office/drawing/2014/main" id="{ABDD177C-E351-1C4B-BD5D-CF7531AB8159}"/>
                  </a:ext>
                </a:extLst>
              </p:cNvPr>
              <p:cNvSpPr>
                <a:spLocks noRot="1" noChangeAspect="1" noMove="1" noResize="1" noEditPoints="1" noAdjustHandles="1" noChangeArrowheads="1" noChangeShapeType="1" noTextEdit="1"/>
              </p:cNvSpPr>
              <p:nvPr/>
            </p:nvSpPr>
            <p:spPr>
              <a:xfrm>
                <a:off x="6138933" y="3498327"/>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Oval 22">
                <a:extLst>
                  <a:ext uri="{FF2B5EF4-FFF2-40B4-BE49-F238E27FC236}">
                    <a16:creationId xmlns:a16="http://schemas.microsoft.com/office/drawing/2014/main" id="{A9D89A68-2593-2142-ADAC-54EE0311A188}"/>
                  </a:ext>
                </a:extLst>
              </p:cNvPr>
              <p:cNvSpPr/>
              <p:nvPr/>
            </p:nvSpPr>
            <p:spPr>
              <a:xfrm>
                <a:off x="8232841" y="3498327"/>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𝑊𝑖𝑛𝑑</m:t>
                      </m:r>
                    </m:oMath>
                  </m:oMathPara>
                </a14:m>
                <a:endParaRPr lang="en-US" dirty="0">
                  <a:solidFill>
                    <a:schemeClr val="bg1"/>
                  </a:solidFill>
                </a:endParaRPr>
              </a:p>
            </p:txBody>
          </p:sp>
        </mc:Choice>
        <mc:Fallback>
          <p:sp>
            <p:nvSpPr>
              <p:cNvPr id="23" name="Oval 22">
                <a:extLst>
                  <a:ext uri="{FF2B5EF4-FFF2-40B4-BE49-F238E27FC236}">
                    <a16:creationId xmlns:a16="http://schemas.microsoft.com/office/drawing/2014/main" id="{A9D89A68-2593-2142-ADAC-54EE0311A188}"/>
                  </a:ext>
                </a:extLst>
              </p:cNvPr>
              <p:cNvSpPr>
                <a:spLocks noRot="1" noChangeAspect="1" noMove="1" noResize="1" noEditPoints="1" noAdjustHandles="1" noChangeArrowheads="1" noChangeShapeType="1" noTextEdit="1"/>
              </p:cNvSpPr>
              <p:nvPr/>
            </p:nvSpPr>
            <p:spPr>
              <a:xfrm>
                <a:off x="8232841" y="3498327"/>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Oval 23">
                <a:extLst>
                  <a:ext uri="{FF2B5EF4-FFF2-40B4-BE49-F238E27FC236}">
                    <a16:creationId xmlns:a16="http://schemas.microsoft.com/office/drawing/2014/main" id="{21832929-5979-3847-A086-A6746C734160}"/>
                  </a:ext>
                </a:extLst>
              </p:cNvPr>
              <p:cNvSpPr/>
              <p:nvPr/>
            </p:nvSpPr>
            <p:spPr>
              <a:xfrm>
                <a:off x="5087373" y="1859832"/>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𝑃𝑙𝑎𝑦</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𝑇𝑒𝑛𝑛𝑖𝑠</m:t>
                      </m:r>
                      <m:r>
                        <a:rPr lang="en-US" b="0" i="1" dirty="0"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p:sp>
            <p:nvSpPr>
              <p:cNvPr id="24" name="Oval 23">
                <a:extLst>
                  <a:ext uri="{FF2B5EF4-FFF2-40B4-BE49-F238E27FC236}">
                    <a16:creationId xmlns:a16="http://schemas.microsoft.com/office/drawing/2014/main" id="{21832929-5979-3847-A086-A6746C734160}"/>
                  </a:ext>
                </a:extLst>
              </p:cNvPr>
              <p:cNvSpPr>
                <a:spLocks noRot="1" noChangeAspect="1" noMove="1" noResize="1" noEditPoints="1" noAdjustHandles="1" noChangeArrowheads="1" noChangeShapeType="1" noTextEdit="1"/>
              </p:cNvSpPr>
              <p:nvPr/>
            </p:nvSpPr>
            <p:spPr>
              <a:xfrm>
                <a:off x="5087373" y="1859832"/>
                <a:ext cx="1695691" cy="636608"/>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Oval 24">
                <a:extLst>
                  <a:ext uri="{FF2B5EF4-FFF2-40B4-BE49-F238E27FC236}">
                    <a16:creationId xmlns:a16="http://schemas.microsoft.com/office/drawing/2014/main" id="{C0764997-E9A4-AA4B-B38F-3ECB65262772}"/>
                  </a:ext>
                </a:extLst>
              </p:cNvPr>
              <p:cNvSpPr/>
              <p:nvPr/>
            </p:nvSpPr>
            <p:spPr>
              <a:xfrm>
                <a:off x="1951117" y="3498327"/>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𝑂𝑢𝑡𝑙𝑜𝑜𝑘</m:t>
                      </m:r>
                    </m:oMath>
                  </m:oMathPara>
                </a14:m>
                <a:endParaRPr lang="en-US" dirty="0">
                  <a:solidFill>
                    <a:schemeClr val="bg1"/>
                  </a:solidFill>
                </a:endParaRPr>
              </a:p>
            </p:txBody>
          </p:sp>
        </mc:Choice>
        <mc:Fallback>
          <p:sp>
            <p:nvSpPr>
              <p:cNvPr id="25" name="Oval 24">
                <a:extLst>
                  <a:ext uri="{FF2B5EF4-FFF2-40B4-BE49-F238E27FC236}">
                    <a16:creationId xmlns:a16="http://schemas.microsoft.com/office/drawing/2014/main" id="{C0764997-E9A4-AA4B-B38F-3ECB65262772}"/>
                  </a:ext>
                </a:extLst>
              </p:cNvPr>
              <p:cNvSpPr>
                <a:spLocks noRot="1" noChangeAspect="1" noMove="1" noResize="1" noEditPoints="1" noAdjustHandles="1" noChangeArrowheads="1" noChangeShapeType="1" noTextEdit="1"/>
              </p:cNvSpPr>
              <p:nvPr/>
            </p:nvSpPr>
            <p:spPr>
              <a:xfrm>
                <a:off x="1951117" y="3498327"/>
                <a:ext cx="1695691" cy="636608"/>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26" name="Table 25">
                <a:extLst>
                  <a:ext uri="{FF2B5EF4-FFF2-40B4-BE49-F238E27FC236}">
                    <a16:creationId xmlns:a16="http://schemas.microsoft.com/office/drawing/2014/main" id="{2FD325AB-22A2-2449-A67A-07B75BC646A1}"/>
                  </a:ext>
                </a:extLst>
              </p:cNvPr>
              <p:cNvGraphicFramePr>
                <a:graphicFrameLocks noGrp="1"/>
              </p:cNvGraphicFramePr>
              <p:nvPr/>
            </p:nvGraphicFramePr>
            <p:xfrm>
              <a:off x="1427005" y="1501504"/>
              <a:ext cx="3051196" cy="1478280"/>
            </p:xfrm>
            <a:graphic>
              <a:graphicData uri="http://schemas.openxmlformats.org/drawingml/2006/table">
                <a:tbl>
                  <a:tblPr firstRow="1" bandRow="1">
                    <a:tableStyleId>{5C22544A-7EE6-4342-B048-85BDC9FD1C3A}</a:tableStyleId>
                  </a:tblPr>
                  <a:tblGrid>
                    <a:gridCol w="1077539">
                      <a:extLst>
                        <a:ext uri="{9D8B030D-6E8A-4147-A177-3AD203B41FA5}">
                          <a16:colId xmlns:a16="http://schemas.microsoft.com/office/drawing/2014/main" val="20000"/>
                        </a:ext>
                      </a:extLst>
                    </a:gridCol>
                    <a:gridCol w="905347">
                      <a:extLst>
                        <a:ext uri="{9D8B030D-6E8A-4147-A177-3AD203B41FA5}">
                          <a16:colId xmlns:a16="http://schemas.microsoft.com/office/drawing/2014/main" val="20001"/>
                        </a:ext>
                      </a:extLst>
                    </a:gridCol>
                    <a:gridCol w="1068310">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𝑂</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𝑂</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𝑂</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0.250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𝑜𝑣𝑒𝑟𝑐𝑎𝑠𝑡</m:t>
                                </m:r>
                              </m:oMath>
                            </m:oMathPara>
                          </a14:m>
                          <a:endPar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0.000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𝑟𝑎𝑖𝑛</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3"/>
                      </a:ext>
                    </a:extLst>
                  </a:tr>
                </a:tbl>
              </a:graphicData>
            </a:graphic>
          </p:graphicFrame>
        </mc:Choice>
        <mc:Fallback>
          <p:graphicFrame>
            <p:nvGraphicFramePr>
              <p:cNvPr id="26" name="Table 25">
                <a:extLst>
                  <a:ext uri="{FF2B5EF4-FFF2-40B4-BE49-F238E27FC236}">
                    <a16:creationId xmlns:a16="http://schemas.microsoft.com/office/drawing/2014/main" id="{2FD325AB-22A2-2449-A67A-07B75BC646A1}"/>
                  </a:ext>
                </a:extLst>
              </p:cNvPr>
              <p:cNvGraphicFramePr>
                <a:graphicFrameLocks noGrp="1"/>
              </p:cNvGraphicFramePr>
              <p:nvPr/>
            </p:nvGraphicFramePr>
            <p:xfrm>
              <a:off x="1427005" y="1501504"/>
              <a:ext cx="3051196" cy="1478280"/>
            </p:xfrm>
            <a:graphic>
              <a:graphicData uri="http://schemas.openxmlformats.org/drawingml/2006/table">
                <a:tbl>
                  <a:tblPr firstRow="1" bandRow="1">
                    <a:tableStyleId>{5C22544A-7EE6-4342-B048-85BDC9FD1C3A}</a:tableStyleId>
                  </a:tblPr>
                  <a:tblGrid>
                    <a:gridCol w="1077539">
                      <a:extLst>
                        <a:ext uri="{9D8B030D-6E8A-4147-A177-3AD203B41FA5}">
                          <a16:colId xmlns:a16="http://schemas.microsoft.com/office/drawing/2014/main" val="20000"/>
                        </a:ext>
                      </a:extLst>
                    </a:gridCol>
                    <a:gridCol w="905347">
                      <a:extLst>
                        <a:ext uri="{9D8B030D-6E8A-4147-A177-3AD203B41FA5}">
                          <a16:colId xmlns:a16="http://schemas.microsoft.com/office/drawing/2014/main" val="20001"/>
                        </a:ext>
                      </a:extLst>
                    </a:gridCol>
                    <a:gridCol w="1068310">
                      <a:extLst>
                        <a:ext uri="{9D8B030D-6E8A-4147-A177-3AD203B41FA5}">
                          <a16:colId xmlns:a16="http://schemas.microsoft.com/office/drawing/2014/main" val="20002"/>
                        </a:ext>
                      </a:extLst>
                    </a:gridCol>
                  </a:tblGrid>
                  <a:tr h="365760">
                    <a:tc>
                      <a:txBody>
                        <a:bodyPr/>
                        <a:lstStyle/>
                        <a:p>
                          <a:endParaRPr lang="en-US"/>
                        </a:p>
                      </a:txBody>
                      <a:tcPr>
                        <a:blipFill>
                          <a:blip r:embed="rId8"/>
                          <a:stretch>
                            <a:fillRect l="-1176" t="-3448" r="-185882" b="-331034"/>
                          </a:stretch>
                        </a:blipFill>
                      </a:tcPr>
                    </a:tc>
                    <a:tc>
                      <a:txBody>
                        <a:bodyPr/>
                        <a:lstStyle/>
                        <a:p>
                          <a:endParaRPr lang="en-US"/>
                        </a:p>
                      </a:txBody>
                      <a:tcPr>
                        <a:blipFill>
                          <a:blip r:embed="rId8"/>
                          <a:stretch>
                            <a:fillRect l="-119444" t="-3448" r="-119444" b="-331034"/>
                          </a:stretch>
                        </a:blipFill>
                      </a:tcPr>
                    </a:tc>
                    <a:tc>
                      <a:txBody>
                        <a:bodyPr/>
                        <a:lstStyle/>
                        <a:p>
                          <a:endParaRPr lang="en-US"/>
                        </a:p>
                      </a:txBody>
                      <a:tcPr>
                        <a:blipFill>
                          <a:blip r:embed="rId8"/>
                          <a:stretch>
                            <a:fillRect l="-188095" t="-3448" r="-2381" b="-3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8"/>
                          <a:stretch>
                            <a:fillRect l="-1176" t="-103448" r="-185882" b="-231034"/>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0.250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0.600</a:t>
                          </a:r>
                        </a:p>
                      </a:txBody>
                      <a:tcPr/>
                    </a:tc>
                    <a:extLst>
                      <a:ext uri="{0D108BD9-81ED-4DB2-BD59-A6C34878D82A}">
                        <a16:rowId xmlns:a16="http://schemas.microsoft.com/office/drawing/2014/main" val="10001"/>
                      </a:ext>
                    </a:extLst>
                  </a:tr>
                  <a:tr h="370840">
                    <a:tc>
                      <a:txBody>
                        <a:bodyPr/>
                        <a:lstStyle/>
                        <a:p>
                          <a:endParaRPr lang="en-US"/>
                        </a:p>
                      </a:txBody>
                      <a:tcPr>
                        <a:blipFill>
                          <a:blip r:embed="rId8"/>
                          <a:stretch>
                            <a:fillRect l="-1176" t="-196667" r="-185882" b="-123333"/>
                          </a:stretch>
                        </a:blip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0.000</a:t>
                          </a:r>
                        </a:p>
                      </a:txBody>
                      <a:tcPr/>
                    </a:tc>
                    <a:extLst>
                      <a:ext uri="{0D108BD9-81ED-4DB2-BD59-A6C34878D82A}">
                        <a16:rowId xmlns:a16="http://schemas.microsoft.com/office/drawing/2014/main" val="10002"/>
                      </a:ext>
                    </a:extLst>
                  </a:tr>
                  <a:tr h="370840">
                    <a:tc>
                      <a:txBody>
                        <a:bodyPr/>
                        <a:lstStyle/>
                        <a:p>
                          <a:endParaRPr lang="en-US"/>
                        </a:p>
                      </a:txBody>
                      <a:tcPr>
                        <a:blipFill>
                          <a:blip r:embed="rId8"/>
                          <a:stretch>
                            <a:fillRect l="-1176" t="-306897" r="-185882"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3"/>
                      </a:ext>
                    </a:extLst>
                  </a:tr>
                </a:tbl>
              </a:graphicData>
            </a:graphic>
          </p:graphicFrame>
        </mc:Fallback>
      </mc:AlternateContent>
      <p:cxnSp>
        <p:nvCxnSpPr>
          <p:cNvPr id="27" name="Straight Arrow Connector 26">
            <a:extLst>
              <a:ext uri="{FF2B5EF4-FFF2-40B4-BE49-F238E27FC236}">
                <a16:creationId xmlns:a16="http://schemas.microsoft.com/office/drawing/2014/main" id="{5C0FDCDD-E7F2-0448-8C27-AEB0E06D5437}"/>
              </a:ext>
            </a:extLst>
          </p:cNvPr>
          <p:cNvCxnSpPr>
            <a:stCxn id="24" idx="4"/>
            <a:endCxn id="25" idx="7"/>
          </p:cNvCxnSpPr>
          <p:nvPr/>
        </p:nvCxnSpPr>
        <p:spPr>
          <a:xfrm flipH="1">
            <a:off x="3398480" y="2496440"/>
            <a:ext cx="2536739"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62A3D15-FC72-D74F-ADCE-0F7AA316A971}"/>
              </a:ext>
            </a:extLst>
          </p:cNvPr>
          <p:cNvCxnSpPr>
            <a:stCxn id="24" idx="4"/>
            <a:endCxn id="21" idx="0"/>
          </p:cNvCxnSpPr>
          <p:nvPr/>
        </p:nvCxnSpPr>
        <p:spPr>
          <a:xfrm flipH="1">
            <a:off x="4892871" y="2496440"/>
            <a:ext cx="1042348"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CA7344-3BF3-E04C-BF17-1EA6E8CA2AC7}"/>
              </a:ext>
            </a:extLst>
          </p:cNvPr>
          <p:cNvCxnSpPr>
            <a:stCxn id="24" idx="4"/>
            <a:endCxn id="22" idx="0"/>
          </p:cNvCxnSpPr>
          <p:nvPr/>
        </p:nvCxnSpPr>
        <p:spPr>
          <a:xfrm>
            <a:off x="5935219" y="2496440"/>
            <a:ext cx="1051560"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DA686B-06E9-7347-8FA3-4D5745D88DC8}"/>
              </a:ext>
            </a:extLst>
          </p:cNvPr>
          <p:cNvCxnSpPr>
            <a:stCxn id="24" idx="4"/>
            <a:endCxn id="23" idx="1"/>
          </p:cNvCxnSpPr>
          <p:nvPr/>
        </p:nvCxnSpPr>
        <p:spPr>
          <a:xfrm>
            <a:off x="5935219" y="2496440"/>
            <a:ext cx="2545950"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31" name="Table 30">
                <a:extLst>
                  <a:ext uri="{FF2B5EF4-FFF2-40B4-BE49-F238E27FC236}">
                    <a16:creationId xmlns:a16="http://schemas.microsoft.com/office/drawing/2014/main" id="{E5FCF090-D9EB-644E-9C49-B6A01ECF7EB9}"/>
                  </a:ext>
                </a:extLst>
              </p:cNvPr>
              <p:cNvGraphicFramePr>
                <a:graphicFrameLocks noGrp="1"/>
              </p:cNvGraphicFramePr>
              <p:nvPr/>
            </p:nvGraphicFramePr>
            <p:xfrm>
              <a:off x="6986779" y="1859832"/>
              <a:ext cx="1378908" cy="736600"/>
            </p:xfrm>
            <a:graphic>
              <a:graphicData uri="http://schemas.openxmlformats.org/drawingml/2006/table">
                <a:tbl>
                  <a:tblPr firstRow="1" bandRow="1">
                    <a:tableStyleId>{5C22544A-7EE6-4342-B048-85BDC9FD1C3A}</a:tableStyleId>
                  </a:tblPr>
                  <a:tblGrid>
                    <a:gridCol w="1378908">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𝑡𝑒𝑛𝑛𝑖𝑠</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0.615</a:t>
                          </a:r>
                        </a:p>
                      </a:txBody>
                      <a:tcPr/>
                    </a:tc>
                    <a:extLst>
                      <a:ext uri="{0D108BD9-81ED-4DB2-BD59-A6C34878D82A}">
                        <a16:rowId xmlns:a16="http://schemas.microsoft.com/office/drawing/2014/main" val="10001"/>
                      </a:ext>
                    </a:extLst>
                  </a:tr>
                </a:tbl>
              </a:graphicData>
            </a:graphic>
          </p:graphicFrame>
        </mc:Choice>
        <mc:Fallback>
          <p:graphicFrame>
            <p:nvGraphicFramePr>
              <p:cNvPr id="31" name="Table 30">
                <a:extLst>
                  <a:ext uri="{FF2B5EF4-FFF2-40B4-BE49-F238E27FC236}">
                    <a16:creationId xmlns:a16="http://schemas.microsoft.com/office/drawing/2014/main" id="{E5FCF090-D9EB-644E-9C49-B6A01ECF7EB9}"/>
                  </a:ext>
                </a:extLst>
              </p:cNvPr>
              <p:cNvGraphicFramePr>
                <a:graphicFrameLocks noGrp="1"/>
              </p:cNvGraphicFramePr>
              <p:nvPr/>
            </p:nvGraphicFramePr>
            <p:xfrm>
              <a:off x="6986779" y="1859832"/>
              <a:ext cx="1378908" cy="736600"/>
            </p:xfrm>
            <a:graphic>
              <a:graphicData uri="http://schemas.openxmlformats.org/drawingml/2006/table">
                <a:tbl>
                  <a:tblPr firstRow="1" bandRow="1">
                    <a:tableStyleId>{5C22544A-7EE6-4342-B048-85BDC9FD1C3A}</a:tableStyleId>
                  </a:tblPr>
                  <a:tblGrid>
                    <a:gridCol w="1378908">
                      <a:extLst>
                        <a:ext uri="{9D8B030D-6E8A-4147-A177-3AD203B41FA5}">
                          <a16:colId xmlns:a16="http://schemas.microsoft.com/office/drawing/2014/main" val="20000"/>
                        </a:ext>
                      </a:extLst>
                    </a:gridCol>
                  </a:tblGrid>
                  <a:tr h="365760">
                    <a:tc>
                      <a:txBody>
                        <a:bodyPr/>
                        <a:lstStyle/>
                        <a:p>
                          <a:endParaRPr lang="en-US"/>
                        </a:p>
                      </a:txBody>
                      <a:tcPr>
                        <a:blipFill>
                          <a:blip r:embed="rId9"/>
                          <a:stretch>
                            <a:fillRect l="-917" t="-3448" r="-1835" b="-131034"/>
                          </a:stretch>
                        </a:blipFill>
                      </a:tcPr>
                    </a:tc>
                    <a:extLst>
                      <a:ext uri="{0D108BD9-81ED-4DB2-BD59-A6C34878D82A}">
                        <a16:rowId xmlns:a16="http://schemas.microsoft.com/office/drawing/2014/main" val="10000"/>
                      </a:ext>
                    </a:extLst>
                  </a:tr>
                  <a:tr h="370840">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0.615</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32" name="Table 31">
                <a:extLst>
                  <a:ext uri="{FF2B5EF4-FFF2-40B4-BE49-F238E27FC236}">
                    <a16:creationId xmlns:a16="http://schemas.microsoft.com/office/drawing/2014/main" id="{689FD2BE-3E77-0D4B-AC33-6F772F3E1593}"/>
                  </a:ext>
                </a:extLst>
              </p:cNvPr>
              <p:cNvGraphicFramePr>
                <a:graphicFrameLocks noGrp="1"/>
              </p:cNvGraphicFramePr>
              <p:nvPr>
                <p:extLst>
                  <p:ext uri="{D42A27DB-BD31-4B8C-83A1-F6EECF244321}">
                    <p14:modId xmlns:p14="http://schemas.microsoft.com/office/powerpoint/2010/main" val="3861093535"/>
                  </p:ext>
                </p:extLst>
              </p:nvPr>
            </p:nvGraphicFramePr>
            <p:xfrm>
              <a:off x="2282292" y="4474737"/>
              <a:ext cx="2540193" cy="1478280"/>
            </p:xfrm>
            <a:graphic>
              <a:graphicData uri="http://schemas.openxmlformats.org/drawingml/2006/table">
                <a:tbl>
                  <a:tblPr firstRow="1" bandRow="1">
                    <a:tableStyleId>{5C22544A-7EE6-4342-B048-85BDC9FD1C3A}</a:tableStyleId>
                  </a:tblPr>
                  <a:tblGrid>
                    <a:gridCol w="648019">
                      <a:extLst>
                        <a:ext uri="{9D8B030D-6E8A-4147-A177-3AD203B41FA5}">
                          <a16:colId xmlns:a16="http://schemas.microsoft.com/office/drawing/2014/main" val="20000"/>
                        </a:ext>
                      </a:extLst>
                    </a:gridCol>
                    <a:gridCol w="851026">
                      <a:extLst>
                        <a:ext uri="{9D8B030D-6E8A-4147-A177-3AD203B41FA5}">
                          <a16:colId xmlns:a16="http://schemas.microsoft.com/office/drawing/2014/main" val="20001"/>
                        </a:ext>
                      </a:extLst>
                    </a:gridCol>
                    <a:gridCol w="1041148">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𝑀</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𝑀</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𝑀</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h𝑜𝑡</m:t>
                                </m:r>
                              </m:oMath>
                            </m:oMathPara>
                          </a14:m>
                          <a:endPar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0.125</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𝑚𝑖𝑙𝑑</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𝑐𝑜𝑜𝑙</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0.200</a:t>
                          </a:r>
                        </a:p>
                      </a:txBody>
                      <a:tcPr/>
                    </a:tc>
                    <a:extLst>
                      <a:ext uri="{0D108BD9-81ED-4DB2-BD59-A6C34878D82A}">
                        <a16:rowId xmlns:a16="http://schemas.microsoft.com/office/drawing/2014/main" val="10003"/>
                      </a:ext>
                    </a:extLst>
                  </a:tr>
                </a:tbl>
              </a:graphicData>
            </a:graphic>
          </p:graphicFrame>
        </mc:Choice>
        <mc:Fallback>
          <p:graphicFrame>
            <p:nvGraphicFramePr>
              <p:cNvPr id="32" name="Table 31">
                <a:extLst>
                  <a:ext uri="{FF2B5EF4-FFF2-40B4-BE49-F238E27FC236}">
                    <a16:creationId xmlns:a16="http://schemas.microsoft.com/office/drawing/2014/main" id="{689FD2BE-3E77-0D4B-AC33-6F772F3E1593}"/>
                  </a:ext>
                </a:extLst>
              </p:cNvPr>
              <p:cNvGraphicFramePr>
                <a:graphicFrameLocks noGrp="1"/>
              </p:cNvGraphicFramePr>
              <p:nvPr>
                <p:extLst>
                  <p:ext uri="{D42A27DB-BD31-4B8C-83A1-F6EECF244321}">
                    <p14:modId xmlns:p14="http://schemas.microsoft.com/office/powerpoint/2010/main" val="3861093535"/>
                  </p:ext>
                </p:extLst>
              </p:nvPr>
            </p:nvGraphicFramePr>
            <p:xfrm>
              <a:off x="2282292" y="4474737"/>
              <a:ext cx="2540193" cy="1478280"/>
            </p:xfrm>
            <a:graphic>
              <a:graphicData uri="http://schemas.openxmlformats.org/drawingml/2006/table">
                <a:tbl>
                  <a:tblPr firstRow="1" bandRow="1">
                    <a:tableStyleId>{5C22544A-7EE6-4342-B048-85BDC9FD1C3A}</a:tableStyleId>
                  </a:tblPr>
                  <a:tblGrid>
                    <a:gridCol w="648019">
                      <a:extLst>
                        <a:ext uri="{9D8B030D-6E8A-4147-A177-3AD203B41FA5}">
                          <a16:colId xmlns:a16="http://schemas.microsoft.com/office/drawing/2014/main" val="20000"/>
                        </a:ext>
                      </a:extLst>
                    </a:gridCol>
                    <a:gridCol w="851026">
                      <a:extLst>
                        <a:ext uri="{9D8B030D-6E8A-4147-A177-3AD203B41FA5}">
                          <a16:colId xmlns:a16="http://schemas.microsoft.com/office/drawing/2014/main" val="20001"/>
                        </a:ext>
                      </a:extLst>
                    </a:gridCol>
                    <a:gridCol w="1041148">
                      <a:extLst>
                        <a:ext uri="{9D8B030D-6E8A-4147-A177-3AD203B41FA5}">
                          <a16:colId xmlns:a16="http://schemas.microsoft.com/office/drawing/2014/main" val="20002"/>
                        </a:ext>
                      </a:extLst>
                    </a:gridCol>
                  </a:tblGrid>
                  <a:tr h="365760">
                    <a:tc>
                      <a:txBody>
                        <a:bodyPr/>
                        <a:lstStyle/>
                        <a:p>
                          <a:endParaRPr lang="en-US"/>
                        </a:p>
                      </a:txBody>
                      <a:tcPr>
                        <a:blipFill>
                          <a:blip r:embed="rId10"/>
                          <a:stretch>
                            <a:fillRect t="-3448" r="-300000" b="-331034"/>
                          </a:stretch>
                        </a:blipFill>
                      </a:tcPr>
                    </a:tc>
                    <a:tc>
                      <a:txBody>
                        <a:bodyPr/>
                        <a:lstStyle/>
                        <a:p>
                          <a:endParaRPr lang="en-US"/>
                        </a:p>
                      </a:txBody>
                      <a:tcPr>
                        <a:blipFill>
                          <a:blip r:embed="rId10"/>
                          <a:stretch>
                            <a:fillRect l="-75000" t="-3448" r="-125000" b="-331034"/>
                          </a:stretch>
                        </a:blipFill>
                      </a:tcPr>
                    </a:tc>
                    <a:tc>
                      <a:txBody>
                        <a:bodyPr/>
                        <a:lstStyle/>
                        <a:p>
                          <a:endParaRPr lang="en-US"/>
                        </a:p>
                      </a:txBody>
                      <a:tcPr>
                        <a:blipFill>
                          <a:blip r:embed="rId10"/>
                          <a:stretch>
                            <a:fillRect l="-145122" t="-3448" r="-3659" b="-3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t="-103448" r="-300000" b="-231034"/>
                          </a:stretch>
                        </a:blip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0.125</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t="-196667" r="-300000" b="-1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2"/>
                      </a:ext>
                    </a:extLst>
                  </a:tr>
                  <a:tr h="370840">
                    <a:tc>
                      <a:txBody>
                        <a:bodyPr/>
                        <a:lstStyle/>
                        <a:p>
                          <a:endParaRPr lang="en-US"/>
                        </a:p>
                      </a:txBody>
                      <a:tcPr>
                        <a:blipFill>
                          <a:blip r:embed="rId10"/>
                          <a:stretch>
                            <a:fillRect t="-306897" r="-300000"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0.200</a:t>
                          </a:r>
                        </a:p>
                      </a:txBody>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33" name="Table 32">
                <a:extLst>
                  <a:ext uri="{FF2B5EF4-FFF2-40B4-BE49-F238E27FC236}">
                    <a16:creationId xmlns:a16="http://schemas.microsoft.com/office/drawing/2014/main" id="{EB38C913-18B0-F74D-906C-DF744FC02FE3}"/>
                  </a:ext>
                </a:extLst>
              </p:cNvPr>
              <p:cNvGraphicFramePr>
                <a:graphicFrameLocks noGrp="1"/>
              </p:cNvGraphicFramePr>
              <p:nvPr>
                <p:extLst>
                  <p:ext uri="{D42A27DB-BD31-4B8C-83A1-F6EECF244321}">
                    <p14:modId xmlns:p14="http://schemas.microsoft.com/office/powerpoint/2010/main" val="1493155254"/>
                  </p:ext>
                </p:extLst>
              </p:nvPr>
            </p:nvGraphicFramePr>
            <p:xfrm>
              <a:off x="4863906" y="4474737"/>
              <a:ext cx="2792057" cy="1107440"/>
            </p:xfrm>
            <a:graphic>
              <a:graphicData uri="http://schemas.openxmlformats.org/drawingml/2006/table">
                <a:tbl>
                  <a:tblPr firstRow="1" bandRow="1">
                    <a:tableStyleId>{5C22544A-7EE6-4342-B048-85BDC9FD1C3A}</a:tableStyleId>
                  </a:tblPr>
                  <a:tblGrid>
                    <a:gridCol w="899883">
                      <a:extLst>
                        <a:ext uri="{9D8B030D-6E8A-4147-A177-3AD203B41FA5}">
                          <a16:colId xmlns:a16="http://schemas.microsoft.com/office/drawing/2014/main" val="20000"/>
                        </a:ext>
                      </a:extLst>
                    </a:gridCol>
                    <a:gridCol w="851025">
                      <a:extLst>
                        <a:ext uri="{9D8B030D-6E8A-4147-A177-3AD203B41FA5}">
                          <a16:colId xmlns:a16="http://schemas.microsoft.com/office/drawing/2014/main" val="20001"/>
                        </a:ext>
                      </a:extLst>
                    </a:gridCol>
                    <a:gridCol w="1041149">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𝐻</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𝐻</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𝐻</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h𝑖𝑔h</m:t>
                                </m:r>
                              </m:oMath>
                            </m:oMathPara>
                          </a14:m>
                          <a:endParaRPr lang="en-US" b="0"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0.250</a:t>
                          </a:r>
                        </a:p>
                      </a:txBody>
                      <a:tcPr/>
                    </a:tc>
                    <a:tc>
                      <a:txBody>
                        <a:bodyPr/>
                        <a:lstStyle/>
                        <a:p>
                          <a:pPr algn="ctr"/>
                          <a:r>
                            <a:rPr lang="en-US" b="0"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0.800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𝑛𝑜𝑟𝑚𝑎𝑙</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0.750</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0.200</a:t>
                          </a:r>
                        </a:p>
                      </a:txBody>
                      <a:tcPr/>
                    </a:tc>
                    <a:extLst>
                      <a:ext uri="{0D108BD9-81ED-4DB2-BD59-A6C34878D82A}">
                        <a16:rowId xmlns:a16="http://schemas.microsoft.com/office/drawing/2014/main" val="10002"/>
                      </a:ext>
                    </a:extLst>
                  </a:tr>
                </a:tbl>
              </a:graphicData>
            </a:graphic>
          </p:graphicFrame>
        </mc:Choice>
        <mc:Fallback>
          <p:graphicFrame>
            <p:nvGraphicFramePr>
              <p:cNvPr id="33" name="Table 32">
                <a:extLst>
                  <a:ext uri="{FF2B5EF4-FFF2-40B4-BE49-F238E27FC236}">
                    <a16:creationId xmlns:a16="http://schemas.microsoft.com/office/drawing/2014/main" id="{EB38C913-18B0-F74D-906C-DF744FC02FE3}"/>
                  </a:ext>
                </a:extLst>
              </p:cNvPr>
              <p:cNvGraphicFramePr>
                <a:graphicFrameLocks noGrp="1"/>
              </p:cNvGraphicFramePr>
              <p:nvPr>
                <p:extLst>
                  <p:ext uri="{D42A27DB-BD31-4B8C-83A1-F6EECF244321}">
                    <p14:modId xmlns:p14="http://schemas.microsoft.com/office/powerpoint/2010/main" val="1493155254"/>
                  </p:ext>
                </p:extLst>
              </p:nvPr>
            </p:nvGraphicFramePr>
            <p:xfrm>
              <a:off x="4863906" y="4474737"/>
              <a:ext cx="2792057" cy="1107440"/>
            </p:xfrm>
            <a:graphic>
              <a:graphicData uri="http://schemas.openxmlformats.org/drawingml/2006/table">
                <a:tbl>
                  <a:tblPr firstRow="1" bandRow="1">
                    <a:tableStyleId>{5C22544A-7EE6-4342-B048-85BDC9FD1C3A}</a:tableStyleId>
                  </a:tblPr>
                  <a:tblGrid>
                    <a:gridCol w="899883">
                      <a:extLst>
                        <a:ext uri="{9D8B030D-6E8A-4147-A177-3AD203B41FA5}">
                          <a16:colId xmlns:a16="http://schemas.microsoft.com/office/drawing/2014/main" val="20000"/>
                        </a:ext>
                      </a:extLst>
                    </a:gridCol>
                    <a:gridCol w="851025">
                      <a:extLst>
                        <a:ext uri="{9D8B030D-6E8A-4147-A177-3AD203B41FA5}">
                          <a16:colId xmlns:a16="http://schemas.microsoft.com/office/drawing/2014/main" val="20001"/>
                        </a:ext>
                      </a:extLst>
                    </a:gridCol>
                    <a:gridCol w="1041149">
                      <a:extLst>
                        <a:ext uri="{9D8B030D-6E8A-4147-A177-3AD203B41FA5}">
                          <a16:colId xmlns:a16="http://schemas.microsoft.com/office/drawing/2014/main" val="20002"/>
                        </a:ext>
                      </a:extLst>
                    </a:gridCol>
                  </a:tblGrid>
                  <a:tr h="365760">
                    <a:tc>
                      <a:txBody>
                        <a:bodyPr/>
                        <a:lstStyle/>
                        <a:p>
                          <a:endParaRPr lang="en-US"/>
                        </a:p>
                      </a:txBody>
                      <a:tcPr>
                        <a:blipFill>
                          <a:blip r:embed="rId11"/>
                          <a:stretch>
                            <a:fillRect t="-3448" r="-215493" b="-231034"/>
                          </a:stretch>
                        </a:blipFill>
                      </a:tcPr>
                    </a:tc>
                    <a:tc>
                      <a:txBody>
                        <a:bodyPr/>
                        <a:lstStyle/>
                        <a:p>
                          <a:endParaRPr lang="en-US"/>
                        </a:p>
                      </a:txBody>
                      <a:tcPr>
                        <a:blipFill>
                          <a:blip r:embed="rId11"/>
                          <a:stretch>
                            <a:fillRect l="-104412" t="-3448" r="-125000" b="-231034"/>
                          </a:stretch>
                        </a:blipFill>
                      </a:tcPr>
                    </a:tc>
                    <a:tc>
                      <a:txBody>
                        <a:bodyPr/>
                        <a:lstStyle/>
                        <a:p>
                          <a:endParaRPr lang="en-US"/>
                        </a:p>
                      </a:txBody>
                      <a:tcPr>
                        <a:blipFill>
                          <a:blip r:embed="rId11"/>
                          <a:stretch>
                            <a:fillRect l="-169512" t="-3448" r="-3659" b="-2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1"/>
                          <a:stretch>
                            <a:fillRect t="-100000" r="-215493" b="-123333"/>
                          </a:stretch>
                        </a:blipFill>
                      </a:tcPr>
                    </a:tc>
                    <a:tc>
                      <a:txBody>
                        <a:bodyPr/>
                        <a:lstStyle/>
                        <a:p>
                          <a:pPr algn="ctr"/>
                          <a:r>
                            <a:rPr lang="en-US" b="0"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0.250</a:t>
                          </a:r>
                        </a:p>
                      </a:txBody>
                      <a:tcPr/>
                    </a:tc>
                    <a:tc>
                      <a:txBody>
                        <a:bodyPr/>
                        <a:lstStyle/>
                        <a:p>
                          <a:pPr algn="ctr"/>
                          <a:r>
                            <a:rPr lang="en-US" b="0"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0.800</a:t>
                          </a:r>
                        </a:p>
                      </a:txBody>
                      <a:tcPr/>
                    </a:tc>
                    <a:extLst>
                      <a:ext uri="{0D108BD9-81ED-4DB2-BD59-A6C34878D82A}">
                        <a16:rowId xmlns:a16="http://schemas.microsoft.com/office/drawing/2014/main" val="10001"/>
                      </a:ext>
                    </a:extLst>
                  </a:tr>
                  <a:tr h="370840">
                    <a:tc>
                      <a:txBody>
                        <a:bodyPr/>
                        <a:lstStyle/>
                        <a:p>
                          <a:endParaRPr lang="en-US"/>
                        </a:p>
                      </a:txBody>
                      <a:tcPr>
                        <a:blipFill>
                          <a:blip r:embed="rId11"/>
                          <a:stretch>
                            <a:fillRect t="-206897" r="-215493" b="-27586"/>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0.750</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0.200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34" name="Table 33">
                <a:extLst>
                  <a:ext uri="{FF2B5EF4-FFF2-40B4-BE49-F238E27FC236}">
                    <a16:creationId xmlns:a16="http://schemas.microsoft.com/office/drawing/2014/main" id="{17759F53-7CC5-4549-AE16-629F8AE62742}"/>
                  </a:ext>
                </a:extLst>
              </p:cNvPr>
              <p:cNvGraphicFramePr>
                <a:graphicFrameLocks noGrp="1"/>
              </p:cNvGraphicFramePr>
              <p:nvPr>
                <p:extLst>
                  <p:ext uri="{D42A27DB-BD31-4B8C-83A1-F6EECF244321}">
                    <p14:modId xmlns:p14="http://schemas.microsoft.com/office/powerpoint/2010/main" val="672582740"/>
                  </p:ext>
                </p:extLst>
              </p:nvPr>
            </p:nvGraphicFramePr>
            <p:xfrm>
              <a:off x="7698823" y="4474738"/>
              <a:ext cx="2836146" cy="1107440"/>
            </p:xfrm>
            <a:graphic>
              <a:graphicData uri="http://schemas.openxmlformats.org/drawingml/2006/table">
                <a:tbl>
                  <a:tblPr firstRow="1" bandRow="1">
                    <a:tableStyleId>{5C22544A-7EE6-4342-B048-85BDC9FD1C3A}</a:tableStyleId>
                  </a:tblPr>
                  <a:tblGrid>
                    <a:gridCol w="853436">
                      <a:extLst>
                        <a:ext uri="{9D8B030D-6E8A-4147-A177-3AD203B41FA5}">
                          <a16:colId xmlns:a16="http://schemas.microsoft.com/office/drawing/2014/main" val="20000"/>
                        </a:ext>
                      </a:extLst>
                    </a:gridCol>
                    <a:gridCol w="896293">
                      <a:extLst>
                        <a:ext uri="{9D8B030D-6E8A-4147-A177-3AD203B41FA5}">
                          <a16:colId xmlns:a16="http://schemas.microsoft.com/office/drawing/2014/main" val="20001"/>
                        </a:ext>
                      </a:extLst>
                    </a:gridCol>
                    <a:gridCol w="1086417">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𝑊</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𝑊</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𝑊</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𝑤𝑒𝑎𝑘</m:t>
                                </m:r>
                              </m:oMath>
                            </m:oMathPara>
                          </a14:m>
                          <a:endParaRPr lang="en-US" b="0"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0.625</a:t>
                          </a:r>
                        </a:p>
                      </a:txBody>
                      <a:tcPr/>
                    </a:tc>
                    <a:tc>
                      <a:txBody>
                        <a:bodyPr/>
                        <a:lstStyle/>
                        <a:p>
                          <a:pPr algn="ctr"/>
                          <a:r>
                            <a:rPr lang="en-US" b="0"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𝑠𝑡𝑟𝑜𝑛𝑔</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0.600</a:t>
                          </a:r>
                        </a:p>
                      </a:txBody>
                      <a:tcPr/>
                    </a:tc>
                    <a:extLst>
                      <a:ext uri="{0D108BD9-81ED-4DB2-BD59-A6C34878D82A}">
                        <a16:rowId xmlns:a16="http://schemas.microsoft.com/office/drawing/2014/main" val="10002"/>
                      </a:ext>
                    </a:extLst>
                  </a:tr>
                </a:tbl>
              </a:graphicData>
            </a:graphic>
          </p:graphicFrame>
        </mc:Choice>
        <mc:Fallback>
          <p:graphicFrame>
            <p:nvGraphicFramePr>
              <p:cNvPr id="34" name="Table 33">
                <a:extLst>
                  <a:ext uri="{FF2B5EF4-FFF2-40B4-BE49-F238E27FC236}">
                    <a16:creationId xmlns:a16="http://schemas.microsoft.com/office/drawing/2014/main" id="{17759F53-7CC5-4549-AE16-629F8AE62742}"/>
                  </a:ext>
                </a:extLst>
              </p:cNvPr>
              <p:cNvGraphicFramePr>
                <a:graphicFrameLocks noGrp="1"/>
              </p:cNvGraphicFramePr>
              <p:nvPr>
                <p:extLst>
                  <p:ext uri="{D42A27DB-BD31-4B8C-83A1-F6EECF244321}">
                    <p14:modId xmlns:p14="http://schemas.microsoft.com/office/powerpoint/2010/main" val="672582740"/>
                  </p:ext>
                </p:extLst>
              </p:nvPr>
            </p:nvGraphicFramePr>
            <p:xfrm>
              <a:off x="7698823" y="4474738"/>
              <a:ext cx="2836146" cy="1107440"/>
            </p:xfrm>
            <a:graphic>
              <a:graphicData uri="http://schemas.openxmlformats.org/drawingml/2006/table">
                <a:tbl>
                  <a:tblPr firstRow="1" bandRow="1">
                    <a:tableStyleId>{5C22544A-7EE6-4342-B048-85BDC9FD1C3A}</a:tableStyleId>
                  </a:tblPr>
                  <a:tblGrid>
                    <a:gridCol w="853436">
                      <a:extLst>
                        <a:ext uri="{9D8B030D-6E8A-4147-A177-3AD203B41FA5}">
                          <a16:colId xmlns:a16="http://schemas.microsoft.com/office/drawing/2014/main" val="20000"/>
                        </a:ext>
                      </a:extLst>
                    </a:gridCol>
                    <a:gridCol w="896293">
                      <a:extLst>
                        <a:ext uri="{9D8B030D-6E8A-4147-A177-3AD203B41FA5}">
                          <a16:colId xmlns:a16="http://schemas.microsoft.com/office/drawing/2014/main" val="20001"/>
                        </a:ext>
                      </a:extLst>
                    </a:gridCol>
                    <a:gridCol w="1086417">
                      <a:extLst>
                        <a:ext uri="{9D8B030D-6E8A-4147-A177-3AD203B41FA5}">
                          <a16:colId xmlns:a16="http://schemas.microsoft.com/office/drawing/2014/main" val="20002"/>
                        </a:ext>
                      </a:extLst>
                    </a:gridCol>
                  </a:tblGrid>
                  <a:tr h="365760">
                    <a:tc>
                      <a:txBody>
                        <a:bodyPr/>
                        <a:lstStyle/>
                        <a:p>
                          <a:endParaRPr lang="en-US"/>
                        </a:p>
                      </a:txBody>
                      <a:tcPr>
                        <a:blipFill>
                          <a:blip r:embed="rId12"/>
                          <a:stretch>
                            <a:fillRect l="-1493" t="-3448" r="-237313" b="-231034"/>
                          </a:stretch>
                        </a:blipFill>
                      </a:tcPr>
                    </a:tc>
                    <a:tc>
                      <a:txBody>
                        <a:bodyPr/>
                        <a:lstStyle/>
                        <a:p>
                          <a:endParaRPr lang="en-US"/>
                        </a:p>
                      </a:txBody>
                      <a:tcPr>
                        <a:blipFill>
                          <a:blip r:embed="rId12"/>
                          <a:stretch>
                            <a:fillRect l="-95775" t="-3448" r="-123944" b="-231034"/>
                          </a:stretch>
                        </a:blipFill>
                      </a:tcPr>
                    </a:tc>
                    <a:tc>
                      <a:txBody>
                        <a:bodyPr/>
                        <a:lstStyle/>
                        <a:p>
                          <a:endParaRPr lang="en-US"/>
                        </a:p>
                      </a:txBody>
                      <a:tcPr>
                        <a:blipFill>
                          <a:blip r:embed="rId12"/>
                          <a:stretch>
                            <a:fillRect l="-161628" t="-3448" r="-2326" b="-2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2"/>
                          <a:stretch>
                            <a:fillRect l="-1493" t="-100000" r="-237313" b="-123333"/>
                          </a:stretch>
                        </a:blipFill>
                      </a:tcPr>
                    </a:tc>
                    <a:tc>
                      <a:txBody>
                        <a:bodyPr/>
                        <a:lstStyle/>
                        <a:p>
                          <a:pPr algn="ctr"/>
                          <a:r>
                            <a:rPr lang="en-US" b="0"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0.625</a:t>
                          </a:r>
                        </a:p>
                      </a:txBody>
                      <a:tcPr/>
                    </a:tc>
                    <a:tc>
                      <a:txBody>
                        <a:bodyPr/>
                        <a:lstStyle/>
                        <a:p>
                          <a:pPr algn="ctr"/>
                          <a:r>
                            <a:rPr lang="en-US" b="0"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0.400</a:t>
                          </a:r>
                        </a:p>
                      </a:txBody>
                      <a:tcPr/>
                    </a:tc>
                    <a:extLst>
                      <a:ext uri="{0D108BD9-81ED-4DB2-BD59-A6C34878D82A}">
                        <a16:rowId xmlns:a16="http://schemas.microsoft.com/office/drawing/2014/main" val="10001"/>
                      </a:ext>
                    </a:extLst>
                  </a:tr>
                  <a:tr h="370840">
                    <a:tc>
                      <a:txBody>
                        <a:bodyPr/>
                        <a:lstStyle/>
                        <a:p>
                          <a:endParaRPr lang="en-US"/>
                        </a:p>
                      </a:txBody>
                      <a:tcPr>
                        <a:blipFill>
                          <a:blip r:embed="rId12"/>
                          <a:stretch>
                            <a:fillRect l="-1493" t="-206897" r="-237313" b="-27586"/>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0.375</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0.600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339DAFE-334A-838F-3889-F3E59F17109B}"/>
                  </a:ext>
                </a:extLst>
              </p:cNvPr>
              <p:cNvSpPr txBox="1"/>
              <p:nvPr/>
            </p:nvSpPr>
            <p:spPr>
              <a:xfrm>
                <a:off x="401666" y="393123"/>
                <a:ext cx="8399433" cy="923330"/>
              </a:xfrm>
              <a:prstGeom prst="rect">
                <a:avLst/>
              </a:prstGeom>
              <a:noFill/>
            </p:spPr>
            <p:txBody>
              <a:bodyPr wrap="square" rtlCol="0">
                <a:spAutoFit/>
              </a:bodyPr>
              <a:lstStyle/>
              <a:p>
                <a:r>
                  <a:rPr lang="en-US" sz="1800" dirty="0"/>
                  <a:t>&lt;0.615,0.385</a:t>
                </a:r>
                <a:r>
                  <a:rPr lang="en-US" sz="1800" b="1" dirty="0"/>
                  <a:t>&gt;</a:t>
                </a:r>
                <a:r>
                  <a:rPr lang="en-US" dirty="0"/>
                  <a:t>&lt;0.375, 0.0&gt;&lt;0.125,0.400&gt;&lt;0.250, 0.800&gt;</a:t>
                </a:r>
                <a14:m>
                  <m:oMath xmlns:m="http://schemas.openxmlformats.org/officeDocument/2006/math">
                    <m:r>
                      <a:rPr lang="en-US" b="0" i="1" smtClean="0">
                        <a:latin typeface="Cambria Math" panose="02040503050406030204" pitchFamily="18" charset="0"/>
                      </a:rPr>
                      <m:t>&lt;0.625,0.4&gt;</m:t>
                    </m:r>
                  </m:oMath>
                </a14:m>
                <a:endParaRPr lang="en-US" sz="1800" dirty="0">
                  <a:latin typeface="Helvetica" pitchFamily="2" charset="0"/>
                </a:endParaRPr>
              </a:p>
              <a:p>
                <a:pPr marL="0" indent="0">
                  <a:buNone/>
                </a:pPr>
                <a:endParaRPr lang="en-US" sz="1800" dirty="0">
                  <a:latin typeface="Helvetica" pitchFamily="2" charset="0"/>
                </a:endParaRPr>
              </a:p>
              <a:p>
                <a:endParaRPr lang="en-US" dirty="0"/>
              </a:p>
            </p:txBody>
          </p:sp>
        </mc:Choice>
        <mc:Fallback>
          <p:sp>
            <p:nvSpPr>
              <p:cNvPr id="2" name="TextBox 1">
                <a:extLst>
                  <a:ext uri="{FF2B5EF4-FFF2-40B4-BE49-F238E27FC236}">
                    <a16:creationId xmlns:a16="http://schemas.microsoft.com/office/drawing/2014/main" id="{5339DAFE-334A-838F-3889-F3E59F17109B}"/>
                  </a:ext>
                </a:extLst>
              </p:cNvPr>
              <p:cNvSpPr txBox="1">
                <a:spLocks noRot="1" noChangeAspect="1" noMove="1" noResize="1" noEditPoints="1" noAdjustHandles="1" noChangeArrowheads="1" noChangeShapeType="1" noTextEdit="1"/>
              </p:cNvSpPr>
              <p:nvPr/>
            </p:nvSpPr>
            <p:spPr>
              <a:xfrm>
                <a:off x="401666" y="393123"/>
                <a:ext cx="8399433" cy="923330"/>
              </a:xfrm>
              <a:prstGeom prst="rect">
                <a:avLst/>
              </a:prstGeom>
              <a:blipFill>
                <a:blip r:embed="rId13"/>
                <a:stretch>
                  <a:fillRect l="-603" t="-270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61600A7C-F23A-3A89-F798-496C45E32312}"/>
              </a:ext>
            </a:extLst>
          </p:cNvPr>
          <p:cNvSpPr txBox="1"/>
          <p:nvPr/>
        </p:nvSpPr>
        <p:spPr>
          <a:xfrm>
            <a:off x="8807739" y="393123"/>
            <a:ext cx="3067842" cy="2031325"/>
          </a:xfrm>
          <a:prstGeom prst="rect">
            <a:avLst/>
          </a:prstGeom>
          <a:noFill/>
        </p:spPr>
        <p:txBody>
          <a:bodyPr wrap="square" rtlCol="0">
            <a:spAutoFit/>
          </a:bodyPr>
          <a:lstStyle/>
          <a:p>
            <a:r>
              <a:rPr lang="en-US" dirty="0"/>
              <a:t>So we end up with all of these probability distributions multiplied together.</a:t>
            </a:r>
          </a:p>
          <a:p>
            <a:endParaRPr lang="en-US" dirty="0"/>
          </a:p>
          <a:p>
            <a:r>
              <a:rPr lang="en-US" dirty="0"/>
              <a:t>How do you multiply them together?</a:t>
            </a:r>
          </a:p>
        </p:txBody>
      </p:sp>
    </p:spTree>
    <p:extLst>
      <p:ext uri="{BB962C8B-B14F-4D97-AF65-F5344CB8AC3E}">
        <p14:creationId xmlns:p14="http://schemas.microsoft.com/office/powerpoint/2010/main" val="35516286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339DAFE-334A-838F-3889-F3E59F17109B}"/>
                  </a:ext>
                </a:extLst>
              </p:cNvPr>
              <p:cNvSpPr txBox="1"/>
              <p:nvPr/>
            </p:nvSpPr>
            <p:spPr>
              <a:xfrm>
                <a:off x="1017810" y="4856114"/>
                <a:ext cx="10156371" cy="461665"/>
              </a:xfrm>
              <a:prstGeom prst="rect">
                <a:avLst/>
              </a:prstGeom>
              <a:noFill/>
            </p:spPr>
            <p:txBody>
              <a:bodyPr wrap="square" rtlCol="0">
                <a:spAutoFit/>
              </a:bodyPr>
              <a:lstStyle/>
              <a:p>
                <a:r>
                  <a:rPr lang="en-US" sz="2400" dirty="0"/>
                  <a:t>&lt;0.615,0.385</a:t>
                </a:r>
                <a:r>
                  <a:rPr lang="en-US" sz="2400" b="1" dirty="0"/>
                  <a:t>&gt;</a:t>
                </a:r>
                <a:r>
                  <a:rPr lang="en-US" sz="2400" dirty="0"/>
                  <a:t>&lt;0.375, 0.0&gt;&lt;0.125,0.400&gt;&lt;0.250, 0.800&gt;</a:t>
                </a:r>
                <a14:m>
                  <m:oMath xmlns:m="http://schemas.openxmlformats.org/officeDocument/2006/math">
                    <m:r>
                      <a:rPr lang="en-US" sz="2400" b="0" i="1" smtClean="0">
                        <a:latin typeface="Cambria Math" panose="02040503050406030204" pitchFamily="18" charset="0"/>
                      </a:rPr>
                      <m:t>&lt;0.625,0.</m:t>
                    </m:r>
                    <m:r>
                      <a:rPr lang="en-US" sz="2400" b="0" i="1" smtClean="0">
                        <a:latin typeface="Cambria Math" panose="02040503050406030204" pitchFamily="18" charset="0"/>
                      </a:rPr>
                      <m:t>400</m:t>
                    </m:r>
                    <m:r>
                      <a:rPr lang="en-US" sz="2400" b="0" i="1" smtClean="0">
                        <a:latin typeface="Cambria Math" panose="02040503050406030204" pitchFamily="18" charset="0"/>
                      </a:rPr>
                      <m:t>&gt;</m:t>
                    </m:r>
                  </m:oMath>
                </a14:m>
                <a:endParaRPr lang="en-US" sz="2400" dirty="0">
                  <a:latin typeface="Helvetica" pitchFamily="2" charset="0"/>
                </a:endParaRPr>
              </a:p>
            </p:txBody>
          </p:sp>
        </mc:Choice>
        <mc:Fallback>
          <p:sp>
            <p:nvSpPr>
              <p:cNvPr id="2" name="TextBox 1">
                <a:extLst>
                  <a:ext uri="{FF2B5EF4-FFF2-40B4-BE49-F238E27FC236}">
                    <a16:creationId xmlns:a16="http://schemas.microsoft.com/office/drawing/2014/main" id="{5339DAFE-334A-838F-3889-F3E59F17109B}"/>
                  </a:ext>
                </a:extLst>
              </p:cNvPr>
              <p:cNvSpPr txBox="1">
                <a:spLocks noRot="1" noChangeAspect="1" noMove="1" noResize="1" noEditPoints="1" noAdjustHandles="1" noChangeArrowheads="1" noChangeShapeType="1" noTextEdit="1"/>
              </p:cNvSpPr>
              <p:nvPr/>
            </p:nvSpPr>
            <p:spPr>
              <a:xfrm>
                <a:off x="1017810" y="4856114"/>
                <a:ext cx="10156371" cy="461665"/>
              </a:xfrm>
              <a:prstGeom prst="rect">
                <a:avLst/>
              </a:prstGeom>
              <a:blipFill>
                <a:blip r:embed="rId3"/>
                <a:stretch>
                  <a:fillRect l="-1000" t="-13514" b="-270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1600A7C-F23A-3A89-F798-496C45E32312}"/>
                  </a:ext>
                </a:extLst>
              </p:cNvPr>
              <p:cNvSpPr txBox="1"/>
              <p:nvPr/>
            </p:nvSpPr>
            <p:spPr>
              <a:xfrm>
                <a:off x="599078" y="337420"/>
                <a:ext cx="10324736"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t>Remember, each of these &lt;X,Y&gt; is a probability distribution for </a:t>
                </a:r>
                <a:r>
                  <a:rPr lang="en-US" sz="2400" i="1" dirty="0"/>
                  <a:t>T</a:t>
                </a:r>
                <a:r>
                  <a:rPr lang="en-US" sz="2400" dirty="0"/>
                  <a:t>, i.e.,  &lt;</a:t>
                </a:r>
                <a:r>
                  <a:rPr lang="en-US" sz="2400" i="1" dirty="0"/>
                  <a:t> tennis</a:t>
                </a:r>
                <a:r>
                  <a:rPr lang="en-US" sz="2400" dirty="0"/>
                  <a:t>, </a:t>
                </a:r>
                <a14:m>
                  <m:oMath xmlns:m="http://schemas.openxmlformats.org/officeDocument/2006/math">
                    <m:r>
                      <a:rPr lang="en-US" sz="2400" b="0" i="1" smtClean="0">
                        <a:latin typeface="Cambria Math" panose="02040503050406030204" pitchFamily="18" charset="0"/>
                        <a:ea typeface="Linux Libertine" panose="02000503000000000000" pitchFamily="2" charset="0"/>
                        <a:cs typeface="Linux Libertine" panose="02000503000000000000" pitchFamily="2" charset="0"/>
                      </a:rPr>
                      <m:t>¬</m:t>
                    </m:r>
                  </m:oMath>
                </a14:m>
                <a:r>
                  <a:rPr lang="en-US" sz="2400" i="1" dirty="0"/>
                  <a:t>tennis&gt;</a:t>
                </a:r>
                <a:endParaRPr lang="en-US" sz="2400" dirty="0"/>
              </a:p>
              <a:p>
                <a:pPr marL="800100" lvl="1" indent="-342900">
                  <a:buFont typeface="Arial" panose="020B0604020202020204" pitchFamily="34" charset="0"/>
                  <a:buChar char="•"/>
                </a:pPr>
                <a:r>
                  <a:rPr lang="en-US" sz="2400" dirty="0"/>
                  <a:t>To multiply them together, you combine ‘like terms’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That is, you separate out the </a:t>
                </a:r>
                <a:r>
                  <a:rPr lang="en-US" sz="2400" i="1" dirty="0"/>
                  <a:t>tennis</a:t>
                </a:r>
                <a:r>
                  <a:rPr lang="en-US" sz="2400" dirty="0"/>
                  <a:t> numbers from the </a:t>
                </a:r>
                <a14:m>
                  <m:oMath xmlns:m="http://schemas.openxmlformats.org/officeDocument/2006/math">
                    <m:r>
                      <a:rPr lang="en-US" sz="2400" b="0" i="1" smtClean="0">
                        <a:latin typeface="Cambria Math" panose="02040503050406030204" pitchFamily="18" charset="0"/>
                        <a:ea typeface="Linux Libertine" panose="02000503000000000000" pitchFamily="2" charset="0"/>
                        <a:cs typeface="Linux Libertine" panose="02000503000000000000" pitchFamily="2" charset="0"/>
                      </a:rPr>
                      <m:t>¬</m:t>
                    </m:r>
                  </m:oMath>
                </a14:m>
                <a:r>
                  <a:rPr lang="en-US" sz="2400" i="1" dirty="0"/>
                  <a:t>tennis </a:t>
                </a:r>
                <a:r>
                  <a:rPr lang="en-US" sz="2400" dirty="0"/>
                  <a:t>numbers</a:t>
                </a:r>
              </a:p>
              <a:p>
                <a:pPr marL="800100" lvl="1" indent="-342900">
                  <a:buFont typeface="Arial" panose="020B0604020202020204" pitchFamily="34" charset="0"/>
                  <a:buChar char="•"/>
                </a:pPr>
                <a:r>
                  <a:rPr lang="en-US" sz="2400" dirty="0"/>
                  <a:t>That is, you  multiply all the “first” numbers together to become the ’new’ first number of our probability distribution.</a:t>
                </a:r>
              </a:p>
              <a:p>
                <a:pPr marL="800100" lvl="1" indent="-342900">
                  <a:buFont typeface="Arial" panose="020B0604020202020204" pitchFamily="34" charset="0"/>
                  <a:buChar char="•"/>
                </a:pPr>
                <a:r>
                  <a:rPr lang="en-US" sz="2400" dirty="0"/>
                  <a:t>And you multiply all the “second” numbers together to become the ’new’ second number.</a:t>
                </a:r>
              </a:p>
              <a:p>
                <a:pPr marL="800100" lvl="1"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That means:</a:t>
                </a:r>
              </a:p>
            </p:txBody>
          </p:sp>
        </mc:Choice>
        <mc:Fallback>
          <p:sp>
            <p:nvSpPr>
              <p:cNvPr id="3" name="TextBox 2">
                <a:extLst>
                  <a:ext uri="{FF2B5EF4-FFF2-40B4-BE49-F238E27FC236}">
                    <a16:creationId xmlns:a16="http://schemas.microsoft.com/office/drawing/2014/main" id="{61600A7C-F23A-3A89-F798-496C45E32312}"/>
                  </a:ext>
                </a:extLst>
              </p:cNvPr>
              <p:cNvSpPr txBox="1">
                <a:spLocks noRot="1" noChangeAspect="1" noMove="1" noResize="1" noEditPoints="1" noAdjustHandles="1" noChangeArrowheads="1" noChangeShapeType="1" noTextEdit="1"/>
              </p:cNvSpPr>
              <p:nvPr/>
            </p:nvSpPr>
            <p:spPr>
              <a:xfrm>
                <a:off x="599078" y="337420"/>
                <a:ext cx="10324736" cy="4524315"/>
              </a:xfrm>
              <a:prstGeom prst="rect">
                <a:avLst/>
              </a:prstGeom>
              <a:blipFill>
                <a:blip r:embed="rId4"/>
                <a:stretch>
                  <a:fillRect l="-860" t="-1117" b="-195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7B4DCE3-C693-CB55-11B2-93557CBB99B0}"/>
              </a:ext>
            </a:extLst>
          </p:cNvPr>
          <p:cNvSpPr txBox="1"/>
          <p:nvPr/>
        </p:nvSpPr>
        <p:spPr>
          <a:xfrm>
            <a:off x="599078" y="5297893"/>
            <a:ext cx="10993838" cy="461665"/>
          </a:xfrm>
          <a:prstGeom prst="rect">
            <a:avLst/>
          </a:prstGeom>
          <a:noFill/>
        </p:spPr>
        <p:txBody>
          <a:bodyPr wrap="square" rtlCol="0">
            <a:spAutoFit/>
          </a:bodyPr>
          <a:lstStyle/>
          <a:p>
            <a:r>
              <a:rPr lang="en-US" sz="2400" dirty="0"/>
              <a:t>Becomes</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CE48FA0-D984-9D15-EA7D-5F75118ED776}"/>
                  </a:ext>
                </a:extLst>
              </p:cNvPr>
              <p:cNvSpPr txBox="1"/>
              <p:nvPr/>
            </p:nvSpPr>
            <p:spPr>
              <a:xfrm>
                <a:off x="1017810" y="5759558"/>
                <a:ext cx="10156371" cy="830997"/>
              </a:xfrm>
              <a:prstGeom prst="rect">
                <a:avLst/>
              </a:prstGeom>
              <a:noFill/>
            </p:spPr>
            <p:txBody>
              <a:bodyPr wrap="square" rtlCol="0">
                <a:spAutoFit/>
              </a:bodyPr>
              <a:lstStyle/>
              <a:p>
                <a:pPr algn="ctr"/>
                <a:r>
                  <a:rPr lang="en-US" sz="2400" dirty="0"/>
                  <a:t>&lt;0</a:t>
                </a:r>
                <a14:m>
                  <m:oMath xmlns:m="http://schemas.openxmlformats.org/officeDocument/2006/math">
                    <m:r>
                      <a:rPr lang="en-US" sz="2400" b="0" i="0" smtClean="0">
                        <a:latin typeface="Cambria Math" panose="02040503050406030204" pitchFamily="18" charset="0"/>
                      </a:rPr>
                      <m:t>.615 ∗0.37</m:t>
                    </m:r>
                    <m:r>
                      <a:rPr lang="en-US" sz="2400" b="0" i="1" smtClean="0">
                        <a:latin typeface="Cambria Math" panose="02040503050406030204" pitchFamily="18" charset="0"/>
                      </a:rPr>
                      <m:t>5  ∗  0.125  ∗  0.250  ∗0.625  ,</m:t>
                    </m:r>
                  </m:oMath>
                </a14:m>
                <a:endParaRPr lang="en-US" sz="2400" b="0" i="1" dirty="0">
                  <a:latin typeface="Cambria Math" panose="02040503050406030204" pitchFamily="18" charset="0"/>
                </a:endParaRPr>
              </a:p>
              <a:p>
                <a:pPr algn="ctr"/>
                <a:r>
                  <a:rPr lang="en-US" sz="2400" b="0" dirty="0"/>
                  <a:t>0.385 * 0.0 * 0.400 * 0.800 * 0.400</a:t>
                </a:r>
                <a14:m>
                  <m:oMath xmlns:m="http://schemas.openxmlformats.org/officeDocument/2006/math">
                    <m:r>
                      <a:rPr lang="en-US" sz="2400" b="0" i="1" smtClean="0">
                        <a:latin typeface="Cambria Math" panose="02040503050406030204" pitchFamily="18" charset="0"/>
                      </a:rPr>
                      <m:t>&gt;</m:t>
                    </m:r>
                  </m:oMath>
                </a14:m>
                <a:endParaRPr lang="en-US" sz="2400" dirty="0">
                  <a:latin typeface="Helvetica" pitchFamily="2" charset="0"/>
                </a:endParaRPr>
              </a:p>
            </p:txBody>
          </p:sp>
        </mc:Choice>
        <mc:Fallback>
          <p:sp>
            <p:nvSpPr>
              <p:cNvPr id="5" name="TextBox 4">
                <a:extLst>
                  <a:ext uri="{FF2B5EF4-FFF2-40B4-BE49-F238E27FC236}">
                    <a16:creationId xmlns:a16="http://schemas.microsoft.com/office/drawing/2014/main" id="{9CE48FA0-D984-9D15-EA7D-5F75118ED776}"/>
                  </a:ext>
                </a:extLst>
              </p:cNvPr>
              <p:cNvSpPr txBox="1">
                <a:spLocks noRot="1" noChangeAspect="1" noMove="1" noResize="1" noEditPoints="1" noAdjustHandles="1" noChangeArrowheads="1" noChangeShapeType="1" noTextEdit="1"/>
              </p:cNvSpPr>
              <p:nvPr/>
            </p:nvSpPr>
            <p:spPr>
              <a:xfrm>
                <a:off x="1017810" y="5759558"/>
                <a:ext cx="10156371" cy="830997"/>
              </a:xfrm>
              <a:prstGeom prst="rect">
                <a:avLst/>
              </a:prstGeom>
              <a:blipFill>
                <a:blip r:embed="rId5"/>
                <a:stretch>
                  <a:fillRect t="-6061" b="-15152"/>
                </a:stretch>
              </a:blipFill>
            </p:spPr>
            <p:txBody>
              <a:bodyPr/>
              <a:lstStyle/>
              <a:p>
                <a:r>
                  <a:rPr lang="en-US">
                    <a:noFill/>
                  </a:rPr>
                  <a:t> </a:t>
                </a:r>
              </a:p>
            </p:txBody>
          </p:sp>
        </mc:Fallback>
      </mc:AlternateContent>
    </p:spTree>
    <p:extLst>
      <p:ext uri="{BB962C8B-B14F-4D97-AF65-F5344CB8AC3E}">
        <p14:creationId xmlns:p14="http://schemas.microsoft.com/office/powerpoint/2010/main" val="31607644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339DAFE-334A-838F-3889-F3E59F17109B}"/>
                  </a:ext>
                </a:extLst>
              </p:cNvPr>
              <p:cNvSpPr txBox="1"/>
              <p:nvPr/>
            </p:nvSpPr>
            <p:spPr>
              <a:xfrm>
                <a:off x="1017808" y="4838522"/>
                <a:ext cx="10156371" cy="461665"/>
              </a:xfrm>
              <a:prstGeom prst="rect">
                <a:avLst/>
              </a:prstGeom>
              <a:noFill/>
            </p:spPr>
            <p:txBody>
              <a:bodyPr wrap="square" rtlCol="0">
                <a:spAutoFit/>
              </a:bodyPr>
              <a:lstStyle/>
              <a:p>
                <a:pPr algn="ctr"/>
                <a:r>
                  <a:rPr lang="en-US" sz="2400" dirty="0"/>
                  <a:t>&lt;0.0045, 0.000</a:t>
                </a:r>
                <a14:m>
                  <m:oMath xmlns:m="http://schemas.openxmlformats.org/officeDocument/2006/math">
                    <m:r>
                      <a:rPr lang="en-US" sz="2400" b="0" i="1" smtClean="0">
                        <a:latin typeface="Cambria Math" panose="02040503050406030204" pitchFamily="18" charset="0"/>
                      </a:rPr>
                      <m:t>&gt;</m:t>
                    </m:r>
                  </m:oMath>
                </a14:m>
                <a:endParaRPr lang="en-US" sz="2400" dirty="0">
                  <a:latin typeface="Helvetica" pitchFamily="2" charset="0"/>
                </a:endParaRPr>
              </a:p>
            </p:txBody>
          </p:sp>
        </mc:Choice>
        <mc:Fallback>
          <p:sp>
            <p:nvSpPr>
              <p:cNvPr id="2" name="TextBox 1">
                <a:extLst>
                  <a:ext uri="{FF2B5EF4-FFF2-40B4-BE49-F238E27FC236}">
                    <a16:creationId xmlns:a16="http://schemas.microsoft.com/office/drawing/2014/main" id="{5339DAFE-334A-838F-3889-F3E59F17109B}"/>
                  </a:ext>
                </a:extLst>
              </p:cNvPr>
              <p:cNvSpPr txBox="1">
                <a:spLocks noRot="1" noChangeAspect="1" noMove="1" noResize="1" noEditPoints="1" noAdjustHandles="1" noChangeArrowheads="1" noChangeShapeType="1" noTextEdit="1"/>
              </p:cNvSpPr>
              <p:nvPr/>
            </p:nvSpPr>
            <p:spPr>
              <a:xfrm>
                <a:off x="1017808" y="4838522"/>
                <a:ext cx="10156371" cy="461665"/>
              </a:xfrm>
              <a:prstGeom prst="rect">
                <a:avLst/>
              </a:prstGeom>
              <a:blipFill>
                <a:blip r:embed="rId3"/>
                <a:stretch>
                  <a:fillRect t="-13514" b="-2702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61600A7C-F23A-3A89-F798-496C45E32312}"/>
              </a:ext>
            </a:extLst>
          </p:cNvPr>
          <p:cNvSpPr txBox="1"/>
          <p:nvPr/>
        </p:nvSpPr>
        <p:spPr>
          <a:xfrm>
            <a:off x="599078" y="1644804"/>
            <a:ext cx="1032473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And when we perform the multiplication…</a:t>
            </a:r>
          </a:p>
        </p:txBody>
      </p:sp>
      <p:sp>
        <p:nvSpPr>
          <p:cNvPr id="4" name="TextBox 3">
            <a:extLst>
              <a:ext uri="{FF2B5EF4-FFF2-40B4-BE49-F238E27FC236}">
                <a16:creationId xmlns:a16="http://schemas.microsoft.com/office/drawing/2014/main" id="{17B4DCE3-C693-CB55-11B2-93557CBB99B0}"/>
              </a:ext>
            </a:extLst>
          </p:cNvPr>
          <p:cNvSpPr txBox="1"/>
          <p:nvPr/>
        </p:nvSpPr>
        <p:spPr>
          <a:xfrm>
            <a:off x="599078" y="3910489"/>
            <a:ext cx="10993838" cy="461665"/>
          </a:xfrm>
          <a:prstGeom prst="rect">
            <a:avLst/>
          </a:prstGeom>
          <a:noFill/>
        </p:spPr>
        <p:txBody>
          <a:bodyPr wrap="square" rtlCol="0">
            <a:spAutoFit/>
          </a:bodyPr>
          <a:lstStyle/>
          <a:p>
            <a:r>
              <a:rPr lang="en-US" sz="2400" dirty="0"/>
              <a:t>Becomes</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CE48FA0-D984-9D15-EA7D-5F75118ED776}"/>
                  </a:ext>
                </a:extLst>
              </p:cNvPr>
              <p:cNvSpPr txBox="1"/>
              <p:nvPr/>
            </p:nvSpPr>
            <p:spPr>
              <a:xfrm>
                <a:off x="1017807" y="2430810"/>
                <a:ext cx="10156371" cy="830997"/>
              </a:xfrm>
              <a:prstGeom prst="rect">
                <a:avLst/>
              </a:prstGeom>
              <a:noFill/>
            </p:spPr>
            <p:txBody>
              <a:bodyPr wrap="square" rtlCol="0">
                <a:spAutoFit/>
              </a:bodyPr>
              <a:lstStyle/>
              <a:p>
                <a:pPr algn="ctr"/>
                <a:r>
                  <a:rPr lang="en-US" sz="2400" dirty="0"/>
                  <a:t>&lt;0</a:t>
                </a:r>
                <a14:m>
                  <m:oMath xmlns:m="http://schemas.openxmlformats.org/officeDocument/2006/math">
                    <m:r>
                      <a:rPr lang="en-US" sz="2400" b="0" i="0" smtClean="0">
                        <a:latin typeface="Cambria Math" panose="02040503050406030204" pitchFamily="18" charset="0"/>
                      </a:rPr>
                      <m:t>.615 ∗0.37</m:t>
                    </m:r>
                    <m:r>
                      <a:rPr lang="en-US" sz="2400" b="0" i="1" smtClean="0">
                        <a:latin typeface="Cambria Math" panose="02040503050406030204" pitchFamily="18" charset="0"/>
                      </a:rPr>
                      <m:t>5  ∗  0.125  ∗  0.250  ∗0.625  ,</m:t>
                    </m:r>
                  </m:oMath>
                </a14:m>
                <a:endParaRPr lang="en-US" sz="2400" b="0" i="1" dirty="0">
                  <a:latin typeface="Cambria Math" panose="02040503050406030204" pitchFamily="18" charset="0"/>
                </a:endParaRPr>
              </a:p>
              <a:p>
                <a:pPr algn="ctr"/>
                <a:r>
                  <a:rPr lang="en-US" sz="2400" b="0" dirty="0"/>
                  <a:t>0.385 * 0.0 * 0.400 * 0.800 * 0.400</a:t>
                </a:r>
                <a14:m>
                  <m:oMath xmlns:m="http://schemas.openxmlformats.org/officeDocument/2006/math">
                    <m:r>
                      <a:rPr lang="en-US" sz="2400" b="0" i="1" smtClean="0">
                        <a:latin typeface="Cambria Math" panose="02040503050406030204" pitchFamily="18" charset="0"/>
                      </a:rPr>
                      <m:t>&gt;</m:t>
                    </m:r>
                  </m:oMath>
                </a14:m>
                <a:endParaRPr lang="en-US" sz="2400" dirty="0">
                  <a:latin typeface="Helvetica" pitchFamily="2" charset="0"/>
                </a:endParaRPr>
              </a:p>
            </p:txBody>
          </p:sp>
        </mc:Choice>
        <mc:Fallback>
          <p:sp>
            <p:nvSpPr>
              <p:cNvPr id="5" name="TextBox 4">
                <a:extLst>
                  <a:ext uri="{FF2B5EF4-FFF2-40B4-BE49-F238E27FC236}">
                    <a16:creationId xmlns:a16="http://schemas.microsoft.com/office/drawing/2014/main" id="{9CE48FA0-D984-9D15-EA7D-5F75118ED776}"/>
                  </a:ext>
                </a:extLst>
              </p:cNvPr>
              <p:cNvSpPr txBox="1">
                <a:spLocks noRot="1" noChangeAspect="1" noMove="1" noResize="1" noEditPoints="1" noAdjustHandles="1" noChangeArrowheads="1" noChangeShapeType="1" noTextEdit="1"/>
              </p:cNvSpPr>
              <p:nvPr/>
            </p:nvSpPr>
            <p:spPr>
              <a:xfrm>
                <a:off x="1017807" y="2430810"/>
                <a:ext cx="10156371" cy="830997"/>
              </a:xfrm>
              <a:prstGeom prst="rect">
                <a:avLst/>
              </a:prstGeom>
              <a:blipFill>
                <a:blip r:embed="rId4"/>
                <a:stretch>
                  <a:fillRect t="-6061" b="-15152"/>
                </a:stretch>
              </a:blipFill>
            </p:spPr>
            <p:txBody>
              <a:bodyPr/>
              <a:lstStyle/>
              <a:p>
                <a:r>
                  <a:rPr lang="en-US">
                    <a:noFill/>
                  </a:rPr>
                  <a:t> </a:t>
                </a:r>
              </a:p>
            </p:txBody>
          </p:sp>
        </mc:Fallback>
      </mc:AlternateContent>
    </p:spTree>
    <p:extLst>
      <p:ext uri="{BB962C8B-B14F-4D97-AF65-F5344CB8AC3E}">
        <p14:creationId xmlns:p14="http://schemas.microsoft.com/office/powerpoint/2010/main" val="40689082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339DAFE-334A-838F-3889-F3E59F17109B}"/>
                  </a:ext>
                </a:extLst>
              </p:cNvPr>
              <p:cNvSpPr txBox="1"/>
              <p:nvPr/>
            </p:nvSpPr>
            <p:spPr>
              <a:xfrm>
                <a:off x="903508" y="2716678"/>
                <a:ext cx="10156371" cy="461665"/>
              </a:xfrm>
              <a:prstGeom prst="rect">
                <a:avLst/>
              </a:prstGeom>
              <a:noFill/>
            </p:spPr>
            <p:txBody>
              <a:bodyPr wrap="square" rtlCol="0">
                <a:spAutoFit/>
              </a:bodyPr>
              <a:lstStyle/>
              <a:p>
                <a:pPr algn="ctr"/>
                <a:r>
                  <a:rPr lang="en-US" sz="2400" dirty="0"/>
                  <a:t>&lt;0.0045, 0.000</a:t>
                </a:r>
                <a14:m>
                  <m:oMath xmlns:m="http://schemas.openxmlformats.org/officeDocument/2006/math">
                    <m:r>
                      <a:rPr lang="en-US" sz="2400" b="0" i="1" smtClean="0">
                        <a:latin typeface="Cambria Math" panose="02040503050406030204" pitchFamily="18" charset="0"/>
                      </a:rPr>
                      <m:t>&gt;</m:t>
                    </m:r>
                  </m:oMath>
                </a14:m>
                <a:endParaRPr lang="en-US" sz="2400" dirty="0">
                  <a:latin typeface="Helvetica" pitchFamily="2" charset="0"/>
                </a:endParaRPr>
              </a:p>
            </p:txBody>
          </p:sp>
        </mc:Choice>
        <mc:Fallback>
          <p:sp>
            <p:nvSpPr>
              <p:cNvPr id="2" name="TextBox 1">
                <a:extLst>
                  <a:ext uri="{FF2B5EF4-FFF2-40B4-BE49-F238E27FC236}">
                    <a16:creationId xmlns:a16="http://schemas.microsoft.com/office/drawing/2014/main" id="{5339DAFE-334A-838F-3889-F3E59F17109B}"/>
                  </a:ext>
                </a:extLst>
              </p:cNvPr>
              <p:cNvSpPr txBox="1">
                <a:spLocks noRot="1" noChangeAspect="1" noMove="1" noResize="1" noEditPoints="1" noAdjustHandles="1" noChangeArrowheads="1" noChangeShapeType="1" noTextEdit="1"/>
              </p:cNvSpPr>
              <p:nvPr/>
            </p:nvSpPr>
            <p:spPr>
              <a:xfrm>
                <a:off x="903508" y="2716678"/>
                <a:ext cx="10156371" cy="461665"/>
              </a:xfrm>
              <a:prstGeom prst="rect">
                <a:avLst/>
              </a:prstGeom>
              <a:blipFill>
                <a:blip r:embed="rId3"/>
                <a:stretch>
                  <a:fillRect t="-16216" b="-2702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61600A7C-F23A-3A89-F798-496C45E32312}"/>
              </a:ext>
            </a:extLst>
          </p:cNvPr>
          <p:cNvSpPr txBox="1"/>
          <p:nvPr/>
        </p:nvSpPr>
        <p:spPr>
          <a:xfrm>
            <a:off x="599078" y="1644804"/>
            <a:ext cx="1032473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And, uh, one last step…</a:t>
            </a:r>
          </a:p>
        </p:txBody>
      </p:sp>
      <p:sp>
        <p:nvSpPr>
          <p:cNvPr id="4" name="TextBox 3">
            <a:extLst>
              <a:ext uri="{FF2B5EF4-FFF2-40B4-BE49-F238E27FC236}">
                <a16:creationId xmlns:a16="http://schemas.microsoft.com/office/drawing/2014/main" id="{17B4DCE3-C693-CB55-11B2-93557CBB99B0}"/>
              </a:ext>
            </a:extLst>
          </p:cNvPr>
          <p:cNvSpPr txBox="1"/>
          <p:nvPr/>
        </p:nvSpPr>
        <p:spPr>
          <a:xfrm>
            <a:off x="599078" y="3910489"/>
            <a:ext cx="10993838" cy="1569660"/>
          </a:xfrm>
          <a:prstGeom prst="rect">
            <a:avLst/>
          </a:prstGeom>
          <a:noFill/>
        </p:spPr>
        <p:txBody>
          <a:bodyPr wrap="square" rtlCol="0">
            <a:spAutoFit/>
          </a:bodyPr>
          <a:lstStyle/>
          <a:p>
            <a:r>
              <a:rPr lang="en-US" sz="2400" dirty="0"/>
              <a:t>Probability distributions need to add up to 1, right? So technically we need a normalization constant…</a:t>
            </a:r>
          </a:p>
          <a:p>
            <a:endParaRPr lang="en-US" sz="2400" dirty="0"/>
          </a:p>
          <a:p>
            <a:r>
              <a:rPr lang="en-US" sz="2400" dirty="0"/>
              <a:t>So the above is actually…</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73D87BC-2B11-BDB5-728C-9532793447F8}"/>
                  </a:ext>
                </a:extLst>
              </p:cNvPr>
              <p:cNvSpPr txBox="1"/>
              <p:nvPr/>
            </p:nvSpPr>
            <p:spPr>
              <a:xfrm>
                <a:off x="966283" y="5889864"/>
                <a:ext cx="10156371" cy="461665"/>
              </a:xfrm>
              <a:prstGeom prst="rect">
                <a:avLst/>
              </a:prstGeom>
              <a:noFill/>
            </p:spPr>
            <p:txBody>
              <a:bodyPr wrap="square" rtlCol="0">
                <a:spAutoFit/>
              </a:bodyPr>
              <a:lstStyle/>
              <a:p>
                <a:pPr algn="ctr"/>
                <a:r>
                  <a:rPr lang="en-US" sz="2400" i="1" dirty="0"/>
                  <a:t>a</a:t>
                </a:r>
                <a:r>
                  <a:rPr lang="en-US" sz="2400" dirty="0"/>
                  <a:t>&lt;0.0045, 0.000</a:t>
                </a:r>
                <a14:m>
                  <m:oMath xmlns:m="http://schemas.openxmlformats.org/officeDocument/2006/math">
                    <m:r>
                      <a:rPr lang="en-US" sz="2400" b="0" i="1" smtClean="0">
                        <a:latin typeface="Cambria Math" panose="02040503050406030204" pitchFamily="18" charset="0"/>
                      </a:rPr>
                      <m:t>&gt;</m:t>
                    </m:r>
                  </m:oMath>
                </a14:m>
                <a:endParaRPr lang="en-US" sz="2400" dirty="0">
                  <a:latin typeface="Helvetica" pitchFamily="2" charset="0"/>
                </a:endParaRPr>
              </a:p>
            </p:txBody>
          </p:sp>
        </mc:Choice>
        <mc:Fallback>
          <p:sp>
            <p:nvSpPr>
              <p:cNvPr id="6" name="TextBox 5">
                <a:extLst>
                  <a:ext uri="{FF2B5EF4-FFF2-40B4-BE49-F238E27FC236}">
                    <a16:creationId xmlns:a16="http://schemas.microsoft.com/office/drawing/2014/main" id="{073D87BC-2B11-BDB5-728C-9532793447F8}"/>
                  </a:ext>
                </a:extLst>
              </p:cNvPr>
              <p:cNvSpPr txBox="1">
                <a:spLocks noRot="1" noChangeAspect="1" noMove="1" noResize="1" noEditPoints="1" noAdjustHandles="1" noChangeArrowheads="1" noChangeShapeType="1" noTextEdit="1"/>
              </p:cNvSpPr>
              <p:nvPr/>
            </p:nvSpPr>
            <p:spPr>
              <a:xfrm>
                <a:off x="966283" y="5889864"/>
                <a:ext cx="10156371" cy="461665"/>
              </a:xfrm>
              <a:prstGeom prst="rect">
                <a:avLst/>
              </a:prstGeom>
              <a:blipFill>
                <a:blip r:embed="rId4"/>
                <a:stretch>
                  <a:fillRect t="-13158" b="-26316"/>
                </a:stretch>
              </a:blipFill>
            </p:spPr>
            <p:txBody>
              <a:bodyPr/>
              <a:lstStyle/>
              <a:p>
                <a:r>
                  <a:rPr lang="en-US">
                    <a:noFill/>
                  </a:rPr>
                  <a:t> </a:t>
                </a:r>
              </a:p>
            </p:txBody>
          </p:sp>
        </mc:Fallback>
      </mc:AlternateContent>
    </p:spTree>
    <p:extLst>
      <p:ext uri="{BB962C8B-B14F-4D97-AF65-F5344CB8AC3E}">
        <p14:creationId xmlns:p14="http://schemas.microsoft.com/office/powerpoint/2010/main" val="37429074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600A7C-F23A-3A89-F798-496C45E32312}"/>
              </a:ext>
            </a:extLst>
          </p:cNvPr>
          <p:cNvSpPr txBox="1"/>
          <p:nvPr/>
        </p:nvSpPr>
        <p:spPr>
          <a:xfrm>
            <a:off x="599078" y="1644804"/>
            <a:ext cx="1032473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And, uh, one last step…</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73D87BC-2B11-BDB5-728C-9532793447F8}"/>
                  </a:ext>
                </a:extLst>
              </p:cNvPr>
              <p:cNvSpPr txBox="1"/>
              <p:nvPr/>
            </p:nvSpPr>
            <p:spPr>
              <a:xfrm>
                <a:off x="1017811" y="2315981"/>
                <a:ext cx="10156371" cy="3785652"/>
              </a:xfrm>
              <a:prstGeom prst="rect">
                <a:avLst/>
              </a:prstGeom>
              <a:noFill/>
            </p:spPr>
            <p:txBody>
              <a:bodyPr wrap="square" rtlCol="0">
                <a:spAutoFit/>
              </a:bodyPr>
              <a:lstStyle/>
              <a:p>
                <a:pPr algn="ctr"/>
                <a:r>
                  <a:rPr lang="en-US" sz="2400" i="1" dirty="0"/>
                  <a:t>a</a:t>
                </a:r>
                <a:r>
                  <a:rPr lang="en-US" sz="2400" dirty="0"/>
                  <a:t>&lt;0.0045, 0.000</a:t>
                </a:r>
                <a14:m>
                  <m:oMath xmlns:m="http://schemas.openxmlformats.org/officeDocument/2006/math">
                    <m:r>
                      <a:rPr lang="en-US" sz="2400" b="0" i="1" smtClean="0">
                        <a:latin typeface="Cambria Math" panose="02040503050406030204" pitchFamily="18" charset="0"/>
                      </a:rPr>
                      <m:t>&gt;</m:t>
                    </m:r>
                  </m:oMath>
                </a14:m>
                <a:endParaRPr lang="en-US" sz="2400" dirty="0">
                  <a:latin typeface="Helvetica" pitchFamily="2" charset="0"/>
                </a:endParaRPr>
              </a:p>
              <a:p>
                <a:pPr algn="ctr"/>
                <a:endParaRPr lang="en-US" sz="2400" dirty="0">
                  <a:latin typeface="Helvetica" pitchFamily="2" charset="0"/>
                </a:endParaRPr>
              </a:p>
              <a:p>
                <a:pPr algn="ctr"/>
                <a:r>
                  <a:rPr lang="en-US" sz="2400" dirty="0">
                    <a:latin typeface="Helvetica" pitchFamily="2" charset="0"/>
                  </a:rPr>
                  <a:t>Turns into…</a:t>
                </a:r>
              </a:p>
              <a:p>
                <a:pPr algn="ctr"/>
                <a:endParaRPr lang="en-US" sz="2400" dirty="0">
                  <a:latin typeface="Helvetica" pitchFamily="2" charset="0"/>
                </a:endParaRPr>
              </a:p>
              <a:p>
                <a:pPr algn="ctr"/>
                <a:r>
                  <a:rPr lang="en-US" sz="2400" dirty="0">
                    <a:latin typeface="Helvetica" pitchFamily="2" charset="0"/>
                  </a:rPr>
                  <a:t>0.0045a + 0a = 1  becomes…</a:t>
                </a:r>
              </a:p>
              <a:p>
                <a:pPr algn="ctr"/>
                <a:r>
                  <a:rPr lang="en-US" sz="2400" dirty="0">
                    <a:latin typeface="Helvetica" pitchFamily="2" charset="0"/>
                  </a:rPr>
                  <a:t>0.0045a = 1    becomes…</a:t>
                </a:r>
              </a:p>
              <a:p>
                <a:pPr algn="ctr"/>
                <a:r>
                  <a:rPr lang="en-US" sz="2400" dirty="0">
                    <a:latin typeface="Helvetica" pitchFamily="2" charset="0"/>
                  </a:rPr>
                  <a:t>a = 1/0.0045 becomes…</a:t>
                </a:r>
              </a:p>
              <a:p>
                <a:pPr algn="ctr"/>
                <a:r>
                  <a:rPr lang="en-US" sz="2400" dirty="0">
                    <a:latin typeface="Helvetica" pitchFamily="2" charset="0"/>
                  </a:rPr>
                  <a:t>a = 222.22</a:t>
                </a:r>
              </a:p>
              <a:p>
                <a:pPr algn="ctr"/>
                <a:endParaRPr lang="en-US" sz="2400" dirty="0">
                  <a:latin typeface="Helvetica" pitchFamily="2" charset="0"/>
                </a:endParaRPr>
              </a:p>
              <a:p>
                <a:pPr algn="ctr"/>
                <a:endParaRPr lang="en-US" sz="2400" dirty="0">
                  <a:latin typeface="Helvetica" pitchFamily="2" charset="0"/>
                </a:endParaRPr>
              </a:p>
            </p:txBody>
          </p:sp>
        </mc:Choice>
        <mc:Fallback>
          <p:sp>
            <p:nvSpPr>
              <p:cNvPr id="6" name="TextBox 5">
                <a:extLst>
                  <a:ext uri="{FF2B5EF4-FFF2-40B4-BE49-F238E27FC236}">
                    <a16:creationId xmlns:a16="http://schemas.microsoft.com/office/drawing/2014/main" id="{073D87BC-2B11-BDB5-728C-9532793447F8}"/>
                  </a:ext>
                </a:extLst>
              </p:cNvPr>
              <p:cNvSpPr txBox="1">
                <a:spLocks noRot="1" noChangeAspect="1" noMove="1" noResize="1" noEditPoints="1" noAdjustHandles="1" noChangeArrowheads="1" noChangeShapeType="1" noTextEdit="1"/>
              </p:cNvSpPr>
              <p:nvPr/>
            </p:nvSpPr>
            <p:spPr>
              <a:xfrm>
                <a:off x="1017811" y="2315981"/>
                <a:ext cx="10156371" cy="3785652"/>
              </a:xfrm>
              <a:prstGeom prst="rect">
                <a:avLst/>
              </a:prstGeom>
              <a:blipFill>
                <a:blip r:embed="rId3"/>
                <a:stretch>
                  <a:fillRect t="-1672"/>
                </a:stretch>
              </a:blipFill>
            </p:spPr>
            <p:txBody>
              <a:bodyPr/>
              <a:lstStyle/>
              <a:p>
                <a:r>
                  <a:rPr lang="en-US">
                    <a:noFill/>
                  </a:rPr>
                  <a:t> </a:t>
                </a:r>
              </a:p>
            </p:txBody>
          </p:sp>
        </mc:Fallback>
      </mc:AlternateContent>
    </p:spTree>
    <p:extLst>
      <p:ext uri="{BB962C8B-B14F-4D97-AF65-F5344CB8AC3E}">
        <p14:creationId xmlns:p14="http://schemas.microsoft.com/office/powerpoint/2010/main" val="12764086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600A7C-F23A-3A89-F798-496C45E32312}"/>
              </a:ext>
            </a:extLst>
          </p:cNvPr>
          <p:cNvSpPr txBox="1"/>
          <p:nvPr/>
        </p:nvSpPr>
        <p:spPr>
          <a:xfrm>
            <a:off x="599078" y="756367"/>
            <a:ext cx="1032473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So our final probability distribution is:</a:t>
            </a:r>
          </a:p>
        </p:txBody>
      </p:sp>
      <p:sp>
        <p:nvSpPr>
          <p:cNvPr id="4" name="TextBox 3">
            <a:extLst>
              <a:ext uri="{FF2B5EF4-FFF2-40B4-BE49-F238E27FC236}">
                <a16:creationId xmlns:a16="http://schemas.microsoft.com/office/drawing/2014/main" id="{17B4DCE3-C693-CB55-11B2-93557CBB99B0}"/>
              </a:ext>
            </a:extLst>
          </p:cNvPr>
          <p:cNvSpPr txBox="1"/>
          <p:nvPr/>
        </p:nvSpPr>
        <p:spPr>
          <a:xfrm>
            <a:off x="599078" y="3910489"/>
            <a:ext cx="10993838" cy="461665"/>
          </a:xfrm>
          <a:prstGeom prst="rect">
            <a:avLst/>
          </a:prstGeom>
          <a:noFill/>
        </p:spPr>
        <p:txBody>
          <a:bodyPr wrap="square" rtlCol="0">
            <a:spAutoFit/>
          </a:bodyPr>
          <a:lstStyle/>
          <a:p>
            <a:endParaRPr lang="en-US" sz="2400"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73D87BC-2B11-BDB5-728C-9532793447F8}"/>
                  </a:ext>
                </a:extLst>
              </p:cNvPr>
              <p:cNvSpPr txBox="1"/>
              <p:nvPr/>
            </p:nvSpPr>
            <p:spPr>
              <a:xfrm>
                <a:off x="1017811" y="2315981"/>
                <a:ext cx="10156371" cy="3046988"/>
              </a:xfrm>
              <a:prstGeom prst="rect">
                <a:avLst/>
              </a:prstGeom>
              <a:noFill/>
            </p:spPr>
            <p:txBody>
              <a:bodyPr wrap="square" rtlCol="0">
                <a:spAutoFit/>
              </a:bodyPr>
              <a:lstStyle/>
              <a:p>
                <a:pPr algn="ctr"/>
                <a:r>
                  <a:rPr lang="en-US" sz="2400" i="1" dirty="0"/>
                  <a:t>222.22</a:t>
                </a:r>
                <a:r>
                  <a:rPr lang="en-US" sz="2400" dirty="0"/>
                  <a:t>&lt;0.0045, 0.000</a:t>
                </a:r>
                <a14:m>
                  <m:oMath xmlns:m="http://schemas.openxmlformats.org/officeDocument/2006/math">
                    <m:r>
                      <a:rPr lang="en-US" sz="2400" b="0" i="1" smtClean="0">
                        <a:latin typeface="Cambria Math" panose="02040503050406030204" pitchFamily="18" charset="0"/>
                      </a:rPr>
                      <m:t>&gt;</m:t>
                    </m:r>
                  </m:oMath>
                </a14:m>
                <a:endParaRPr lang="en-US" sz="2400" dirty="0">
                  <a:latin typeface="Helvetica" pitchFamily="2" charset="0"/>
                </a:endParaRPr>
              </a:p>
              <a:p>
                <a:pPr algn="ctr"/>
                <a:endParaRPr lang="en-US" sz="2400" dirty="0">
                  <a:latin typeface="Helvetica" pitchFamily="2" charset="0"/>
                </a:endParaRPr>
              </a:p>
              <a:p>
                <a:pPr algn="ctr"/>
                <a:endParaRPr lang="en-US" sz="2400" dirty="0">
                  <a:latin typeface="Helvetica" pitchFamily="2" charset="0"/>
                </a:endParaRPr>
              </a:p>
              <a:p>
                <a:pPr algn="ctr"/>
                <a:r>
                  <a:rPr lang="en-US" sz="2400" dirty="0">
                    <a:latin typeface="Helvetica" pitchFamily="2" charset="0"/>
                  </a:rPr>
                  <a:t>Or in other words…</a:t>
                </a:r>
              </a:p>
              <a:p>
                <a:pPr algn="ctr"/>
                <a:endParaRPr lang="en-US" sz="2400" dirty="0">
                  <a:latin typeface="Helvetica" pitchFamily="2" charset="0"/>
                </a:endParaRPr>
              </a:p>
              <a:p>
                <a:pPr algn="ctr"/>
                <a:endParaRPr lang="en-US" sz="2400" dirty="0">
                  <a:latin typeface="Helvetica" pitchFamily="2" charset="0"/>
                </a:endParaRPr>
              </a:p>
              <a:p>
                <a:pPr algn="ctr"/>
                <a:r>
                  <a:rPr lang="en-US" sz="2400" b="1" dirty="0">
                    <a:latin typeface="Helvetica" pitchFamily="2" charset="0"/>
                  </a:rPr>
                  <a:t>&lt;1.0 , 0.0&gt;</a:t>
                </a:r>
              </a:p>
              <a:p>
                <a:pPr algn="ctr"/>
                <a:endParaRPr lang="en-US" sz="2400" dirty="0">
                  <a:latin typeface="Helvetica" pitchFamily="2" charset="0"/>
                </a:endParaRPr>
              </a:p>
            </p:txBody>
          </p:sp>
        </mc:Choice>
        <mc:Fallback>
          <p:sp>
            <p:nvSpPr>
              <p:cNvPr id="6" name="TextBox 5">
                <a:extLst>
                  <a:ext uri="{FF2B5EF4-FFF2-40B4-BE49-F238E27FC236}">
                    <a16:creationId xmlns:a16="http://schemas.microsoft.com/office/drawing/2014/main" id="{073D87BC-2B11-BDB5-728C-9532793447F8}"/>
                  </a:ext>
                </a:extLst>
              </p:cNvPr>
              <p:cNvSpPr txBox="1">
                <a:spLocks noRot="1" noChangeAspect="1" noMove="1" noResize="1" noEditPoints="1" noAdjustHandles="1" noChangeArrowheads="1" noChangeShapeType="1" noTextEdit="1"/>
              </p:cNvSpPr>
              <p:nvPr/>
            </p:nvSpPr>
            <p:spPr>
              <a:xfrm>
                <a:off x="1017811" y="2315981"/>
                <a:ext cx="10156371" cy="3046988"/>
              </a:xfrm>
              <a:prstGeom prst="rect">
                <a:avLst/>
              </a:prstGeom>
              <a:blipFill>
                <a:blip r:embed="rId3"/>
                <a:stretch>
                  <a:fillRect t="-2075"/>
                </a:stretch>
              </a:blipFill>
            </p:spPr>
            <p:txBody>
              <a:bodyPr/>
              <a:lstStyle/>
              <a:p>
                <a:r>
                  <a:rPr lang="en-US">
                    <a:noFill/>
                  </a:rPr>
                  <a:t> </a:t>
                </a:r>
              </a:p>
            </p:txBody>
          </p:sp>
        </mc:Fallback>
      </mc:AlternateContent>
    </p:spTree>
    <p:extLst>
      <p:ext uri="{BB962C8B-B14F-4D97-AF65-F5344CB8AC3E}">
        <p14:creationId xmlns:p14="http://schemas.microsoft.com/office/powerpoint/2010/main" val="3713483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Reasoning in AI: Abductive Reasoning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10535588" cy="3849624"/>
              </a:xfrm>
            </p:spPr>
            <p:txBody>
              <a:bodyPr>
                <a:normAutofit fontScale="70000" lnSpcReduction="20000"/>
              </a:bodyPr>
              <a:lstStyle/>
              <a:p>
                <a:r>
                  <a:rPr lang="en-US" sz="2600" dirty="0">
                    <a:latin typeface="Helvetica" pitchFamily="2" charset="0"/>
                  </a:rPr>
                  <a:t>In </a:t>
                </a:r>
                <a:r>
                  <a:rPr lang="en-US" sz="2600" b="1" dirty="0">
                    <a:latin typeface="Helvetica" pitchFamily="2" charset="0"/>
                  </a:rPr>
                  <a:t>abductive reasoning</a:t>
                </a:r>
                <a:r>
                  <a:rPr lang="en-US" sz="2600" dirty="0">
                    <a:latin typeface="Helvetica" pitchFamily="2" charset="0"/>
                  </a:rPr>
                  <a:t>, you are given a specific consequent and rule (e.g., you have </a:t>
                </a:r>
                <a14:m>
                  <m:oMath xmlns:m="http://schemas.openxmlformats.org/officeDocument/2006/math">
                    <m:r>
                      <a:rPr lang="en-US" sz="2600" b="0" i="1" smtClean="0">
                        <a:latin typeface="Cambria Math" panose="02040503050406030204" pitchFamily="18" charset="0"/>
                      </a:rPr>
                      <m:t>𝑏</m:t>
                    </m:r>
                  </m:oMath>
                </a14:m>
                <a:r>
                  <a:rPr lang="en-US" sz="2600" dirty="0">
                    <a:latin typeface="Helvetica" pitchFamily="2" charset="0"/>
                  </a:rPr>
                  <a:t> and </a:t>
                </a:r>
                <a14:m>
                  <m:oMath xmlns:m="http://schemas.openxmlformats.org/officeDocument/2006/math">
                    <m:r>
                      <a:rPr lang="en-US" sz="2800" i="1">
                        <a:latin typeface="Cambria Math" panose="02040503050406030204" pitchFamily="18" charset="0"/>
                      </a:rPr>
                      <m:t>𝑎</m:t>
                    </m:r>
                    <m:r>
                      <a:rPr lang="en-US" sz="2800" i="1">
                        <a:latin typeface="Cambria Math" panose="02040503050406030204" pitchFamily="18" charset="0"/>
                      </a:rPr>
                      <m:t>→</m:t>
                    </m:r>
                    <m:r>
                      <a:rPr lang="en-US" sz="2800" b="0" i="1" smtClean="0">
                        <a:latin typeface="Cambria Math" panose="02040503050406030204" pitchFamily="18" charset="0"/>
                      </a:rPr>
                      <m:t>𝑏</m:t>
                    </m:r>
                  </m:oMath>
                </a14:m>
                <a:r>
                  <a:rPr lang="en-US" sz="2600" dirty="0">
                    <a:latin typeface="Helvetica" pitchFamily="2" charset="0"/>
                  </a:rPr>
                  <a:t>), and you use abductive reasoning to conclude the antecedent </a:t>
                </a:r>
                <a14:m>
                  <m:oMath xmlns:m="http://schemas.openxmlformats.org/officeDocument/2006/math">
                    <m:r>
                      <a:rPr lang="en-US" sz="2600" b="0" i="1" smtClean="0">
                        <a:latin typeface="Cambria Math" panose="02040503050406030204" pitchFamily="18" charset="0"/>
                      </a:rPr>
                      <m:t>𝑎</m:t>
                    </m:r>
                  </m:oMath>
                </a14:m>
                <a:r>
                  <a:rPr lang="en-US" sz="2800" dirty="0"/>
                  <a:t>.</a:t>
                </a:r>
              </a:p>
              <a:p>
                <a:r>
                  <a:rPr lang="en-US" sz="2800" dirty="0">
                    <a:latin typeface="Helvetica" pitchFamily="2" charset="0"/>
                  </a:rPr>
                  <a:t>Given: </a:t>
                </a:r>
                <a14:m>
                  <m:oMath xmlns:m="http://schemas.openxmlformats.org/officeDocument/2006/math">
                    <m:r>
                      <a:rPr lang="en-US" sz="2800" i="1">
                        <a:latin typeface="Cambria Math" panose="02040503050406030204" pitchFamily="18" charset="0"/>
                      </a:rPr>
                      <m:t>𝑎</m:t>
                    </m:r>
                    <m:r>
                      <a:rPr lang="en-US" sz="2800" i="1">
                        <a:latin typeface="Cambria Math" panose="02040503050406030204" pitchFamily="18" charset="0"/>
                      </a:rPr>
                      <m:t>→</m:t>
                    </m:r>
                    <m:r>
                      <a:rPr lang="en-US" sz="2800" i="1">
                        <a:latin typeface="Cambria Math" panose="02040503050406030204" pitchFamily="18" charset="0"/>
                      </a:rPr>
                      <m:t>𝑏</m:t>
                    </m:r>
                  </m:oMath>
                </a14:m>
                <a:r>
                  <a:rPr lang="en-US" sz="2800" dirty="0">
                    <a:latin typeface="Helvetica" pitchFamily="2" charset="0"/>
                  </a:rPr>
                  <a:t> and </a:t>
                </a:r>
                <a14:m>
                  <m:oMath xmlns:m="http://schemas.openxmlformats.org/officeDocument/2006/math">
                    <m:r>
                      <a:rPr lang="en-US" sz="2800" b="0" i="1" smtClean="0">
                        <a:latin typeface="Cambria Math" panose="02040503050406030204" pitchFamily="18" charset="0"/>
                      </a:rPr>
                      <m:t>𝑏</m:t>
                    </m:r>
                  </m:oMath>
                </a14:m>
                <a:r>
                  <a:rPr lang="en-US" sz="2800" dirty="0">
                    <a:latin typeface="Helvetica" pitchFamily="2" charset="0"/>
                  </a:rPr>
                  <a:t>, conclude </a:t>
                </a:r>
                <a14:m>
                  <m:oMath xmlns:m="http://schemas.openxmlformats.org/officeDocument/2006/math">
                    <m:r>
                      <a:rPr lang="en-US" sz="2800" b="0" i="1" smtClean="0">
                        <a:latin typeface="Cambria Math" panose="02040503050406030204" pitchFamily="18" charset="0"/>
                      </a:rPr>
                      <m:t>𝑎</m:t>
                    </m:r>
                  </m:oMath>
                </a14:m>
                <a:r>
                  <a:rPr lang="en-US" sz="2800" dirty="0">
                    <a:latin typeface="Helvetica" pitchFamily="2" charset="0"/>
                  </a:rPr>
                  <a:t>.</a:t>
                </a:r>
              </a:p>
              <a:p>
                <a:r>
                  <a:rPr lang="en-US" sz="2800" dirty="0">
                    <a:latin typeface="Helvetica" pitchFamily="2" charset="0"/>
                  </a:rPr>
                  <a:t>Example: All humans like pizza. Ben likes pizza. Therefore, Ben (with relatively high probability) is human.  </a:t>
                </a:r>
              </a:p>
              <a:p>
                <a:pPr lvl="1"/>
                <a:r>
                  <a:rPr lang="en-US" sz="2600" dirty="0">
                    <a:latin typeface="Helvetica" pitchFamily="2" charset="0"/>
                  </a:rPr>
                  <a:t>And again:</a:t>
                </a:r>
              </a:p>
              <a:p>
                <a:pPr lvl="2"/>
                <a:r>
                  <a:rPr lang="en-US" sz="2500" i="1" dirty="0">
                    <a:latin typeface="Helvetica" pitchFamily="2" charset="0"/>
                  </a:rPr>
                  <a:t>a</a:t>
                </a:r>
                <a:r>
                  <a:rPr lang="en-US" sz="2500" dirty="0">
                    <a:latin typeface="Helvetica" pitchFamily="2" charset="0"/>
                  </a:rPr>
                  <a:t> is “Ben is human”</a:t>
                </a:r>
              </a:p>
              <a:p>
                <a:pPr lvl="2"/>
                <a14:m>
                  <m:oMath xmlns:m="http://schemas.openxmlformats.org/officeDocument/2006/math">
                    <m:r>
                      <a:rPr lang="en-US" sz="2500" i="1">
                        <a:latin typeface="Cambria Math" panose="02040503050406030204" pitchFamily="18" charset="0"/>
                      </a:rPr>
                      <m:t>𝑎</m:t>
                    </m:r>
                    <m:r>
                      <a:rPr lang="en-US" sz="2500" i="1">
                        <a:latin typeface="Cambria Math" panose="02040503050406030204" pitchFamily="18" charset="0"/>
                      </a:rPr>
                      <m:t>→</m:t>
                    </m:r>
                    <m:r>
                      <a:rPr lang="en-US" sz="2500" i="1">
                        <a:latin typeface="Cambria Math" panose="02040503050406030204" pitchFamily="18" charset="0"/>
                      </a:rPr>
                      <m:t>𝑏</m:t>
                    </m:r>
                  </m:oMath>
                </a14:m>
                <a:r>
                  <a:rPr lang="en-US" sz="2500" dirty="0">
                    <a:latin typeface="Helvetica" pitchFamily="2" charset="0"/>
                  </a:rPr>
                  <a:t> is from “all humans like pizza.</a:t>
                </a:r>
              </a:p>
              <a:p>
                <a:pPr lvl="2"/>
                <a14:m>
                  <m:oMath xmlns:m="http://schemas.openxmlformats.org/officeDocument/2006/math">
                    <m:r>
                      <a:rPr lang="en-US" sz="2500" i="1">
                        <a:latin typeface="Cambria Math" panose="02040503050406030204" pitchFamily="18" charset="0"/>
                      </a:rPr>
                      <m:t>𝑏</m:t>
                    </m:r>
                    <m:r>
                      <a:rPr lang="en-US" sz="2500" i="1">
                        <a:latin typeface="Cambria Math" panose="02040503050406030204" pitchFamily="18" charset="0"/>
                      </a:rPr>
                      <m:t> </m:t>
                    </m:r>
                  </m:oMath>
                </a14:m>
                <a:r>
                  <a:rPr lang="en-US" sz="2500" dirty="0">
                    <a:latin typeface="Helvetica" pitchFamily="2" charset="0"/>
                  </a:rPr>
                  <a:t> is “Ben likes pizza”</a:t>
                </a:r>
              </a:p>
              <a:p>
                <a:r>
                  <a:rPr lang="en-US" sz="2900" dirty="0">
                    <a:latin typeface="Helvetica" pitchFamily="2" charset="0"/>
                  </a:rPr>
                  <a:t>This is what we saw with probabilistic inference systems, like with Bayes nets and sampling techniques! Given the “effect”, what is the likelihood of the cause?</a:t>
                </a:r>
              </a:p>
              <a:p>
                <a:endParaRPr lang="en-US" sz="2800" dirty="0">
                  <a:latin typeface="Helvetica" pitchFamily="2" charset="0"/>
                </a:endParaRPr>
              </a:p>
              <a:p>
                <a:endParaRPr lang="en-US" sz="2600" dirty="0">
                  <a:latin typeface="Helvetica" pitchFamily="2" charset="0"/>
                </a:endParaRPr>
              </a:p>
              <a:p>
                <a:pPr marL="0" indent="0">
                  <a:buNone/>
                </a:pPr>
                <a:endParaRPr lang="en-US" sz="24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799" y="2103120"/>
                <a:ext cx="10535588" cy="3849624"/>
              </a:xfrm>
              <a:blipFill>
                <a:blip r:embed="rId3"/>
                <a:stretch>
                  <a:fillRect l="-6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A298A69-9DE1-9146-AF54-AF285506C246}"/>
                  </a:ext>
                </a:extLst>
              </p:cNvPr>
              <p:cNvSpPr txBox="1"/>
              <p:nvPr/>
            </p:nvSpPr>
            <p:spPr>
              <a:xfrm>
                <a:off x="9263921" y="642594"/>
                <a:ext cx="1723869" cy="984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𝒂</m:t>
                      </m:r>
                      <m:r>
                        <a:rPr lang="en-US" sz="2000" b="1" i="1" smtClean="0">
                          <a:latin typeface="Cambria Math" panose="02040503050406030204" pitchFamily="18" charset="0"/>
                        </a:rPr>
                        <m:t>→</m:t>
                      </m:r>
                      <m:r>
                        <a:rPr lang="en-US" sz="2000" b="1" i="1" smtClean="0">
                          <a:latin typeface="Cambria Math" panose="02040503050406030204" pitchFamily="18" charset="0"/>
                        </a:rPr>
                        <m:t>𝒃</m:t>
                      </m:r>
                    </m:oMath>
                  </m:oMathPara>
                </a14:m>
                <a:endParaRPr lang="en-US" sz="2000" b="1" dirty="0"/>
              </a:p>
              <a:p>
                <a:r>
                  <a:rPr lang="en-US" sz="2000" dirty="0"/>
                  <a:t>“is a true”?</a:t>
                </a:r>
              </a:p>
              <a:p>
                <a:endParaRPr lang="en-US" dirty="0"/>
              </a:p>
            </p:txBody>
          </p:sp>
        </mc:Choice>
        <mc:Fallback xmlns="">
          <p:sp>
            <p:nvSpPr>
              <p:cNvPr id="4" name="TextBox 3">
                <a:extLst>
                  <a:ext uri="{FF2B5EF4-FFF2-40B4-BE49-F238E27FC236}">
                    <a16:creationId xmlns:a16="http://schemas.microsoft.com/office/drawing/2014/main" id="{5A298A69-9DE1-9146-AF54-AF285506C246}"/>
                  </a:ext>
                </a:extLst>
              </p:cNvPr>
              <p:cNvSpPr txBox="1">
                <a:spLocks noRot="1" noChangeAspect="1" noMove="1" noResize="1" noEditPoints="1" noAdjustHandles="1" noChangeArrowheads="1" noChangeShapeType="1" noTextEdit="1"/>
              </p:cNvSpPr>
              <p:nvPr/>
            </p:nvSpPr>
            <p:spPr>
              <a:xfrm>
                <a:off x="9263921" y="642594"/>
                <a:ext cx="1723869" cy="984885"/>
              </a:xfrm>
              <a:prstGeom prst="rect">
                <a:avLst/>
              </a:prstGeom>
              <a:blipFill>
                <a:blip r:embed="rId4"/>
                <a:stretch>
                  <a:fillRect l="-2920"/>
                </a:stretch>
              </a:blipFill>
            </p:spPr>
            <p:txBody>
              <a:bodyPr/>
              <a:lstStyle/>
              <a:p>
                <a:r>
                  <a:rPr lang="en-US">
                    <a:noFill/>
                  </a:rPr>
                  <a:t> </a:t>
                </a:r>
              </a:p>
            </p:txBody>
          </p:sp>
        </mc:Fallback>
      </mc:AlternateContent>
    </p:spTree>
    <p:extLst>
      <p:ext uri="{BB962C8B-B14F-4D97-AF65-F5344CB8AC3E}">
        <p14:creationId xmlns:p14="http://schemas.microsoft.com/office/powerpoint/2010/main" val="323842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dissolve">
                                      <p:cBhvr>
                                        <p:cTn id="15" dur="500"/>
                                        <p:tgtEl>
                                          <p:spTgt spid="3">
                                            <p:txEl>
                                              <p:pRg st="4" end="4"/>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dissolve">
                                      <p:cBhvr>
                                        <p:cTn id="18" dur="500"/>
                                        <p:tgtEl>
                                          <p:spTgt spid="3">
                                            <p:txEl>
                                              <p:pRg st="5" end="5"/>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dissolve">
                                      <p:cBhvr>
                                        <p:cTn id="21" dur="500"/>
                                        <p:tgtEl>
                                          <p:spTgt spid="3">
                                            <p:txEl>
                                              <p:pRg st="6" end="6"/>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dissolv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Naïve Bayes Classifier</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9486276" cy="3849624"/>
          </a:xfrm>
        </p:spPr>
        <p:txBody>
          <a:bodyPr>
            <a:normAutofit/>
          </a:bodyPr>
          <a:lstStyle/>
          <a:p>
            <a:r>
              <a:rPr lang="en-US" sz="2600" dirty="0">
                <a:latin typeface="Helvetica" pitchFamily="2" charset="0"/>
              </a:rPr>
              <a:t>And let’s not lose the forest for the trees here…</a:t>
            </a:r>
          </a:p>
          <a:p>
            <a:r>
              <a:rPr lang="en-US" sz="2600" dirty="0">
                <a:latin typeface="Helvetica" pitchFamily="2" charset="0"/>
              </a:rPr>
              <a:t>What that probability distribution </a:t>
            </a:r>
            <a:r>
              <a:rPr lang="en-US" sz="2800" b="1" dirty="0">
                <a:latin typeface="Helvetica" pitchFamily="2" charset="0"/>
              </a:rPr>
              <a:t>&lt;1.0 , 0.0&gt;</a:t>
            </a:r>
            <a:r>
              <a:rPr lang="en-US" sz="2600" dirty="0">
                <a:latin typeface="Helvetica" pitchFamily="2" charset="0"/>
              </a:rPr>
              <a:t> is saying…</a:t>
            </a:r>
          </a:p>
          <a:p>
            <a:r>
              <a:rPr lang="en-US" sz="2600" dirty="0">
                <a:latin typeface="Helvetica" pitchFamily="2" charset="0"/>
              </a:rPr>
              <a:t>Is that for our test set…</a:t>
            </a:r>
          </a:p>
          <a:p>
            <a:endParaRPr lang="en-US" sz="2400" dirty="0">
              <a:latin typeface="Helvetica" pitchFamily="2" charset="0"/>
            </a:endParaRPr>
          </a:p>
        </p:txBody>
      </p:sp>
      <p:graphicFrame>
        <p:nvGraphicFramePr>
          <p:cNvPr id="4" name="Table 3">
            <a:extLst>
              <a:ext uri="{FF2B5EF4-FFF2-40B4-BE49-F238E27FC236}">
                <a16:creationId xmlns:a16="http://schemas.microsoft.com/office/drawing/2014/main" id="{B026E0F2-55C7-A443-BBEB-5604B6471245}"/>
              </a:ext>
            </a:extLst>
          </p:cNvPr>
          <p:cNvGraphicFramePr>
            <a:graphicFrameLocks noGrp="1"/>
          </p:cNvGraphicFramePr>
          <p:nvPr>
            <p:extLst>
              <p:ext uri="{D42A27DB-BD31-4B8C-83A1-F6EECF244321}">
                <p14:modId xmlns:p14="http://schemas.microsoft.com/office/powerpoint/2010/main" val="904666155"/>
              </p:ext>
            </p:extLst>
          </p:nvPr>
        </p:nvGraphicFramePr>
        <p:xfrm>
          <a:off x="2157826" y="4068517"/>
          <a:ext cx="6966904" cy="365760"/>
        </p:xfrm>
        <a:graphic>
          <a:graphicData uri="http://schemas.openxmlformats.org/drawingml/2006/table">
            <a:tbl>
              <a:tblPr bandRow="1">
                <a:tableStyleId>{5C22544A-7EE6-4342-B048-85BDC9FD1C3A}</a:tableStyleId>
              </a:tblPr>
              <a:tblGrid>
                <a:gridCol w="596265">
                  <a:extLst>
                    <a:ext uri="{9D8B030D-6E8A-4147-A177-3AD203B41FA5}">
                      <a16:colId xmlns:a16="http://schemas.microsoft.com/office/drawing/2014/main" val="20000"/>
                    </a:ext>
                  </a:extLst>
                </a:gridCol>
                <a:gridCol w="1089343">
                  <a:extLst>
                    <a:ext uri="{9D8B030D-6E8A-4147-A177-3AD203B41FA5}">
                      <a16:colId xmlns:a16="http://schemas.microsoft.com/office/drawing/2014/main" val="20001"/>
                    </a:ext>
                  </a:extLst>
                </a:gridCol>
                <a:gridCol w="1595755">
                  <a:extLst>
                    <a:ext uri="{9D8B030D-6E8A-4147-A177-3AD203B41FA5}">
                      <a16:colId xmlns:a16="http://schemas.microsoft.com/office/drawing/2014/main" val="20002"/>
                    </a:ext>
                  </a:extLst>
                </a:gridCol>
                <a:gridCol w="1254443">
                  <a:extLst>
                    <a:ext uri="{9D8B030D-6E8A-4147-A177-3AD203B41FA5}">
                      <a16:colId xmlns:a16="http://schemas.microsoft.com/office/drawing/2014/main" val="20003"/>
                    </a:ext>
                  </a:extLst>
                </a:gridCol>
                <a:gridCol w="863918">
                  <a:extLst>
                    <a:ext uri="{9D8B030D-6E8A-4147-A177-3AD203B41FA5}">
                      <a16:colId xmlns:a16="http://schemas.microsoft.com/office/drawing/2014/main" val="20004"/>
                    </a:ext>
                  </a:extLst>
                </a:gridCol>
                <a:gridCol w="1567180">
                  <a:extLst>
                    <a:ext uri="{9D8B030D-6E8A-4147-A177-3AD203B41FA5}">
                      <a16:colId xmlns:a16="http://schemas.microsoft.com/office/drawing/2014/main" val="20005"/>
                    </a:ext>
                  </a:extLst>
                </a:gridCol>
              </a:tblGrid>
              <a:tr h="19543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D3</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0"/>
                  </a:ext>
                </a:extLst>
              </a:tr>
            </a:tbl>
          </a:graphicData>
        </a:graphic>
      </p:graphicFrame>
      <p:sp>
        <p:nvSpPr>
          <p:cNvPr id="6" name="TextBox 5">
            <a:extLst>
              <a:ext uri="{FF2B5EF4-FFF2-40B4-BE49-F238E27FC236}">
                <a16:creationId xmlns:a16="http://schemas.microsoft.com/office/drawing/2014/main" id="{BAD69465-491A-7C04-8AC5-7D4F3C780AF3}"/>
              </a:ext>
            </a:extLst>
          </p:cNvPr>
          <p:cNvSpPr txBox="1"/>
          <p:nvPr/>
        </p:nvSpPr>
        <p:spPr>
          <a:xfrm>
            <a:off x="947057" y="4966166"/>
            <a:ext cx="10178143" cy="1477328"/>
          </a:xfrm>
          <a:prstGeom prst="rect">
            <a:avLst/>
          </a:prstGeom>
          <a:noFill/>
        </p:spPr>
        <p:txBody>
          <a:bodyPr wrap="square" rtlCol="0">
            <a:spAutoFit/>
          </a:bodyPr>
          <a:lstStyle/>
          <a:p>
            <a:pPr algn="ctr"/>
            <a:r>
              <a:rPr lang="en-US" dirty="0"/>
              <a:t>There is a 100 percent chance that it’s label should be “Yes tennis”, </a:t>
            </a:r>
          </a:p>
          <a:p>
            <a:pPr algn="ctr"/>
            <a:endParaRPr lang="en-US" dirty="0"/>
          </a:p>
          <a:p>
            <a:pPr algn="ctr"/>
            <a:r>
              <a:rPr lang="en-US" dirty="0"/>
              <a:t>And a 0 percent chance that it’s label should be “no tennis”</a:t>
            </a:r>
          </a:p>
          <a:p>
            <a:pPr algn="ctr"/>
            <a:endParaRPr lang="en-US" dirty="0"/>
          </a:p>
          <a:p>
            <a:pPr algn="ctr"/>
            <a:r>
              <a:rPr lang="en-US" dirty="0"/>
              <a:t>And wouldn’t you know it!</a:t>
            </a:r>
          </a:p>
        </p:txBody>
      </p:sp>
    </p:spTree>
    <p:extLst>
      <p:ext uri="{BB962C8B-B14F-4D97-AF65-F5344CB8AC3E}">
        <p14:creationId xmlns:p14="http://schemas.microsoft.com/office/powerpoint/2010/main" val="10762501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Naïve Bayes Classifier</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9486276" cy="3849624"/>
          </a:xfrm>
        </p:spPr>
        <p:txBody>
          <a:bodyPr>
            <a:normAutofit/>
          </a:bodyPr>
          <a:lstStyle/>
          <a:p>
            <a:r>
              <a:rPr lang="en-US" sz="2600" dirty="0">
                <a:latin typeface="Helvetica" pitchFamily="2" charset="0"/>
              </a:rPr>
              <a:t>Our test set DOES indeed have the label “yes” for the Tennis variable!</a:t>
            </a:r>
          </a:p>
          <a:p>
            <a:endParaRPr lang="en-US" sz="2400" dirty="0">
              <a:latin typeface="Helvetica" pitchFamily="2" charset="0"/>
            </a:endParaRPr>
          </a:p>
        </p:txBody>
      </p:sp>
      <p:graphicFrame>
        <p:nvGraphicFramePr>
          <p:cNvPr id="4" name="Table 3">
            <a:extLst>
              <a:ext uri="{FF2B5EF4-FFF2-40B4-BE49-F238E27FC236}">
                <a16:creationId xmlns:a16="http://schemas.microsoft.com/office/drawing/2014/main" id="{B026E0F2-55C7-A443-BBEB-5604B6471245}"/>
              </a:ext>
            </a:extLst>
          </p:cNvPr>
          <p:cNvGraphicFramePr>
            <a:graphicFrameLocks noGrp="1"/>
          </p:cNvGraphicFramePr>
          <p:nvPr>
            <p:extLst>
              <p:ext uri="{D42A27DB-BD31-4B8C-83A1-F6EECF244321}">
                <p14:modId xmlns:p14="http://schemas.microsoft.com/office/powerpoint/2010/main" val="1624160707"/>
              </p:ext>
            </p:extLst>
          </p:nvPr>
        </p:nvGraphicFramePr>
        <p:xfrm>
          <a:off x="2157826" y="3429000"/>
          <a:ext cx="6966904" cy="365760"/>
        </p:xfrm>
        <a:graphic>
          <a:graphicData uri="http://schemas.openxmlformats.org/drawingml/2006/table">
            <a:tbl>
              <a:tblPr bandRow="1">
                <a:tableStyleId>{5C22544A-7EE6-4342-B048-85BDC9FD1C3A}</a:tableStyleId>
              </a:tblPr>
              <a:tblGrid>
                <a:gridCol w="596265">
                  <a:extLst>
                    <a:ext uri="{9D8B030D-6E8A-4147-A177-3AD203B41FA5}">
                      <a16:colId xmlns:a16="http://schemas.microsoft.com/office/drawing/2014/main" val="20000"/>
                    </a:ext>
                  </a:extLst>
                </a:gridCol>
                <a:gridCol w="1089343">
                  <a:extLst>
                    <a:ext uri="{9D8B030D-6E8A-4147-A177-3AD203B41FA5}">
                      <a16:colId xmlns:a16="http://schemas.microsoft.com/office/drawing/2014/main" val="20001"/>
                    </a:ext>
                  </a:extLst>
                </a:gridCol>
                <a:gridCol w="1595755">
                  <a:extLst>
                    <a:ext uri="{9D8B030D-6E8A-4147-A177-3AD203B41FA5}">
                      <a16:colId xmlns:a16="http://schemas.microsoft.com/office/drawing/2014/main" val="20002"/>
                    </a:ext>
                  </a:extLst>
                </a:gridCol>
                <a:gridCol w="1254443">
                  <a:extLst>
                    <a:ext uri="{9D8B030D-6E8A-4147-A177-3AD203B41FA5}">
                      <a16:colId xmlns:a16="http://schemas.microsoft.com/office/drawing/2014/main" val="20003"/>
                    </a:ext>
                  </a:extLst>
                </a:gridCol>
                <a:gridCol w="863918">
                  <a:extLst>
                    <a:ext uri="{9D8B030D-6E8A-4147-A177-3AD203B41FA5}">
                      <a16:colId xmlns:a16="http://schemas.microsoft.com/office/drawing/2014/main" val="20004"/>
                    </a:ext>
                  </a:extLst>
                </a:gridCol>
                <a:gridCol w="1567180">
                  <a:extLst>
                    <a:ext uri="{9D8B030D-6E8A-4147-A177-3AD203B41FA5}">
                      <a16:colId xmlns:a16="http://schemas.microsoft.com/office/drawing/2014/main" val="20005"/>
                    </a:ext>
                  </a:extLst>
                </a:gridCol>
              </a:tblGrid>
              <a:tr h="19543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D3</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0"/>
                  </a:ext>
                </a:extLst>
              </a:tr>
            </a:tbl>
          </a:graphicData>
        </a:graphic>
      </p:graphicFrame>
      <p:sp>
        <p:nvSpPr>
          <p:cNvPr id="6" name="TextBox 5">
            <a:extLst>
              <a:ext uri="{FF2B5EF4-FFF2-40B4-BE49-F238E27FC236}">
                <a16:creationId xmlns:a16="http://schemas.microsoft.com/office/drawing/2014/main" id="{BAD69465-491A-7C04-8AC5-7D4F3C780AF3}"/>
              </a:ext>
            </a:extLst>
          </p:cNvPr>
          <p:cNvSpPr txBox="1"/>
          <p:nvPr/>
        </p:nvSpPr>
        <p:spPr>
          <a:xfrm>
            <a:off x="947057" y="4016216"/>
            <a:ext cx="10178143" cy="2462213"/>
          </a:xfrm>
          <a:prstGeom prst="rect">
            <a:avLst/>
          </a:prstGeom>
          <a:noFill/>
        </p:spPr>
        <p:txBody>
          <a:bodyPr wrap="square" rtlCol="0">
            <a:spAutoFit/>
          </a:bodyPr>
          <a:lstStyle/>
          <a:p>
            <a:pPr algn="ctr"/>
            <a:r>
              <a:rPr lang="en-US" sz="2200" dirty="0"/>
              <a:t>So we are off to a good start!</a:t>
            </a:r>
          </a:p>
          <a:p>
            <a:pPr algn="ctr"/>
            <a:endParaRPr lang="en-US" sz="2200" dirty="0"/>
          </a:p>
          <a:p>
            <a:pPr algn="ctr"/>
            <a:r>
              <a:rPr lang="en-US" sz="2200" dirty="0"/>
              <a:t>So far our model is passing its evaluation extremely well! It has a one hundred percent accuracy rate!</a:t>
            </a:r>
          </a:p>
          <a:p>
            <a:pPr algn="ctr"/>
            <a:endParaRPr lang="en-US" sz="2200" dirty="0"/>
          </a:p>
          <a:p>
            <a:pPr algn="ctr"/>
            <a:r>
              <a:rPr lang="en-US" sz="2200" dirty="0"/>
              <a:t>Again, this was just testing with a single test set…</a:t>
            </a:r>
          </a:p>
          <a:p>
            <a:pPr algn="ctr"/>
            <a:r>
              <a:rPr lang="en-US" sz="2200" dirty="0"/>
              <a:t>We might want to do k-fold cross validation to test multiple times.</a:t>
            </a:r>
          </a:p>
        </p:txBody>
      </p:sp>
      <p:sp>
        <p:nvSpPr>
          <p:cNvPr id="5" name="Rectangle 4">
            <a:extLst>
              <a:ext uri="{FF2B5EF4-FFF2-40B4-BE49-F238E27FC236}">
                <a16:creationId xmlns:a16="http://schemas.microsoft.com/office/drawing/2014/main" id="{9C292D77-27E3-8CBC-C782-0DD2F71ADB21}"/>
              </a:ext>
            </a:extLst>
          </p:cNvPr>
          <p:cNvSpPr/>
          <p:nvPr/>
        </p:nvSpPr>
        <p:spPr>
          <a:xfrm>
            <a:off x="7560128" y="3429000"/>
            <a:ext cx="1564602" cy="365760"/>
          </a:xfrm>
          <a:prstGeom prst="rect">
            <a:avLst/>
          </a:prstGeom>
          <a:solidFill>
            <a:srgbClr val="FFFF00">
              <a:alpha val="3898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32388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We Did It!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8" y="2103120"/>
            <a:ext cx="10058399" cy="3849624"/>
          </a:xfrm>
        </p:spPr>
        <p:txBody>
          <a:bodyPr>
            <a:normAutofit lnSpcReduction="10000"/>
          </a:bodyPr>
          <a:lstStyle/>
          <a:p>
            <a:r>
              <a:rPr lang="en-US" sz="2600" dirty="0">
                <a:latin typeface="Helvetica" pitchFamily="2" charset="0"/>
              </a:rPr>
              <a:t>Cool! Look at us leveraging all of our knowledge…</a:t>
            </a:r>
          </a:p>
          <a:p>
            <a:r>
              <a:rPr lang="en-US" sz="2600" dirty="0">
                <a:latin typeface="Helvetica" pitchFamily="2" charset="0"/>
              </a:rPr>
              <a:t>We built a Bayes net using training data…</a:t>
            </a:r>
          </a:p>
          <a:p>
            <a:r>
              <a:rPr lang="en-US" sz="2600" dirty="0">
                <a:latin typeface="Helvetica" pitchFamily="2" charset="0"/>
              </a:rPr>
              <a:t>We evaluated it using testing data…</a:t>
            </a:r>
          </a:p>
          <a:p>
            <a:pPr lvl="1"/>
            <a:r>
              <a:rPr lang="en-US" sz="2400" dirty="0">
                <a:latin typeface="Helvetica" pitchFamily="2" charset="0"/>
              </a:rPr>
              <a:t>Right now it’s accuracy is at 100%, but if we wanted, we could do that again 13 more times (for a total of 14 times) to do cross validation to get a better sense of its accuracy.</a:t>
            </a:r>
          </a:p>
          <a:p>
            <a:r>
              <a:rPr lang="en-US" sz="2600" dirty="0">
                <a:latin typeface="Helvetica" pitchFamily="2" charset="0"/>
              </a:rPr>
              <a:t>Let’s wrap things up talking about other things to watch out for in machine learning land.</a:t>
            </a:r>
          </a:p>
        </p:txBody>
      </p:sp>
    </p:spTree>
    <p:extLst>
      <p:ext uri="{BB962C8B-B14F-4D97-AF65-F5344CB8AC3E}">
        <p14:creationId xmlns:p14="http://schemas.microsoft.com/office/powerpoint/2010/main" val="39757644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Noise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8" y="2103120"/>
            <a:ext cx="10058399" cy="3849624"/>
          </a:xfrm>
        </p:spPr>
        <p:txBody>
          <a:bodyPr>
            <a:normAutofit fontScale="92500" lnSpcReduction="20000"/>
          </a:bodyPr>
          <a:lstStyle/>
          <a:p>
            <a:r>
              <a:rPr lang="en-US" sz="2600" dirty="0">
                <a:latin typeface="Helvetica" pitchFamily="2" charset="0"/>
              </a:rPr>
              <a:t>One thing to be aware of is </a:t>
            </a:r>
            <a:r>
              <a:rPr lang="en-US" sz="2600" b="1" dirty="0">
                <a:latin typeface="Helvetica" pitchFamily="2" charset="0"/>
              </a:rPr>
              <a:t>noise</a:t>
            </a:r>
            <a:r>
              <a:rPr lang="en-US" sz="2600" dirty="0">
                <a:latin typeface="Helvetica" pitchFamily="2" charset="0"/>
              </a:rPr>
              <a:t>.</a:t>
            </a:r>
          </a:p>
          <a:p>
            <a:r>
              <a:rPr lang="en-US" sz="2600" dirty="0">
                <a:latin typeface="Helvetica" pitchFamily="2" charset="0"/>
              </a:rPr>
              <a:t>Noise refers to parts of your input data (i.e., your examples) that have incorrect information in them.</a:t>
            </a:r>
          </a:p>
          <a:p>
            <a:endParaRPr lang="en-US" sz="2600" dirty="0">
              <a:latin typeface="Helvetica" pitchFamily="2" charset="0"/>
            </a:endParaRPr>
          </a:p>
          <a:p>
            <a:r>
              <a:rPr lang="en-US" sz="2600" dirty="0">
                <a:latin typeface="Helvetica" pitchFamily="2" charset="0"/>
              </a:rPr>
              <a:t>For example, maybe when taking your notes, you accidentally marked “yes” on a day you didn’t play.</a:t>
            </a:r>
          </a:p>
          <a:p>
            <a:endParaRPr lang="en-US" sz="2600" dirty="0">
              <a:latin typeface="Helvetica" pitchFamily="2" charset="0"/>
            </a:endParaRPr>
          </a:p>
          <a:p>
            <a:r>
              <a:rPr lang="en-US" sz="2600" dirty="0">
                <a:latin typeface="Helvetica" pitchFamily="2" charset="0"/>
              </a:rPr>
              <a:t>Sometimes this can be detected and corrected!</a:t>
            </a:r>
            <a:endParaRPr lang="en-US" sz="2400" dirty="0">
              <a:latin typeface="Helvetica" pitchFamily="2" charset="0"/>
            </a:endParaRPr>
          </a:p>
        </p:txBody>
      </p:sp>
    </p:spTree>
    <p:extLst>
      <p:ext uri="{BB962C8B-B14F-4D97-AF65-F5344CB8AC3E}">
        <p14:creationId xmlns:p14="http://schemas.microsoft.com/office/powerpoint/2010/main" val="15876038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Overfitting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8" y="2103120"/>
            <a:ext cx="10058399" cy="3849624"/>
          </a:xfrm>
        </p:spPr>
        <p:txBody>
          <a:bodyPr>
            <a:normAutofit fontScale="92500"/>
          </a:bodyPr>
          <a:lstStyle/>
          <a:p>
            <a:r>
              <a:rPr lang="en-US" sz="2600" dirty="0">
                <a:latin typeface="Helvetica" pitchFamily="2" charset="0"/>
              </a:rPr>
              <a:t>Another very common problem in machine learning land is </a:t>
            </a:r>
            <a:r>
              <a:rPr lang="en-US" sz="2600" b="1" dirty="0">
                <a:latin typeface="Helvetica" pitchFamily="2" charset="0"/>
              </a:rPr>
              <a:t>overfitting</a:t>
            </a:r>
            <a:r>
              <a:rPr lang="en-US" sz="2600" dirty="0">
                <a:latin typeface="Helvetica" pitchFamily="2" charset="0"/>
              </a:rPr>
              <a:t>.</a:t>
            </a:r>
          </a:p>
          <a:p>
            <a:r>
              <a:rPr lang="en-US" sz="2600" dirty="0">
                <a:latin typeface="Helvetica" pitchFamily="2" charset="0"/>
              </a:rPr>
              <a:t>This is where your model learns a pattern that exists in the training data, but doesn’t actually exist in the “real world.”</a:t>
            </a:r>
          </a:p>
          <a:p>
            <a:pPr lvl="1"/>
            <a:r>
              <a:rPr lang="en-US" sz="2400" dirty="0">
                <a:latin typeface="Helvetica" pitchFamily="2" charset="0"/>
              </a:rPr>
              <a:t>It doesn’t generalize well.</a:t>
            </a:r>
          </a:p>
          <a:p>
            <a:r>
              <a:rPr lang="en-US" sz="2600" dirty="0">
                <a:latin typeface="Helvetica" pitchFamily="2" charset="0"/>
              </a:rPr>
              <a:t>For example, in the Naïve Bayes classifier we just made, it will always return “Yes” when it is overcast because in all of our examples we played on overcast days. However, in real life, clearly there might be overcast days when we don’t play.</a:t>
            </a:r>
            <a:endParaRPr lang="en-US" sz="2400" dirty="0">
              <a:latin typeface="Helvetica" pitchFamily="2" charset="0"/>
            </a:endParaRPr>
          </a:p>
        </p:txBody>
      </p:sp>
    </p:spTree>
    <p:extLst>
      <p:ext uri="{BB962C8B-B14F-4D97-AF65-F5344CB8AC3E}">
        <p14:creationId xmlns:p14="http://schemas.microsoft.com/office/powerpoint/2010/main" val="156727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Underfitting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8" y="2103120"/>
            <a:ext cx="10058399" cy="3849624"/>
          </a:xfrm>
        </p:spPr>
        <p:txBody>
          <a:bodyPr>
            <a:normAutofit/>
          </a:bodyPr>
          <a:lstStyle/>
          <a:p>
            <a:r>
              <a:rPr lang="en-US" sz="2600" dirty="0">
                <a:latin typeface="Helvetica" pitchFamily="2" charset="0"/>
              </a:rPr>
              <a:t>Another danger is </a:t>
            </a:r>
            <a:r>
              <a:rPr lang="en-US" sz="2600" b="1" dirty="0">
                <a:latin typeface="Helvetica" pitchFamily="2" charset="0"/>
              </a:rPr>
              <a:t>underfitting</a:t>
            </a:r>
            <a:r>
              <a:rPr lang="en-US" sz="2600" dirty="0">
                <a:latin typeface="Helvetica" pitchFamily="2" charset="0"/>
              </a:rPr>
              <a:t>!</a:t>
            </a:r>
          </a:p>
          <a:p>
            <a:endParaRPr lang="en-US" sz="2600" dirty="0">
              <a:latin typeface="Helvetica" pitchFamily="2" charset="0"/>
            </a:endParaRPr>
          </a:p>
          <a:p>
            <a:r>
              <a:rPr lang="en-US" sz="2600" dirty="0">
                <a:latin typeface="Helvetica" pitchFamily="2" charset="0"/>
              </a:rPr>
              <a:t>If overfitting is “finding *too* many patterns!” i.e., patterns that don’t actually exist…</a:t>
            </a:r>
          </a:p>
          <a:p>
            <a:endParaRPr lang="en-US" sz="2600" dirty="0">
              <a:latin typeface="Helvetica" pitchFamily="2" charset="0"/>
            </a:endParaRPr>
          </a:p>
          <a:p>
            <a:r>
              <a:rPr lang="en-US" sz="2600" dirty="0">
                <a:latin typeface="Helvetica" pitchFamily="2" charset="0"/>
              </a:rPr>
              <a:t>Underfitting is “not finding enough patterns!” i.e., It misses important associations between the attributes.</a:t>
            </a:r>
            <a:endParaRPr lang="en-US" sz="2400" dirty="0">
              <a:latin typeface="Helvetica" pitchFamily="2" charset="0"/>
            </a:endParaRPr>
          </a:p>
        </p:txBody>
      </p:sp>
    </p:spTree>
    <p:extLst>
      <p:ext uri="{BB962C8B-B14F-4D97-AF65-F5344CB8AC3E}">
        <p14:creationId xmlns:p14="http://schemas.microsoft.com/office/powerpoint/2010/main" val="33094660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Bias Variance Tradeoff</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8" y="2103120"/>
            <a:ext cx="10058399" cy="3849624"/>
          </a:xfrm>
        </p:spPr>
        <p:txBody>
          <a:bodyPr>
            <a:normAutofit/>
          </a:bodyPr>
          <a:lstStyle/>
          <a:p>
            <a:r>
              <a:rPr lang="en-US" sz="2600" dirty="0">
                <a:latin typeface="Helvetica" pitchFamily="2" charset="0"/>
              </a:rPr>
              <a:t>This then implies that there are two types of errors: </a:t>
            </a:r>
            <a:r>
              <a:rPr lang="en-US" sz="2600" b="1" dirty="0">
                <a:latin typeface="Helvetica" pitchFamily="2" charset="0"/>
              </a:rPr>
              <a:t>bias</a:t>
            </a:r>
            <a:r>
              <a:rPr lang="en-US" sz="2600" dirty="0">
                <a:latin typeface="Helvetica" pitchFamily="2" charset="0"/>
              </a:rPr>
              <a:t> and </a:t>
            </a:r>
            <a:r>
              <a:rPr lang="en-US" sz="2600" b="1" dirty="0">
                <a:latin typeface="Helvetica" pitchFamily="2" charset="0"/>
              </a:rPr>
              <a:t>variance</a:t>
            </a:r>
            <a:r>
              <a:rPr lang="en-US" sz="2600" dirty="0">
                <a:latin typeface="Helvetica" pitchFamily="2" charset="0"/>
              </a:rPr>
              <a:t>.</a:t>
            </a:r>
          </a:p>
          <a:p>
            <a:r>
              <a:rPr lang="en-US" sz="2600" b="1" dirty="0">
                <a:latin typeface="Helvetica" pitchFamily="2" charset="0"/>
              </a:rPr>
              <a:t>Bias</a:t>
            </a:r>
            <a:r>
              <a:rPr lang="en-US" sz="2600" dirty="0">
                <a:latin typeface="Helvetica" pitchFamily="2" charset="0"/>
              </a:rPr>
              <a:t> refers to a classifier’s error due to underfitting, i.e., the error that occurs from missing associations.</a:t>
            </a:r>
          </a:p>
          <a:p>
            <a:r>
              <a:rPr lang="en-US" sz="2600" b="1" dirty="0">
                <a:latin typeface="Helvetica" pitchFamily="2" charset="0"/>
              </a:rPr>
              <a:t>Variance</a:t>
            </a:r>
            <a:r>
              <a:rPr lang="en-US" sz="2600" dirty="0">
                <a:latin typeface="Helvetica" pitchFamily="2" charset="0"/>
              </a:rPr>
              <a:t> refers to a classifier’s error due to overfitting, i.e., the error that comes from finding associations in the training data that don’t exist for the problem as a whole.</a:t>
            </a:r>
            <a:endParaRPr lang="en-US" sz="2400" dirty="0">
              <a:latin typeface="Helvetica" pitchFamily="2" charset="0"/>
            </a:endParaRPr>
          </a:p>
        </p:txBody>
      </p:sp>
    </p:spTree>
    <p:extLst>
      <p:ext uri="{BB962C8B-B14F-4D97-AF65-F5344CB8AC3E}">
        <p14:creationId xmlns:p14="http://schemas.microsoft.com/office/powerpoint/2010/main" val="33397828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Bias Variance Tradeoff</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8" y="2103120"/>
            <a:ext cx="10058399" cy="3849624"/>
          </a:xfrm>
        </p:spPr>
        <p:txBody>
          <a:bodyPr>
            <a:normAutofit fontScale="92500" lnSpcReduction="10000"/>
          </a:bodyPr>
          <a:lstStyle/>
          <a:p>
            <a:r>
              <a:rPr lang="en-US" sz="2600" dirty="0">
                <a:latin typeface="Helvetica" pitchFamily="2" charset="0"/>
              </a:rPr>
              <a:t>This implies that there are two types of errors: </a:t>
            </a:r>
            <a:r>
              <a:rPr lang="en-US" sz="2600" b="1" dirty="0">
                <a:latin typeface="Helvetica" pitchFamily="2" charset="0"/>
              </a:rPr>
              <a:t>bias</a:t>
            </a:r>
            <a:r>
              <a:rPr lang="en-US" sz="2600" dirty="0">
                <a:latin typeface="Helvetica" pitchFamily="2" charset="0"/>
              </a:rPr>
              <a:t> and </a:t>
            </a:r>
            <a:r>
              <a:rPr lang="en-US" sz="2600" b="1" dirty="0">
                <a:latin typeface="Helvetica" pitchFamily="2" charset="0"/>
              </a:rPr>
              <a:t>variance</a:t>
            </a:r>
            <a:r>
              <a:rPr lang="en-US" sz="2600" dirty="0">
                <a:latin typeface="Helvetica" pitchFamily="2" charset="0"/>
              </a:rPr>
              <a:t>.</a:t>
            </a:r>
          </a:p>
          <a:p>
            <a:r>
              <a:rPr lang="en-US" sz="2600" b="1" dirty="0">
                <a:latin typeface="Helvetica" pitchFamily="2" charset="0"/>
              </a:rPr>
              <a:t>Bias</a:t>
            </a:r>
            <a:r>
              <a:rPr lang="en-US" sz="2600" dirty="0">
                <a:latin typeface="Helvetica" pitchFamily="2" charset="0"/>
              </a:rPr>
              <a:t> refers to a classifier’s error due to underfitting, </a:t>
            </a:r>
          </a:p>
          <a:p>
            <a:pPr lvl="1"/>
            <a:r>
              <a:rPr lang="en-US" sz="2400" dirty="0">
                <a:latin typeface="Helvetica" pitchFamily="2" charset="0"/>
              </a:rPr>
              <a:t>i.e., the error that occurs from missing associations.</a:t>
            </a:r>
          </a:p>
          <a:p>
            <a:r>
              <a:rPr lang="en-US" sz="2600" b="1" dirty="0">
                <a:latin typeface="Helvetica" pitchFamily="2" charset="0"/>
              </a:rPr>
              <a:t>Variance</a:t>
            </a:r>
            <a:r>
              <a:rPr lang="en-US" sz="2600" dirty="0">
                <a:latin typeface="Helvetica" pitchFamily="2" charset="0"/>
              </a:rPr>
              <a:t> refers to a classifier’s error due to overfitting, </a:t>
            </a:r>
          </a:p>
          <a:p>
            <a:pPr lvl="1"/>
            <a:r>
              <a:rPr lang="en-US" sz="2400" dirty="0">
                <a:latin typeface="Helvetica" pitchFamily="2" charset="0"/>
              </a:rPr>
              <a:t>i.e., the error that comes from being too sensitive to small patterns in the training data that don’t exist for the problem as a whole.</a:t>
            </a:r>
            <a:endParaRPr lang="en-US" sz="2300" dirty="0">
              <a:latin typeface="Helvetica" pitchFamily="2" charset="0"/>
            </a:endParaRPr>
          </a:p>
          <a:p>
            <a:r>
              <a:rPr lang="en-US" sz="2300" dirty="0">
                <a:latin typeface="Helvetica" pitchFamily="2" charset="0"/>
              </a:rPr>
              <a:t>Although of course the dream is to minimize both of these, often you can’t. They instead form a tradeoff. Many classifiers allow for specification of bias/variance constraints.</a:t>
            </a:r>
          </a:p>
        </p:txBody>
      </p:sp>
    </p:spTree>
    <p:extLst>
      <p:ext uri="{BB962C8B-B14F-4D97-AF65-F5344CB8AC3E}">
        <p14:creationId xmlns:p14="http://schemas.microsoft.com/office/powerpoint/2010/main" val="392609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dissolv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Bias Variance Tradeoff</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492917" y="5291825"/>
            <a:ext cx="11206165" cy="1025563"/>
          </a:xfrm>
        </p:spPr>
        <p:txBody>
          <a:bodyPr>
            <a:normAutofit fontScale="92500"/>
          </a:bodyPr>
          <a:lstStyle/>
          <a:p>
            <a:r>
              <a:rPr lang="en-US" sz="2600" dirty="0">
                <a:latin typeface="Helvetica" pitchFamily="2" charset="0"/>
              </a:rPr>
              <a:t>From a nice essay outlining the differences on bias and variance. By Scott </a:t>
            </a:r>
            <a:r>
              <a:rPr lang="en-US" sz="2600" dirty="0" err="1">
                <a:latin typeface="Helvetica" pitchFamily="2" charset="0"/>
              </a:rPr>
              <a:t>Fortmann</a:t>
            </a:r>
            <a:r>
              <a:rPr lang="en-US" sz="2600" dirty="0">
                <a:latin typeface="Helvetica" pitchFamily="2" charset="0"/>
              </a:rPr>
              <a:t>-Roe </a:t>
            </a:r>
            <a:r>
              <a:rPr lang="en-US" sz="2800" dirty="0">
                <a:hlinkClick r:id="rId3"/>
              </a:rPr>
              <a:t>http://scott.fortmann-roe.com/docs/BiasVariance.html</a:t>
            </a:r>
            <a:endParaRPr lang="en-US" sz="2600" dirty="0">
              <a:latin typeface="Helvetica" pitchFamily="2" charset="0"/>
            </a:endParaRPr>
          </a:p>
          <a:p>
            <a:pPr marL="0" indent="0">
              <a:buNone/>
            </a:pPr>
            <a:endParaRPr lang="en-US" sz="2600" dirty="0">
              <a:latin typeface="Helvetica" pitchFamily="2" charset="0"/>
            </a:endParaRPr>
          </a:p>
        </p:txBody>
      </p:sp>
      <p:pic>
        <p:nvPicPr>
          <p:cNvPr id="5" name="Picture 4">
            <a:extLst>
              <a:ext uri="{FF2B5EF4-FFF2-40B4-BE49-F238E27FC236}">
                <a16:creationId xmlns:a16="http://schemas.microsoft.com/office/drawing/2014/main" id="{9B0C446C-A02B-964F-B653-7BCE91E7A543}"/>
              </a:ext>
            </a:extLst>
          </p:cNvPr>
          <p:cNvPicPr>
            <a:picLocks noChangeAspect="1"/>
          </p:cNvPicPr>
          <p:nvPr/>
        </p:nvPicPr>
        <p:blipFill>
          <a:blip r:embed="rId4"/>
          <a:stretch>
            <a:fillRect/>
          </a:stretch>
        </p:blipFill>
        <p:spPr>
          <a:xfrm>
            <a:off x="1457874" y="1566175"/>
            <a:ext cx="3742233" cy="3725650"/>
          </a:xfrm>
          <a:prstGeom prst="rect">
            <a:avLst/>
          </a:prstGeom>
        </p:spPr>
      </p:pic>
      <p:sp>
        <p:nvSpPr>
          <p:cNvPr id="4" name="TextBox 3">
            <a:extLst>
              <a:ext uri="{FF2B5EF4-FFF2-40B4-BE49-F238E27FC236}">
                <a16:creationId xmlns:a16="http://schemas.microsoft.com/office/drawing/2014/main" id="{E1776E5E-F0B7-DAFB-D8F8-1A2BB2537893}"/>
              </a:ext>
            </a:extLst>
          </p:cNvPr>
          <p:cNvSpPr txBox="1"/>
          <p:nvPr/>
        </p:nvSpPr>
        <p:spPr>
          <a:xfrm>
            <a:off x="5875493" y="1090864"/>
            <a:ext cx="5640781" cy="3416320"/>
          </a:xfrm>
          <a:prstGeom prst="rect">
            <a:avLst/>
          </a:prstGeom>
          <a:noFill/>
        </p:spPr>
        <p:txBody>
          <a:bodyPr wrap="square" rtlCol="0">
            <a:spAutoFit/>
          </a:bodyPr>
          <a:lstStyle/>
          <a:p>
            <a:r>
              <a:rPr lang="en-US" dirty="0"/>
              <a:t>Imagine each one of these “darts” (i.e., each dot on the dart board) is a model…</a:t>
            </a:r>
          </a:p>
          <a:p>
            <a:endParaRPr lang="en-US" dirty="0"/>
          </a:p>
          <a:p>
            <a:r>
              <a:rPr lang="en-US" dirty="0"/>
              <a:t>Low bias and low variance: accurate! The goal!</a:t>
            </a:r>
          </a:p>
          <a:p>
            <a:endParaRPr lang="en-US" dirty="0"/>
          </a:p>
          <a:p>
            <a:r>
              <a:rPr lang="en-US" dirty="0"/>
              <a:t>Low bias and high variance: large range in accuracy, but some will be very accurate!</a:t>
            </a:r>
          </a:p>
          <a:p>
            <a:endParaRPr lang="en-US" dirty="0"/>
          </a:p>
          <a:p>
            <a:r>
              <a:rPr lang="en-US" dirty="0"/>
              <a:t>High bias and low variance: we are never accurate (but at least we are inaccurate *consistently*!)</a:t>
            </a:r>
          </a:p>
          <a:p>
            <a:endParaRPr lang="en-US" dirty="0"/>
          </a:p>
          <a:p>
            <a:r>
              <a:rPr lang="en-US" dirty="0"/>
              <a:t>High bias and high variance: out of luck!</a:t>
            </a:r>
          </a:p>
        </p:txBody>
      </p:sp>
    </p:spTree>
    <p:extLst>
      <p:ext uri="{BB962C8B-B14F-4D97-AF65-F5344CB8AC3E}">
        <p14:creationId xmlns:p14="http://schemas.microsoft.com/office/powerpoint/2010/main" val="70614162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No Free Lunch Theorem</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492917" y="2014194"/>
            <a:ext cx="11206165" cy="4303194"/>
          </a:xfrm>
        </p:spPr>
        <p:txBody>
          <a:bodyPr>
            <a:normAutofit/>
          </a:bodyPr>
          <a:lstStyle/>
          <a:p>
            <a:r>
              <a:rPr lang="en-US" sz="2600" dirty="0">
                <a:latin typeface="Helvetica" pitchFamily="2" charset="0"/>
              </a:rPr>
              <a:t>So, you might be thinking to yourselves…</a:t>
            </a:r>
          </a:p>
          <a:p>
            <a:pPr marL="0" indent="0">
              <a:buNone/>
            </a:pPr>
            <a:r>
              <a:rPr lang="en-US" sz="2600" dirty="0">
                <a:latin typeface="Helvetica" pitchFamily="2" charset="0"/>
              </a:rPr>
              <a:t>“Great, we learned a couple of baseline classifiers…. When do we learn the BEST classifier”?</a:t>
            </a:r>
          </a:p>
          <a:p>
            <a:pPr marL="0" indent="0">
              <a:buNone/>
            </a:pPr>
            <a:endParaRPr lang="en-US" sz="2600" dirty="0">
              <a:latin typeface="Helvetica" pitchFamily="2" charset="0"/>
            </a:endParaRPr>
          </a:p>
          <a:p>
            <a:r>
              <a:rPr lang="en-US" sz="2600" dirty="0">
                <a:latin typeface="Helvetica" pitchFamily="2" charset="0"/>
              </a:rPr>
              <a:t>And the unfortunate answer is that there IS NO best classifier. </a:t>
            </a:r>
          </a:p>
        </p:txBody>
      </p:sp>
    </p:spTree>
    <p:extLst>
      <p:ext uri="{BB962C8B-B14F-4D97-AF65-F5344CB8AC3E}">
        <p14:creationId xmlns:p14="http://schemas.microsoft.com/office/powerpoint/2010/main" val="415303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Reasoning in AI: Inductive Reasoning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10535588" cy="3849624"/>
              </a:xfrm>
            </p:spPr>
            <p:txBody>
              <a:bodyPr>
                <a:normAutofit/>
              </a:bodyPr>
              <a:lstStyle/>
              <a:p>
                <a:r>
                  <a:rPr lang="en-US" sz="2600" dirty="0">
                    <a:latin typeface="Helvetica" pitchFamily="2" charset="0"/>
                  </a:rPr>
                  <a:t>In </a:t>
                </a:r>
                <a:r>
                  <a:rPr lang="en-US" sz="2600" b="1" dirty="0">
                    <a:latin typeface="Helvetica" pitchFamily="2" charset="0"/>
                  </a:rPr>
                  <a:t>inductive reasoning</a:t>
                </a:r>
                <a:r>
                  <a:rPr lang="en-US" sz="2600" dirty="0">
                    <a:latin typeface="Helvetica" pitchFamily="2" charset="0"/>
                  </a:rPr>
                  <a:t>, you are given an antecedent and a consequent, and you need to figure out what the rule is that connects them</a:t>
                </a:r>
                <a:r>
                  <a:rPr lang="en-US" sz="2800" dirty="0"/>
                  <a:t>.</a:t>
                </a:r>
              </a:p>
              <a:p>
                <a:r>
                  <a:rPr lang="en-US" sz="2800" dirty="0">
                    <a:latin typeface="Helvetica" pitchFamily="2" charset="0"/>
                  </a:rPr>
                  <a:t>Given: </a:t>
                </a:r>
                <a14:m>
                  <m:oMath xmlns:m="http://schemas.openxmlformats.org/officeDocument/2006/math">
                    <m:r>
                      <a:rPr lang="en-US" sz="2800" i="1">
                        <a:latin typeface="Cambria Math" panose="02040503050406030204" pitchFamily="18" charset="0"/>
                      </a:rPr>
                      <m:t>𝑎</m:t>
                    </m:r>
                  </m:oMath>
                </a14:m>
                <a:r>
                  <a:rPr lang="en-US" sz="2800" dirty="0">
                    <a:latin typeface="Helvetica" pitchFamily="2" charset="0"/>
                  </a:rPr>
                  <a:t> and </a:t>
                </a:r>
                <a14:m>
                  <m:oMath xmlns:m="http://schemas.openxmlformats.org/officeDocument/2006/math">
                    <m:r>
                      <a:rPr lang="en-US" sz="2800" b="0" i="1" smtClean="0">
                        <a:latin typeface="Cambria Math" panose="02040503050406030204" pitchFamily="18" charset="0"/>
                      </a:rPr>
                      <m:t>𝑏</m:t>
                    </m:r>
                  </m:oMath>
                </a14:m>
                <a:r>
                  <a:rPr lang="en-US" sz="2800" dirty="0">
                    <a:latin typeface="Helvetica" pitchFamily="2" charset="0"/>
                  </a:rPr>
                  <a:t>, conclude</a:t>
                </a:r>
                <a14:m>
                  <m:oMath xmlns:m="http://schemas.openxmlformats.org/officeDocument/2006/math">
                    <m:r>
                      <a:rPr lang="en-US" sz="2800" b="0" i="0" smtClean="0">
                        <a:latin typeface="Cambria Math" panose="02040503050406030204" pitchFamily="18" charset="0"/>
                      </a:rPr>
                      <m:t> </m:t>
                    </m:r>
                    <m:r>
                      <a:rPr lang="en-US" sz="2800" i="1">
                        <a:latin typeface="Cambria Math" panose="02040503050406030204" pitchFamily="18" charset="0"/>
                      </a:rPr>
                      <m:t>𝑎</m:t>
                    </m:r>
                    <m:r>
                      <a:rPr lang="en-US" sz="2800" i="1">
                        <a:latin typeface="Cambria Math" panose="02040503050406030204" pitchFamily="18" charset="0"/>
                      </a:rPr>
                      <m:t>→</m:t>
                    </m:r>
                    <m:r>
                      <a:rPr lang="en-US" sz="2800" i="1">
                        <a:latin typeface="Cambria Math" panose="02040503050406030204" pitchFamily="18" charset="0"/>
                      </a:rPr>
                      <m:t>𝑏</m:t>
                    </m:r>
                  </m:oMath>
                </a14:m>
                <a:r>
                  <a:rPr lang="en-US" sz="2800" dirty="0">
                    <a:latin typeface="Helvetica" pitchFamily="2" charset="0"/>
                  </a:rPr>
                  <a:t>.</a:t>
                </a:r>
              </a:p>
              <a:p>
                <a:r>
                  <a:rPr lang="en-US" sz="2800" dirty="0">
                    <a:latin typeface="Helvetica" pitchFamily="2" charset="0"/>
                  </a:rPr>
                  <a:t>Example: All the humans we’ve ever seen so far like pizza. Therefore, all humans (probably) like pizza.</a:t>
                </a:r>
              </a:p>
              <a:p>
                <a:pPr lvl="1"/>
                <a:r>
                  <a:rPr lang="en-US" sz="2600" dirty="0">
                    <a:latin typeface="Helvetica" pitchFamily="2" charset="0"/>
                  </a:rPr>
                  <a:t>Most machine learning systems use inductive reasoning.</a:t>
                </a:r>
              </a:p>
              <a:p>
                <a:endParaRPr lang="en-US" sz="2800" dirty="0">
                  <a:latin typeface="Helvetica" pitchFamily="2" charset="0"/>
                </a:endParaRPr>
              </a:p>
              <a:p>
                <a:endParaRPr lang="en-US" sz="26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799" y="2103120"/>
                <a:ext cx="10535588" cy="3849624"/>
              </a:xfrm>
              <a:blipFill>
                <a:blip r:embed="rId3"/>
                <a:stretch>
                  <a:fillRect l="-1205" r="-1325" b="-1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A298A69-9DE1-9146-AF54-AF285506C246}"/>
                  </a:ext>
                </a:extLst>
              </p:cNvPr>
              <p:cNvSpPr txBox="1"/>
              <p:nvPr/>
            </p:nvSpPr>
            <p:spPr>
              <a:xfrm>
                <a:off x="9054059" y="640611"/>
                <a:ext cx="2908092" cy="12926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𝒂</m:t>
                      </m:r>
                      <m:r>
                        <a:rPr lang="en-US" sz="2000" b="1" i="1" smtClean="0">
                          <a:latin typeface="Cambria Math" panose="02040503050406030204" pitchFamily="18" charset="0"/>
                        </a:rPr>
                        <m:t>  ? </m:t>
                      </m:r>
                      <m:r>
                        <a:rPr lang="en-US" sz="2000" b="1" i="1" smtClean="0">
                          <a:latin typeface="Cambria Math" panose="02040503050406030204" pitchFamily="18" charset="0"/>
                        </a:rPr>
                        <m:t>𝒃</m:t>
                      </m:r>
                    </m:oMath>
                  </m:oMathPara>
                </a14:m>
                <a:endParaRPr lang="en-US" sz="2000" b="1" dirty="0"/>
              </a:p>
              <a:p>
                <a:r>
                  <a:rPr lang="en-US" sz="2000" dirty="0"/>
                  <a:t>“what is the rule that connects a and b?”?</a:t>
                </a:r>
              </a:p>
              <a:p>
                <a:endParaRPr lang="en-US" dirty="0"/>
              </a:p>
            </p:txBody>
          </p:sp>
        </mc:Choice>
        <mc:Fallback xmlns="">
          <p:sp>
            <p:nvSpPr>
              <p:cNvPr id="4" name="TextBox 3">
                <a:extLst>
                  <a:ext uri="{FF2B5EF4-FFF2-40B4-BE49-F238E27FC236}">
                    <a16:creationId xmlns:a16="http://schemas.microsoft.com/office/drawing/2014/main" id="{5A298A69-9DE1-9146-AF54-AF285506C246}"/>
                  </a:ext>
                </a:extLst>
              </p:cNvPr>
              <p:cNvSpPr txBox="1">
                <a:spLocks noRot="1" noChangeAspect="1" noMove="1" noResize="1" noEditPoints="1" noAdjustHandles="1" noChangeArrowheads="1" noChangeShapeType="1" noTextEdit="1"/>
              </p:cNvSpPr>
              <p:nvPr/>
            </p:nvSpPr>
            <p:spPr>
              <a:xfrm>
                <a:off x="9054059" y="640611"/>
                <a:ext cx="2908092" cy="1292662"/>
              </a:xfrm>
              <a:prstGeom prst="rect">
                <a:avLst/>
              </a:prstGeom>
              <a:blipFill>
                <a:blip r:embed="rId4"/>
                <a:stretch>
                  <a:fillRect l="-1739"/>
                </a:stretch>
              </a:blipFill>
            </p:spPr>
            <p:txBody>
              <a:bodyPr/>
              <a:lstStyle/>
              <a:p>
                <a:r>
                  <a:rPr lang="en-US">
                    <a:noFill/>
                  </a:rPr>
                  <a:t> </a:t>
                </a:r>
              </a:p>
            </p:txBody>
          </p:sp>
        </mc:Fallback>
      </mc:AlternateContent>
    </p:spTree>
    <p:extLst>
      <p:ext uri="{BB962C8B-B14F-4D97-AF65-F5344CB8AC3E}">
        <p14:creationId xmlns:p14="http://schemas.microsoft.com/office/powerpoint/2010/main" val="258114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No Free Lunch Theorem</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492917" y="2014194"/>
            <a:ext cx="11206165" cy="4303194"/>
          </a:xfrm>
        </p:spPr>
        <p:txBody>
          <a:bodyPr>
            <a:normAutofit/>
          </a:bodyPr>
          <a:lstStyle/>
          <a:p>
            <a:r>
              <a:rPr lang="en-US" sz="2600" dirty="0">
                <a:latin typeface="Helvetica" pitchFamily="2" charset="0"/>
              </a:rPr>
              <a:t>The </a:t>
            </a:r>
            <a:r>
              <a:rPr lang="en-US" sz="2600" b="1" dirty="0">
                <a:latin typeface="Helvetica" pitchFamily="2" charset="0"/>
              </a:rPr>
              <a:t>No Free Lunch Theorem </a:t>
            </a:r>
            <a:r>
              <a:rPr lang="en-US" sz="2600" dirty="0">
                <a:latin typeface="Helvetica" pitchFamily="2" charset="0"/>
              </a:rPr>
              <a:t>says that every single classifier has equal accuracy…</a:t>
            </a:r>
          </a:p>
          <a:p>
            <a:pPr lvl="1"/>
            <a:r>
              <a:rPr lang="en-US" sz="2400" dirty="0">
                <a:latin typeface="Helvetica" pitchFamily="2" charset="0"/>
              </a:rPr>
              <a:t>…When averaged over all possible data sets.</a:t>
            </a:r>
          </a:p>
          <a:p>
            <a:pPr lvl="1"/>
            <a:endParaRPr lang="en-US" sz="2400" dirty="0">
              <a:latin typeface="Helvetica" pitchFamily="2" charset="0"/>
            </a:endParaRPr>
          </a:p>
          <a:p>
            <a:r>
              <a:rPr lang="en-US" sz="2600" dirty="0">
                <a:latin typeface="Helvetica" pitchFamily="2" charset="0"/>
              </a:rPr>
              <a:t>In other words: there isn’t a de facto best classifier. But rather, certain classifiers work better with certain data sets.</a:t>
            </a:r>
          </a:p>
          <a:p>
            <a:r>
              <a:rPr lang="en-US" sz="2600" dirty="0">
                <a:latin typeface="Helvetica" pitchFamily="2" charset="0"/>
              </a:rPr>
              <a:t>So you should pick the classifier based on the data you are working with!</a:t>
            </a:r>
          </a:p>
        </p:txBody>
      </p:sp>
    </p:spTree>
    <p:extLst>
      <p:ext uri="{BB962C8B-B14F-4D97-AF65-F5344CB8AC3E}">
        <p14:creationId xmlns:p14="http://schemas.microsoft.com/office/powerpoint/2010/main" val="1417357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71450" y="774382"/>
            <a:ext cx="3771900" cy="5669624"/>
          </a:xfrm>
        </p:spPr>
        <p:txBody>
          <a:bodyPr>
            <a:normAutofit lnSpcReduction="10000"/>
          </a:bodyPr>
          <a:lstStyle/>
          <a:p>
            <a:r>
              <a:rPr lang="en-US" sz="2400" dirty="0">
                <a:latin typeface="Helvetica" pitchFamily="2" charset="0"/>
              </a:rPr>
              <a:t>And finally, here’s a nice graphic that helps partition different Machine Learning tasks based on laundry.</a:t>
            </a:r>
          </a:p>
          <a:p>
            <a:r>
              <a:rPr lang="en-US" sz="2400" dirty="0">
                <a:latin typeface="Helvetica" pitchFamily="2" charset="0"/>
              </a:rPr>
              <a:t>We mostly talked about Supervised and Classification today!</a:t>
            </a:r>
          </a:p>
          <a:p>
            <a:r>
              <a:rPr lang="en-US" sz="2400" dirty="0">
                <a:latin typeface="Helvetica" pitchFamily="2" charset="0"/>
              </a:rPr>
              <a:t>It came from this excellent website:</a:t>
            </a:r>
          </a:p>
          <a:p>
            <a:r>
              <a:rPr lang="en-US" sz="2400" dirty="0">
                <a:hlinkClick r:id="rId3"/>
              </a:rPr>
              <a:t>https://vas3k.com/blog/machine_learning/</a:t>
            </a:r>
            <a:endParaRPr lang="en-US" sz="2400" dirty="0">
              <a:latin typeface="Helvetica" pitchFamily="2" charset="0"/>
            </a:endParaRPr>
          </a:p>
        </p:txBody>
      </p:sp>
      <p:pic>
        <p:nvPicPr>
          <p:cNvPr id="4" name="Picture 3">
            <a:extLst>
              <a:ext uri="{FF2B5EF4-FFF2-40B4-BE49-F238E27FC236}">
                <a16:creationId xmlns:a16="http://schemas.microsoft.com/office/drawing/2014/main" id="{C43E3416-4204-8940-9C09-496542724872}"/>
              </a:ext>
            </a:extLst>
          </p:cNvPr>
          <p:cNvPicPr>
            <a:picLocks noChangeAspect="1"/>
          </p:cNvPicPr>
          <p:nvPr/>
        </p:nvPicPr>
        <p:blipFill>
          <a:blip r:embed="rId4"/>
          <a:stretch>
            <a:fillRect/>
          </a:stretch>
        </p:blipFill>
        <p:spPr>
          <a:xfrm>
            <a:off x="3829050" y="627406"/>
            <a:ext cx="8255000" cy="5816600"/>
          </a:xfrm>
          <a:prstGeom prst="rect">
            <a:avLst/>
          </a:prstGeom>
        </p:spPr>
      </p:pic>
    </p:spTree>
    <p:extLst>
      <p:ext uri="{BB962C8B-B14F-4D97-AF65-F5344CB8AC3E}">
        <p14:creationId xmlns:p14="http://schemas.microsoft.com/office/powerpoint/2010/main" val="781120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Machine Learning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10535588" cy="3849624"/>
          </a:xfrm>
        </p:spPr>
        <p:txBody>
          <a:bodyPr>
            <a:normAutofit fontScale="85000" lnSpcReduction="10000"/>
          </a:bodyPr>
          <a:lstStyle/>
          <a:p>
            <a:r>
              <a:rPr lang="en-US" sz="2600" dirty="0">
                <a:latin typeface="Helvetica" pitchFamily="2" charset="0"/>
              </a:rPr>
              <a:t>Machine learning is a hot topic right now! Lots of stuff going on in the field! It can get really complicated! But the basic premise is simple:</a:t>
            </a:r>
          </a:p>
          <a:p>
            <a:pPr marL="0" indent="0">
              <a:buNone/>
            </a:pPr>
            <a:endParaRPr lang="en-US" sz="2600" dirty="0">
              <a:latin typeface="Helvetica" pitchFamily="2" charset="0"/>
            </a:endParaRPr>
          </a:p>
          <a:p>
            <a:pPr marL="0" indent="0" algn="ctr">
              <a:buNone/>
            </a:pPr>
            <a:r>
              <a:rPr lang="en-US" sz="2600" b="1" dirty="0">
                <a:latin typeface="Helvetica" pitchFamily="2" charset="0"/>
              </a:rPr>
              <a:t>Use examples of input (data)… </a:t>
            </a:r>
          </a:p>
          <a:p>
            <a:pPr marL="0" indent="0" algn="ctr">
              <a:buNone/>
            </a:pPr>
            <a:endParaRPr lang="en-US" sz="2600" b="1" dirty="0">
              <a:latin typeface="Helvetica" pitchFamily="2" charset="0"/>
            </a:endParaRPr>
          </a:p>
          <a:p>
            <a:pPr marL="0" indent="0" algn="ctr">
              <a:buNone/>
            </a:pPr>
            <a:r>
              <a:rPr lang="en-US" sz="2600" b="1" dirty="0">
                <a:latin typeface="Helvetica" pitchFamily="2" charset="0"/>
              </a:rPr>
              <a:t>…to construct a hypothesis (model)…</a:t>
            </a:r>
          </a:p>
          <a:p>
            <a:pPr marL="0" indent="0" algn="ctr">
              <a:buNone/>
            </a:pPr>
            <a:r>
              <a:rPr lang="en-US" sz="2600" b="1" dirty="0">
                <a:latin typeface="Helvetica" pitchFamily="2" charset="0"/>
              </a:rPr>
              <a:t> </a:t>
            </a:r>
          </a:p>
          <a:p>
            <a:pPr marL="0" indent="0" algn="ctr">
              <a:buNone/>
            </a:pPr>
            <a:r>
              <a:rPr lang="en-US" sz="2600" b="1" dirty="0">
                <a:latin typeface="Helvetica" pitchFamily="2" charset="0"/>
              </a:rPr>
              <a:t>…which can be used to predict the correct output with future input data.</a:t>
            </a:r>
          </a:p>
          <a:p>
            <a:endParaRPr lang="en-US" sz="2800" dirty="0">
              <a:latin typeface="Helvetica" pitchFamily="2" charset="0"/>
            </a:endParaRPr>
          </a:p>
          <a:p>
            <a:endParaRPr lang="en-US" sz="2600" dirty="0">
              <a:latin typeface="Helvetica" pitchFamily="2" charset="0"/>
            </a:endParaRPr>
          </a:p>
          <a:p>
            <a:pPr marL="0" indent="0">
              <a:buNone/>
            </a:pPr>
            <a:endParaRPr lang="en-US" sz="2400" dirty="0">
              <a:latin typeface="Helvetica" pitchFamily="2" charset="0"/>
            </a:endParaRPr>
          </a:p>
        </p:txBody>
      </p:sp>
    </p:spTree>
    <p:extLst>
      <p:ext uri="{BB962C8B-B14F-4D97-AF65-F5344CB8AC3E}">
        <p14:creationId xmlns:p14="http://schemas.microsoft.com/office/powerpoint/2010/main" val="3249010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Machine Learning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89612" y="2152106"/>
            <a:ext cx="10535588" cy="3849624"/>
          </a:xfrm>
        </p:spPr>
        <p:txBody>
          <a:bodyPr>
            <a:normAutofit/>
          </a:bodyPr>
          <a:lstStyle/>
          <a:p>
            <a:r>
              <a:rPr lang="en-US" sz="2600" dirty="0">
                <a:latin typeface="Helvetica" pitchFamily="2" charset="0"/>
              </a:rPr>
              <a:t>You can think of the model or hypothesis that we are learning as function!</a:t>
            </a:r>
          </a:p>
          <a:p>
            <a:pPr marL="0" indent="0">
              <a:buNone/>
            </a:pPr>
            <a:r>
              <a:rPr lang="en-US" sz="2600" dirty="0">
                <a:latin typeface="Helvetica" pitchFamily="2" charset="0"/>
              </a:rPr>
              <a:t>Let’s say our data is a bunch of points in 2D space.</a:t>
            </a:r>
          </a:p>
          <a:p>
            <a:pPr marL="0" indent="0">
              <a:buNone/>
            </a:pPr>
            <a:r>
              <a:rPr lang="en-US" sz="2600" dirty="0">
                <a:latin typeface="Helvetica" pitchFamily="2" charset="0"/>
              </a:rPr>
              <a:t>(0,0), (1,1), (2,2), (3,3), (4,4).</a:t>
            </a:r>
          </a:p>
          <a:p>
            <a:pPr marL="0" indent="0">
              <a:buNone/>
            </a:pPr>
            <a:endParaRPr lang="en-US" sz="2600" dirty="0">
              <a:latin typeface="Helvetica" pitchFamily="2" charset="0"/>
            </a:endParaRPr>
          </a:p>
          <a:p>
            <a:pPr marL="0" indent="0">
              <a:buNone/>
            </a:pPr>
            <a:r>
              <a:rPr lang="en-US" sz="2600" dirty="0">
                <a:latin typeface="Helvetica" pitchFamily="2" charset="0"/>
              </a:rPr>
              <a:t>The graph of this data looks like </a:t>
            </a:r>
            <a:r>
              <a:rPr lang="en-US" sz="2600" dirty="0">
                <a:latin typeface="Helvetica" pitchFamily="2" charset="0"/>
                <a:sym typeface="Wingdings" pitchFamily="2" charset="2"/>
              </a:rPr>
              <a:t></a:t>
            </a:r>
            <a:endParaRPr lang="en-US" sz="2800" dirty="0">
              <a:latin typeface="Helvetica" pitchFamily="2" charset="0"/>
            </a:endParaRPr>
          </a:p>
          <a:p>
            <a:endParaRPr lang="en-US" sz="2600" dirty="0">
              <a:latin typeface="Helvetica" pitchFamily="2" charset="0"/>
            </a:endParaRPr>
          </a:p>
          <a:p>
            <a:pPr marL="0" indent="0">
              <a:buNone/>
            </a:pPr>
            <a:endParaRPr lang="en-US" sz="2400" dirty="0">
              <a:latin typeface="Helvetica" pitchFamily="2" charset="0"/>
            </a:endParaRPr>
          </a:p>
        </p:txBody>
      </p:sp>
      <p:pic>
        <p:nvPicPr>
          <p:cNvPr id="1028" name="Picture 4">
            <a:extLst>
              <a:ext uri="{FF2B5EF4-FFF2-40B4-BE49-F238E27FC236}">
                <a16:creationId xmlns:a16="http://schemas.microsoft.com/office/drawing/2014/main" id="{C2A0E2D8-CB2E-A744-A1CB-61944D8217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692092"/>
            <a:ext cx="5120417" cy="3165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874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Machine Learning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10535588" cy="3849624"/>
          </a:xfrm>
        </p:spPr>
        <p:txBody>
          <a:bodyPr>
            <a:normAutofit/>
          </a:bodyPr>
          <a:lstStyle/>
          <a:p>
            <a:r>
              <a:rPr lang="en-US" sz="2600" dirty="0">
                <a:latin typeface="Helvetica" pitchFamily="2" charset="0"/>
              </a:rPr>
              <a:t>The equation of a line: y = mx + b</a:t>
            </a:r>
          </a:p>
          <a:p>
            <a:endParaRPr lang="en-US" sz="2600" dirty="0">
              <a:latin typeface="Helvetica" pitchFamily="2" charset="0"/>
            </a:endParaRPr>
          </a:p>
          <a:p>
            <a:r>
              <a:rPr lang="en-US" sz="2600" dirty="0">
                <a:latin typeface="Helvetica" pitchFamily="2" charset="0"/>
              </a:rPr>
              <a:t>The equation of that specific line: y = 1*x + 0  (i.e., y = x).</a:t>
            </a:r>
          </a:p>
          <a:p>
            <a:r>
              <a:rPr lang="en-US" sz="2600" dirty="0">
                <a:latin typeface="Helvetica" pitchFamily="2" charset="0"/>
              </a:rPr>
              <a:t>That’s our hypothesis! So, with that hypothesis…</a:t>
            </a:r>
          </a:p>
          <a:p>
            <a:r>
              <a:rPr lang="en-US" sz="2600" dirty="0">
                <a:latin typeface="Helvetica" pitchFamily="2" charset="0"/>
              </a:rPr>
              <a:t>Let’s say you are given a brand new x value of 5.</a:t>
            </a:r>
          </a:p>
          <a:p>
            <a:r>
              <a:rPr lang="en-US" sz="2600" dirty="0">
                <a:latin typeface="Helvetica" pitchFamily="2" charset="0"/>
              </a:rPr>
              <a:t>What will our hypothesis predict the value of y to be?</a:t>
            </a:r>
          </a:p>
          <a:p>
            <a:pPr marL="0" indent="0">
              <a:buNone/>
            </a:pPr>
            <a:endParaRPr lang="en-US" sz="2400" dirty="0">
              <a:latin typeface="Helvetica" pitchFamily="2" charset="0"/>
            </a:endParaRPr>
          </a:p>
        </p:txBody>
      </p:sp>
      <p:pic>
        <p:nvPicPr>
          <p:cNvPr id="5" name="Picture 4">
            <a:extLst>
              <a:ext uri="{FF2B5EF4-FFF2-40B4-BE49-F238E27FC236}">
                <a16:creationId xmlns:a16="http://schemas.microsoft.com/office/drawing/2014/main" id="{C7839B62-831D-294B-BC1C-08DB3D19F9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4845" y="389744"/>
            <a:ext cx="3856247" cy="2384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38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dissolv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Machine Learning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10535588" cy="3849624"/>
          </a:xfrm>
        </p:spPr>
        <p:txBody>
          <a:bodyPr>
            <a:normAutofit fontScale="92500"/>
          </a:bodyPr>
          <a:lstStyle/>
          <a:p>
            <a:r>
              <a:rPr lang="en-US" sz="2600" dirty="0">
                <a:latin typeface="Helvetica" pitchFamily="2" charset="0"/>
              </a:rPr>
              <a:t>It would predict it to be 5!</a:t>
            </a:r>
          </a:p>
          <a:p>
            <a:pPr marL="0" indent="0">
              <a:buNone/>
            </a:pPr>
            <a:r>
              <a:rPr lang="en-US" sz="2600" dirty="0">
                <a:latin typeface="Helvetica" pitchFamily="2" charset="0"/>
              </a:rPr>
              <a:t> Our hypothesis was y = x. </a:t>
            </a:r>
          </a:p>
          <a:p>
            <a:pPr marL="0" indent="0">
              <a:buNone/>
            </a:pPr>
            <a:r>
              <a:rPr lang="en-US" sz="2600" dirty="0">
                <a:latin typeface="Helvetica" pitchFamily="2" charset="0"/>
              </a:rPr>
              <a:t> Or y = f(x) = x. </a:t>
            </a:r>
          </a:p>
          <a:p>
            <a:pPr marL="0" indent="0">
              <a:buNone/>
            </a:pPr>
            <a:r>
              <a:rPr lang="en-US" sz="2600" dirty="0">
                <a:latin typeface="Helvetica" pitchFamily="2" charset="0"/>
              </a:rPr>
              <a:t> so f(5) = 5. </a:t>
            </a:r>
          </a:p>
          <a:p>
            <a:pPr marL="0" indent="0">
              <a:buNone/>
            </a:pPr>
            <a:r>
              <a:rPr lang="en-US" sz="2600" dirty="0">
                <a:latin typeface="Helvetica" pitchFamily="2" charset="0"/>
              </a:rPr>
              <a:t>BUT….</a:t>
            </a:r>
          </a:p>
          <a:p>
            <a:pPr marL="0" indent="0">
              <a:buNone/>
            </a:pPr>
            <a:r>
              <a:rPr lang="en-US" sz="2600" dirty="0">
                <a:latin typeface="Helvetica" pitchFamily="2" charset="0"/>
              </a:rPr>
              <a:t>WHAT IF we actually go into the world, and observe not the value (5,5), but the value (</a:t>
            </a:r>
            <a:r>
              <a:rPr lang="en-US" sz="2600" u="sng" dirty="0">
                <a:latin typeface="Helvetica" pitchFamily="2" charset="0"/>
              </a:rPr>
              <a:t>5,6). i.e., when x is 5, the value of y ended up being 6?</a:t>
            </a:r>
            <a:endParaRPr lang="en-US" sz="2600" dirty="0">
              <a:latin typeface="Helvetica" pitchFamily="2" charset="0"/>
            </a:endParaRPr>
          </a:p>
          <a:p>
            <a:pPr marL="0" indent="0">
              <a:buNone/>
            </a:pPr>
            <a:endParaRPr lang="en-US" sz="2400" dirty="0">
              <a:latin typeface="Helvetica" pitchFamily="2" charset="0"/>
            </a:endParaRPr>
          </a:p>
        </p:txBody>
      </p:sp>
      <p:pic>
        <p:nvPicPr>
          <p:cNvPr id="5" name="Picture 4">
            <a:extLst>
              <a:ext uri="{FF2B5EF4-FFF2-40B4-BE49-F238E27FC236}">
                <a16:creationId xmlns:a16="http://schemas.microsoft.com/office/drawing/2014/main" id="{C7839B62-831D-294B-BC1C-08DB3D19F9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4845" y="389744"/>
            <a:ext cx="3856247" cy="2384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576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dissolv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Machine Learning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284239" y="1537187"/>
            <a:ext cx="4365172" cy="5173855"/>
          </a:xfrm>
        </p:spPr>
        <p:txBody>
          <a:bodyPr>
            <a:normAutofit lnSpcReduction="10000"/>
          </a:bodyPr>
          <a:lstStyle/>
          <a:p>
            <a:r>
              <a:rPr lang="en-US" sz="2600" dirty="0">
                <a:latin typeface="Helvetica" pitchFamily="2" charset="0"/>
              </a:rPr>
              <a:t>It means that the model of</a:t>
            </a:r>
          </a:p>
          <a:p>
            <a:pPr marL="0" indent="0">
              <a:buNone/>
            </a:pPr>
            <a:endParaRPr lang="en-US" sz="2600" dirty="0">
              <a:latin typeface="Helvetica" pitchFamily="2" charset="0"/>
            </a:endParaRPr>
          </a:p>
          <a:p>
            <a:pPr marL="0" indent="0" algn="ctr">
              <a:buNone/>
            </a:pPr>
            <a:r>
              <a:rPr lang="en-US" sz="2600" dirty="0">
                <a:latin typeface="Helvetica" pitchFamily="2" charset="0"/>
              </a:rPr>
              <a:t> f(x) = y</a:t>
            </a:r>
          </a:p>
          <a:p>
            <a:pPr marL="0" indent="0">
              <a:buNone/>
            </a:pPr>
            <a:endParaRPr lang="en-US" sz="2600" dirty="0">
              <a:latin typeface="Helvetica" pitchFamily="2" charset="0"/>
            </a:endParaRPr>
          </a:p>
          <a:p>
            <a:r>
              <a:rPr lang="en-US" sz="2600" dirty="0">
                <a:latin typeface="Helvetica" pitchFamily="2" charset="0"/>
              </a:rPr>
              <a:t>Doesn’t actually perfectly capture the real world!</a:t>
            </a:r>
          </a:p>
          <a:p>
            <a:endParaRPr lang="en-US" sz="2600" dirty="0">
              <a:latin typeface="Helvetica" pitchFamily="2" charset="0"/>
            </a:endParaRPr>
          </a:p>
          <a:p>
            <a:r>
              <a:rPr lang="en-US" sz="2600" dirty="0">
                <a:latin typeface="Helvetica" pitchFamily="2" charset="0"/>
              </a:rPr>
              <a:t>It was accurate for some input, but not perfectly accurate for all input!</a:t>
            </a:r>
          </a:p>
          <a:p>
            <a:pPr marL="0" indent="0">
              <a:buNone/>
            </a:pPr>
            <a:endParaRPr lang="en-US" sz="2400" dirty="0">
              <a:latin typeface="Helvetica" pitchFamily="2" charset="0"/>
            </a:endParaRPr>
          </a:p>
        </p:txBody>
      </p:sp>
      <p:pic>
        <p:nvPicPr>
          <p:cNvPr id="5" name="Picture 4">
            <a:extLst>
              <a:ext uri="{FF2B5EF4-FFF2-40B4-BE49-F238E27FC236}">
                <a16:creationId xmlns:a16="http://schemas.microsoft.com/office/drawing/2014/main" id="{C7839B62-831D-294B-BC1C-08DB3D19F9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2128" y="2805248"/>
            <a:ext cx="6000674" cy="37101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E49F8CB-F80D-94CD-A1BF-8F4843FA9806}"/>
              </a:ext>
            </a:extLst>
          </p:cNvPr>
          <p:cNvSpPr/>
          <p:nvPr/>
        </p:nvSpPr>
        <p:spPr>
          <a:xfrm>
            <a:off x="10482943" y="2808514"/>
            <a:ext cx="1338943" cy="3755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0C43113-C52A-6EBF-F38C-B53099AC864F}"/>
              </a:ext>
            </a:extLst>
          </p:cNvPr>
          <p:cNvSpPr/>
          <p:nvPr/>
        </p:nvSpPr>
        <p:spPr>
          <a:xfrm>
            <a:off x="4512128" y="1540453"/>
            <a:ext cx="7309758" cy="1264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0D0ADE-C58F-BAA7-B199-FB1E6510E157}"/>
              </a:ext>
            </a:extLst>
          </p:cNvPr>
          <p:cNvSpPr txBox="1"/>
          <p:nvPr/>
        </p:nvSpPr>
        <p:spPr>
          <a:xfrm>
            <a:off x="10971151" y="5768078"/>
            <a:ext cx="308098" cy="369332"/>
          </a:xfrm>
          <a:prstGeom prst="rect">
            <a:avLst/>
          </a:prstGeom>
          <a:noFill/>
        </p:spPr>
        <p:txBody>
          <a:bodyPr wrap="none" rtlCol="0">
            <a:spAutoFit/>
          </a:bodyPr>
          <a:lstStyle/>
          <a:p>
            <a:r>
              <a:rPr lang="en-US" dirty="0"/>
              <a:t>5</a:t>
            </a:r>
          </a:p>
        </p:txBody>
      </p:sp>
      <p:sp>
        <p:nvSpPr>
          <p:cNvPr id="8" name="TextBox 7">
            <a:extLst>
              <a:ext uri="{FF2B5EF4-FFF2-40B4-BE49-F238E27FC236}">
                <a16:creationId xmlns:a16="http://schemas.microsoft.com/office/drawing/2014/main" id="{41B13008-F3F0-4DFA-AD1A-CBFEA56327C4}"/>
              </a:ext>
            </a:extLst>
          </p:cNvPr>
          <p:cNvSpPr txBox="1"/>
          <p:nvPr/>
        </p:nvSpPr>
        <p:spPr>
          <a:xfrm>
            <a:off x="5000336" y="2338769"/>
            <a:ext cx="308098" cy="369332"/>
          </a:xfrm>
          <a:prstGeom prst="rect">
            <a:avLst/>
          </a:prstGeom>
          <a:noFill/>
        </p:spPr>
        <p:txBody>
          <a:bodyPr wrap="none" rtlCol="0">
            <a:spAutoFit/>
          </a:bodyPr>
          <a:lstStyle/>
          <a:p>
            <a:r>
              <a:rPr lang="en-US" dirty="0"/>
              <a:t>5</a:t>
            </a:r>
          </a:p>
        </p:txBody>
      </p:sp>
      <p:sp>
        <p:nvSpPr>
          <p:cNvPr id="9" name="TextBox 8">
            <a:extLst>
              <a:ext uri="{FF2B5EF4-FFF2-40B4-BE49-F238E27FC236}">
                <a16:creationId xmlns:a16="http://schemas.microsoft.com/office/drawing/2014/main" id="{DED895C4-5A6E-EEDE-5F71-3BE4D6C665DC}"/>
              </a:ext>
            </a:extLst>
          </p:cNvPr>
          <p:cNvSpPr txBox="1"/>
          <p:nvPr/>
        </p:nvSpPr>
        <p:spPr>
          <a:xfrm>
            <a:off x="5000336" y="1515058"/>
            <a:ext cx="319318" cy="369332"/>
          </a:xfrm>
          <a:prstGeom prst="rect">
            <a:avLst/>
          </a:prstGeom>
          <a:noFill/>
        </p:spPr>
        <p:txBody>
          <a:bodyPr wrap="none" rtlCol="0">
            <a:spAutoFit/>
          </a:bodyPr>
          <a:lstStyle/>
          <a:p>
            <a:r>
              <a:rPr lang="en-US" dirty="0"/>
              <a:t>6</a:t>
            </a:r>
          </a:p>
        </p:txBody>
      </p:sp>
      <mc:AlternateContent xmlns:mc="http://schemas.openxmlformats.org/markup-compatibility/2006">
        <mc:Choice xmlns:p14="http://schemas.microsoft.com/office/powerpoint/2010/main" Requires="p14">
          <p:contentPart p14:bwMode="auto" r:id="rId4">
            <p14:nvContentPartPr>
              <p14:cNvPr id="10" name="Ink 9">
                <a:extLst>
                  <a:ext uri="{FF2B5EF4-FFF2-40B4-BE49-F238E27FC236}">
                    <a16:creationId xmlns:a16="http://schemas.microsoft.com/office/drawing/2014/main" id="{075E249A-7C9A-C6B6-1762-B0093CACD04E}"/>
                  </a:ext>
                </a:extLst>
              </p14:cNvPr>
              <p14:cNvContentPartPr/>
              <p14:nvPr/>
            </p14:nvContentPartPr>
            <p14:xfrm>
              <a:off x="11021194" y="1518223"/>
              <a:ext cx="85320" cy="128880"/>
            </p14:xfrm>
          </p:contentPart>
        </mc:Choice>
        <mc:Fallback>
          <p:pic>
            <p:nvPicPr>
              <p:cNvPr id="10" name="Ink 9">
                <a:extLst>
                  <a:ext uri="{FF2B5EF4-FFF2-40B4-BE49-F238E27FC236}">
                    <a16:creationId xmlns:a16="http://schemas.microsoft.com/office/drawing/2014/main" id="{075E249A-7C9A-C6B6-1762-B0093CACD04E}"/>
                  </a:ext>
                </a:extLst>
              </p:cNvPr>
              <p:cNvPicPr/>
              <p:nvPr/>
            </p:nvPicPr>
            <p:blipFill>
              <a:blip r:embed="rId5"/>
              <a:stretch>
                <a:fillRect/>
              </a:stretch>
            </p:blipFill>
            <p:spPr>
              <a:xfrm>
                <a:off x="11003554" y="1500583"/>
                <a:ext cx="12096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DE49DACF-F5A1-7A5A-46A7-50EC9502D221}"/>
                  </a:ext>
                </a:extLst>
              </p14:cNvPr>
              <p14:cNvContentPartPr/>
              <p14:nvPr/>
            </p14:nvContentPartPr>
            <p14:xfrm>
              <a:off x="10336834" y="1558543"/>
              <a:ext cx="721440" cy="1817640"/>
            </p14:xfrm>
          </p:contentPart>
        </mc:Choice>
        <mc:Fallback>
          <p:pic>
            <p:nvPicPr>
              <p:cNvPr id="11" name="Ink 10">
                <a:extLst>
                  <a:ext uri="{FF2B5EF4-FFF2-40B4-BE49-F238E27FC236}">
                    <a16:creationId xmlns:a16="http://schemas.microsoft.com/office/drawing/2014/main" id="{DE49DACF-F5A1-7A5A-46A7-50EC9502D221}"/>
                  </a:ext>
                </a:extLst>
              </p:cNvPr>
              <p:cNvPicPr/>
              <p:nvPr/>
            </p:nvPicPr>
            <p:blipFill>
              <a:blip r:embed="rId7"/>
              <a:stretch>
                <a:fillRect/>
              </a:stretch>
            </p:blipFill>
            <p:spPr>
              <a:xfrm>
                <a:off x="10318834" y="1540903"/>
                <a:ext cx="757080" cy="1853280"/>
              </a:xfrm>
              <a:prstGeom prst="rect">
                <a:avLst/>
              </a:prstGeom>
            </p:spPr>
          </p:pic>
        </mc:Fallback>
      </mc:AlternateContent>
    </p:spTree>
    <p:extLst>
      <p:ext uri="{BB962C8B-B14F-4D97-AF65-F5344CB8AC3E}">
        <p14:creationId xmlns:p14="http://schemas.microsoft.com/office/powerpoint/2010/main" val="3749508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Machine Learning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5329940" cy="3849624"/>
          </a:xfrm>
        </p:spPr>
        <p:txBody>
          <a:bodyPr>
            <a:normAutofit fontScale="92500" lnSpcReduction="20000"/>
          </a:bodyPr>
          <a:lstStyle/>
          <a:p>
            <a:r>
              <a:rPr lang="en-US" sz="2600" dirty="0">
                <a:latin typeface="Helvetica" pitchFamily="2" charset="0"/>
              </a:rPr>
              <a:t>That’s why it is called a hypothesis: it might be wrong!</a:t>
            </a:r>
          </a:p>
          <a:p>
            <a:r>
              <a:rPr lang="en-US" sz="2600" dirty="0">
                <a:latin typeface="Helvetica" pitchFamily="2" charset="0"/>
              </a:rPr>
              <a:t>The model is a theory based on the data we have. </a:t>
            </a:r>
          </a:p>
          <a:p>
            <a:pPr lvl="1"/>
            <a:r>
              <a:rPr lang="en-US" sz="2400" dirty="0">
                <a:latin typeface="Helvetica" pitchFamily="2" charset="0"/>
              </a:rPr>
              <a:t>And you can have multiple theories!</a:t>
            </a:r>
          </a:p>
          <a:p>
            <a:r>
              <a:rPr lang="en-US" sz="2600" dirty="0">
                <a:latin typeface="Helvetica" pitchFamily="2" charset="0"/>
              </a:rPr>
              <a:t>To the right it’s the same data, but two different hypothesis: one linear, one crazy polynomial.</a:t>
            </a:r>
          </a:p>
          <a:p>
            <a:pPr lvl="1"/>
            <a:r>
              <a:rPr lang="en-US" sz="2200" dirty="0">
                <a:latin typeface="Helvetica" pitchFamily="2" charset="0"/>
              </a:rPr>
              <a:t>Maybe one will fit better with any new data that comes in!</a:t>
            </a:r>
          </a:p>
        </p:txBody>
      </p:sp>
      <p:pic>
        <p:nvPicPr>
          <p:cNvPr id="6" name="Picture 5">
            <a:extLst>
              <a:ext uri="{FF2B5EF4-FFF2-40B4-BE49-F238E27FC236}">
                <a16:creationId xmlns:a16="http://schemas.microsoft.com/office/drawing/2014/main" id="{3AA19213-4F1D-074C-8494-FEE92B603C47}"/>
              </a:ext>
            </a:extLst>
          </p:cNvPr>
          <p:cNvPicPr>
            <a:picLocks noChangeAspect="1"/>
          </p:cNvPicPr>
          <p:nvPr/>
        </p:nvPicPr>
        <p:blipFill>
          <a:blip r:embed="rId3"/>
          <a:stretch>
            <a:fillRect/>
          </a:stretch>
        </p:blipFill>
        <p:spPr>
          <a:xfrm>
            <a:off x="6396739" y="1507451"/>
            <a:ext cx="5329940" cy="3180048"/>
          </a:xfrm>
          <a:prstGeom prst="rect">
            <a:avLst/>
          </a:prstGeom>
        </p:spPr>
      </p:pic>
    </p:spTree>
    <p:extLst>
      <p:ext uri="{BB962C8B-B14F-4D97-AF65-F5344CB8AC3E}">
        <p14:creationId xmlns:p14="http://schemas.microsoft.com/office/powerpoint/2010/main" val="303653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What Does it Mean to Learn?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1900" dirty="0">
              <a:latin typeface="Helvetica" pitchFamily="2" charset="0"/>
            </a:endParaRPr>
          </a:p>
          <a:p>
            <a:endParaRPr lang="en-US" sz="1900" dirty="0">
              <a:latin typeface="Helvetica" pitchFamily="2" charset="0"/>
            </a:endParaRPr>
          </a:p>
          <a:p>
            <a:endParaRPr lang="en-US" sz="1900" dirty="0">
              <a:latin typeface="Helvetica" pitchFamily="2" charset="0"/>
            </a:endParaRPr>
          </a:p>
          <a:p>
            <a:pPr marL="0" indent="0" algn="ctr">
              <a:buNone/>
            </a:pPr>
            <a:r>
              <a:rPr lang="en-US" sz="2600" dirty="0">
                <a:latin typeface="Helvetica" pitchFamily="2" charset="0"/>
              </a:rPr>
              <a:t>You tell me!</a:t>
            </a:r>
          </a:p>
        </p:txBody>
      </p:sp>
    </p:spTree>
    <p:extLst>
      <p:ext uri="{BB962C8B-B14F-4D97-AF65-F5344CB8AC3E}">
        <p14:creationId xmlns:p14="http://schemas.microsoft.com/office/powerpoint/2010/main" val="4009726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Machine Learning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5329940" cy="3849624"/>
          </a:xfrm>
        </p:spPr>
        <p:txBody>
          <a:bodyPr>
            <a:normAutofit fontScale="77500" lnSpcReduction="20000"/>
          </a:bodyPr>
          <a:lstStyle/>
          <a:p>
            <a:r>
              <a:rPr lang="en-US" sz="2600" dirty="0">
                <a:latin typeface="Helvetica" pitchFamily="2" charset="0"/>
              </a:rPr>
              <a:t>The </a:t>
            </a:r>
            <a:r>
              <a:rPr lang="en-US" sz="2600" b="1" dirty="0">
                <a:latin typeface="Helvetica" pitchFamily="2" charset="0"/>
              </a:rPr>
              <a:t>hypothesis space </a:t>
            </a:r>
            <a:r>
              <a:rPr lang="en-US" sz="2600" dirty="0">
                <a:latin typeface="Helvetica" pitchFamily="2" charset="0"/>
              </a:rPr>
              <a:t> signifies the different “types” of hypotheses you are willing to try.</a:t>
            </a:r>
          </a:p>
          <a:p>
            <a:r>
              <a:rPr lang="en-US" sz="2600" dirty="0">
                <a:latin typeface="Helvetica" pitchFamily="2" charset="0"/>
              </a:rPr>
              <a:t>E.g., maybe your hypothesis space is ”only linear functions”, in which case you wouldn’t even experiment with the ‘b’ equation.</a:t>
            </a:r>
          </a:p>
          <a:p>
            <a:pPr lvl="1"/>
            <a:r>
              <a:rPr lang="en-US" sz="2400" dirty="0">
                <a:latin typeface="Helvetica" pitchFamily="2" charset="0"/>
              </a:rPr>
              <a:t>Because that’s not a linear function! </a:t>
            </a:r>
          </a:p>
          <a:p>
            <a:pPr lvl="2"/>
            <a:r>
              <a:rPr lang="en-US" sz="2300" dirty="0">
                <a:latin typeface="Helvetica" pitchFamily="2" charset="0"/>
              </a:rPr>
              <a:t>Again: it’s a crazy (likely overfitted, heh) polynomial function.</a:t>
            </a:r>
          </a:p>
          <a:p>
            <a:r>
              <a:rPr lang="en-US" sz="2600" dirty="0">
                <a:latin typeface="Helvetica" pitchFamily="2" charset="0"/>
              </a:rPr>
              <a:t>The bigger the hypothesis space, the more expensive the process is. </a:t>
            </a:r>
            <a:endParaRPr lang="en-US" sz="2400" dirty="0">
              <a:latin typeface="Helvetica" pitchFamily="2" charset="0"/>
            </a:endParaRPr>
          </a:p>
        </p:txBody>
      </p:sp>
      <p:pic>
        <p:nvPicPr>
          <p:cNvPr id="6" name="Picture 5">
            <a:extLst>
              <a:ext uri="{FF2B5EF4-FFF2-40B4-BE49-F238E27FC236}">
                <a16:creationId xmlns:a16="http://schemas.microsoft.com/office/drawing/2014/main" id="{3AA19213-4F1D-074C-8494-FEE92B603C47}"/>
              </a:ext>
            </a:extLst>
          </p:cNvPr>
          <p:cNvPicPr>
            <a:picLocks noChangeAspect="1"/>
          </p:cNvPicPr>
          <p:nvPr/>
        </p:nvPicPr>
        <p:blipFill>
          <a:blip r:embed="rId3"/>
          <a:stretch>
            <a:fillRect/>
          </a:stretch>
        </p:blipFill>
        <p:spPr>
          <a:xfrm>
            <a:off x="6396739" y="1507451"/>
            <a:ext cx="5329940" cy="3180048"/>
          </a:xfrm>
          <a:prstGeom prst="rect">
            <a:avLst/>
          </a:prstGeom>
        </p:spPr>
      </p:pic>
    </p:spTree>
    <p:extLst>
      <p:ext uri="{BB962C8B-B14F-4D97-AF65-F5344CB8AC3E}">
        <p14:creationId xmlns:p14="http://schemas.microsoft.com/office/powerpoint/2010/main" val="378206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Data in Machine Learning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8" y="2103120"/>
            <a:ext cx="9950971" cy="3849624"/>
          </a:xfrm>
        </p:spPr>
        <p:txBody>
          <a:bodyPr>
            <a:normAutofit lnSpcReduction="10000"/>
          </a:bodyPr>
          <a:lstStyle/>
          <a:p>
            <a:r>
              <a:rPr lang="en-US" sz="2600" dirty="0">
                <a:latin typeface="Helvetica" pitchFamily="2" charset="0"/>
              </a:rPr>
              <a:t>Although *maybe* the data we are working with is points in 2D space, like the previous examples… usually it is more complicated than that!</a:t>
            </a:r>
          </a:p>
          <a:p>
            <a:endParaRPr lang="en-US" sz="2600" dirty="0">
              <a:latin typeface="Helvetica" pitchFamily="2" charset="0"/>
            </a:endParaRPr>
          </a:p>
          <a:p>
            <a:r>
              <a:rPr lang="en-US" sz="2600" dirty="0">
                <a:latin typeface="Helvetica" pitchFamily="2" charset="0"/>
              </a:rPr>
              <a:t>Typically, any given piece of data is called an </a:t>
            </a:r>
            <a:r>
              <a:rPr lang="en-US" sz="2600" b="1" dirty="0">
                <a:latin typeface="Helvetica" pitchFamily="2" charset="0"/>
              </a:rPr>
              <a:t>example</a:t>
            </a:r>
            <a:r>
              <a:rPr lang="en-US" sz="2600" dirty="0">
                <a:latin typeface="Helvetica" pitchFamily="2" charset="0"/>
              </a:rPr>
              <a:t>, and each example has some number of </a:t>
            </a:r>
            <a:r>
              <a:rPr lang="en-US" sz="2600" b="1" dirty="0">
                <a:latin typeface="Helvetica" pitchFamily="2" charset="0"/>
              </a:rPr>
              <a:t>attributes</a:t>
            </a:r>
            <a:r>
              <a:rPr lang="en-US" sz="2600" dirty="0">
                <a:latin typeface="Helvetica" pitchFamily="2" charset="0"/>
              </a:rPr>
              <a:t>. Each attribute can have some </a:t>
            </a:r>
            <a:r>
              <a:rPr lang="en-US" sz="2600" b="1" dirty="0">
                <a:latin typeface="Helvetica" pitchFamily="2" charset="0"/>
              </a:rPr>
              <a:t>value</a:t>
            </a:r>
            <a:r>
              <a:rPr lang="en-US" sz="2600" dirty="0">
                <a:latin typeface="Helvetica" pitchFamily="2" charset="0"/>
              </a:rPr>
              <a:t> (for now, think like CSPs, with a set domain, though these could be continuously valued too!)</a:t>
            </a:r>
            <a:endParaRPr lang="en-US" sz="2400" dirty="0">
              <a:latin typeface="Helvetica" pitchFamily="2" charset="0"/>
            </a:endParaRPr>
          </a:p>
        </p:txBody>
      </p:sp>
    </p:spTree>
    <p:extLst>
      <p:ext uri="{BB962C8B-B14F-4D97-AF65-F5344CB8AC3E}">
        <p14:creationId xmlns:p14="http://schemas.microsoft.com/office/powerpoint/2010/main" val="612717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Data in Machine Learning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8" y="2103120"/>
            <a:ext cx="10706102" cy="3849624"/>
          </a:xfrm>
        </p:spPr>
        <p:txBody>
          <a:bodyPr>
            <a:normAutofit fontScale="92500"/>
          </a:bodyPr>
          <a:lstStyle/>
          <a:p>
            <a:r>
              <a:rPr lang="en-US" sz="2600" dirty="0">
                <a:latin typeface="Helvetica" pitchFamily="2" charset="0"/>
              </a:rPr>
              <a:t>I’m going to say that again, because when I first took machine learning, I wish *my* professor had really taken the time to call out this, because it’s fundamental and, also, not that scary:</a:t>
            </a:r>
          </a:p>
          <a:p>
            <a:endParaRPr lang="en-US" sz="2600" dirty="0">
              <a:latin typeface="Helvetica" pitchFamily="2" charset="0"/>
            </a:endParaRPr>
          </a:p>
          <a:p>
            <a:r>
              <a:rPr lang="en-US" sz="2600" dirty="0">
                <a:latin typeface="Helvetica" pitchFamily="2" charset="0"/>
              </a:rPr>
              <a:t>Any individual ”piece” of data is called an </a:t>
            </a:r>
            <a:r>
              <a:rPr lang="en-US" sz="2600" b="1" dirty="0">
                <a:latin typeface="Helvetica" pitchFamily="2" charset="0"/>
              </a:rPr>
              <a:t>example</a:t>
            </a:r>
          </a:p>
          <a:p>
            <a:r>
              <a:rPr lang="en-US" sz="2600" dirty="0">
                <a:latin typeface="Helvetica" pitchFamily="2" charset="0"/>
              </a:rPr>
              <a:t>Each example has some number of </a:t>
            </a:r>
            <a:r>
              <a:rPr lang="en-US" sz="2600" b="1" dirty="0">
                <a:latin typeface="Helvetica" pitchFamily="2" charset="0"/>
              </a:rPr>
              <a:t>attributes </a:t>
            </a:r>
            <a:r>
              <a:rPr lang="en-US" sz="2600" dirty="0">
                <a:latin typeface="Helvetica" pitchFamily="2" charset="0"/>
              </a:rPr>
              <a:t>(also known as </a:t>
            </a:r>
            <a:r>
              <a:rPr lang="en-US" sz="2600" b="1" dirty="0">
                <a:latin typeface="Helvetica" pitchFamily="2" charset="0"/>
              </a:rPr>
              <a:t>features</a:t>
            </a:r>
            <a:r>
              <a:rPr lang="en-US" sz="2600" dirty="0">
                <a:latin typeface="Helvetica" pitchFamily="2" charset="0"/>
              </a:rPr>
              <a:t>). </a:t>
            </a:r>
          </a:p>
          <a:p>
            <a:r>
              <a:rPr lang="en-US" sz="2600" dirty="0">
                <a:latin typeface="Helvetica" pitchFamily="2" charset="0"/>
              </a:rPr>
              <a:t>Each attribute can have some </a:t>
            </a:r>
            <a:r>
              <a:rPr lang="en-US" sz="2600" b="1" dirty="0">
                <a:latin typeface="Helvetica" pitchFamily="2" charset="0"/>
              </a:rPr>
              <a:t>value</a:t>
            </a:r>
            <a:r>
              <a:rPr lang="en-US" sz="2600" dirty="0">
                <a:latin typeface="Helvetica" pitchFamily="2" charset="0"/>
              </a:rPr>
              <a:t>. </a:t>
            </a:r>
            <a:endParaRPr lang="en-US" sz="2400" dirty="0">
              <a:latin typeface="Helvetica" pitchFamily="2" charset="0"/>
            </a:endParaRPr>
          </a:p>
        </p:txBody>
      </p:sp>
    </p:spTree>
    <p:extLst>
      <p:ext uri="{BB962C8B-B14F-4D97-AF65-F5344CB8AC3E}">
        <p14:creationId xmlns:p14="http://schemas.microsoft.com/office/powerpoint/2010/main" val="1418575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Data in Machine Learning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8" y="2103120"/>
            <a:ext cx="9950971" cy="3849624"/>
          </a:xfrm>
        </p:spPr>
        <p:txBody>
          <a:bodyPr>
            <a:normAutofit fontScale="92500"/>
          </a:bodyPr>
          <a:lstStyle/>
          <a:p>
            <a:r>
              <a:rPr lang="en-US" sz="2600" dirty="0">
                <a:latin typeface="Helvetica" pitchFamily="2" charset="0"/>
              </a:rPr>
              <a:t>Let’s see some examples of data </a:t>
            </a:r>
            <a:r>
              <a:rPr lang="en-US" sz="2600" b="1" dirty="0">
                <a:latin typeface="Helvetica" pitchFamily="2" charset="0"/>
              </a:rPr>
              <a:t>examples</a:t>
            </a:r>
            <a:r>
              <a:rPr lang="en-US" sz="2600" dirty="0">
                <a:latin typeface="Helvetica" pitchFamily="2" charset="0"/>
              </a:rPr>
              <a:t>!</a:t>
            </a:r>
          </a:p>
          <a:p>
            <a:endParaRPr lang="en-US" sz="2600" dirty="0">
              <a:latin typeface="Helvetica" pitchFamily="2" charset="0"/>
            </a:endParaRPr>
          </a:p>
          <a:p>
            <a:r>
              <a:rPr lang="en-US" sz="2600" dirty="0">
                <a:latin typeface="Helvetica" pitchFamily="2" charset="0"/>
              </a:rPr>
              <a:t>We’ll cover a few domains, but to start, let’s have a little coffee chat…</a:t>
            </a:r>
          </a:p>
          <a:p>
            <a:endParaRPr lang="en-US" sz="2600" dirty="0">
              <a:latin typeface="Helvetica" pitchFamily="2" charset="0"/>
            </a:endParaRPr>
          </a:p>
          <a:p>
            <a:r>
              <a:rPr lang="en-US" sz="2600" dirty="0">
                <a:latin typeface="Helvetica" pitchFamily="2" charset="0"/>
              </a:rPr>
              <a:t>Let’s say that we drink coffee every morning and take copious notes about how we made it and how it tasted. We’ve got a ton of coffee data at our disposal!</a:t>
            </a:r>
          </a:p>
        </p:txBody>
      </p:sp>
    </p:spTree>
    <p:extLst>
      <p:ext uri="{BB962C8B-B14F-4D97-AF65-F5344CB8AC3E}">
        <p14:creationId xmlns:p14="http://schemas.microsoft.com/office/powerpoint/2010/main" val="3272433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Data in Machine Learning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8" y="2103120"/>
            <a:ext cx="9950971" cy="3849624"/>
          </a:xfrm>
        </p:spPr>
        <p:txBody>
          <a:bodyPr>
            <a:normAutofit/>
          </a:bodyPr>
          <a:lstStyle/>
          <a:p>
            <a:r>
              <a:rPr lang="en-US" sz="2600" dirty="0">
                <a:latin typeface="Helvetica" pitchFamily="2" charset="0"/>
              </a:rPr>
              <a:t>This collection of data is still a work in progress as we learn about attributes and values, but our examples might look like this</a:t>
            </a:r>
          </a:p>
        </p:txBody>
      </p:sp>
      <p:graphicFrame>
        <p:nvGraphicFramePr>
          <p:cNvPr id="4" name="Table 3">
            <a:extLst>
              <a:ext uri="{FF2B5EF4-FFF2-40B4-BE49-F238E27FC236}">
                <a16:creationId xmlns:a16="http://schemas.microsoft.com/office/drawing/2014/main" id="{F2321639-0B98-8B5B-FB1F-81F9BAA7D1C0}"/>
              </a:ext>
            </a:extLst>
          </p:cNvPr>
          <p:cNvGraphicFramePr>
            <a:graphicFrameLocks noGrp="1"/>
          </p:cNvGraphicFramePr>
          <p:nvPr>
            <p:extLst>
              <p:ext uri="{D42A27DB-BD31-4B8C-83A1-F6EECF244321}">
                <p14:modId xmlns:p14="http://schemas.microsoft.com/office/powerpoint/2010/main" val="1556428969"/>
              </p:ext>
            </p:extLst>
          </p:nvPr>
        </p:nvGraphicFramePr>
        <p:xfrm>
          <a:off x="1594579" y="3429000"/>
          <a:ext cx="8529828" cy="2966720"/>
        </p:xfrm>
        <a:graphic>
          <a:graphicData uri="http://schemas.openxmlformats.org/drawingml/2006/table">
            <a:tbl>
              <a:tblPr firstRow="1" bandRow="1">
                <a:tableStyleId>{5C22544A-7EE6-4342-B048-85BDC9FD1C3A}</a:tableStyleId>
              </a:tblPr>
              <a:tblGrid>
                <a:gridCol w="1375156">
                  <a:extLst>
                    <a:ext uri="{9D8B030D-6E8A-4147-A177-3AD203B41FA5}">
                      <a16:colId xmlns:a16="http://schemas.microsoft.com/office/drawing/2014/main" val="20000"/>
                    </a:ext>
                  </a:extLst>
                </a:gridCol>
                <a:gridCol w="1330579">
                  <a:extLst>
                    <a:ext uri="{9D8B030D-6E8A-4147-A177-3AD203B41FA5}">
                      <a16:colId xmlns:a16="http://schemas.microsoft.com/office/drawing/2014/main" val="20001"/>
                    </a:ext>
                  </a:extLst>
                </a:gridCol>
                <a:gridCol w="1595755">
                  <a:extLst>
                    <a:ext uri="{9D8B030D-6E8A-4147-A177-3AD203B41FA5}">
                      <a16:colId xmlns:a16="http://schemas.microsoft.com/office/drawing/2014/main" val="20002"/>
                    </a:ext>
                  </a:extLst>
                </a:gridCol>
                <a:gridCol w="1330579">
                  <a:extLst>
                    <a:ext uri="{9D8B030D-6E8A-4147-A177-3AD203B41FA5}">
                      <a16:colId xmlns:a16="http://schemas.microsoft.com/office/drawing/2014/main" val="20003"/>
                    </a:ext>
                  </a:extLst>
                </a:gridCol>
                <a:gridCol w="1330579">
                  <a:extLst>
                    <a:ext uri="{9D8B030D-6E8A-4147-A177-3AD203B41FA5}">
                      <a16:colId xmlns:a16="http://schemas.microsoft.com/office/drawing/2014/main" val="20004"/>
                    </a:ext>
                  </a:extLst>
                </a:gridCol>
                <a:gridCol w="1567180">
                  <a:extLst>
                    <a:ext uri="{9D8B030D-6E8A-4147-A177-3AD203B41FA5}">
                      <a16:colId xmlns:a16="http://schemas.microsoft.com/office/drawing/2014/main" val="20005"/>
                    </a:ext>
                  </a:extLst>
                </a:gridCol>
              </a:tblGrid>
              <a:tr h="370840">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ExampleID</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Attribute1</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Attribute2</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Attribute3</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Attribute4</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Attribute5?</a:t>
                      </a:r>
                    </a:p>
                  </a:txBody>
                  <a:tcPr/>
                </a:tc>
                <a:extLst>
                  <a:ext uri="{0D108BD9-81ED-4DB2-BD59-A6C34878D82A}">
                    <a16:rowId xmlns:a16="http://schemas.microsoft.com/office/drawing/2014/main" val="1000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Coffee1</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Coffee2</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Coffee3</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Coffee4</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4"/>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Coffee5</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5"/>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Coffee6</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6"/>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Coffee7</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28007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Data in Machine Learning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673098"/>
            <a:ext cx="9950971" cy="3849624"/>
          </a:xfrm>
        </p:spPr>
        <p:txBody>
          <a:bodyPr>
            <a:normAutofit/>
          </a:bodyPr>
          <a:lstStyle/>
          <a:p>
            <a:r>
              <a:rPr lang="en-US" sz="2600" dirty="0">
                <a:latin typeface="Helvetica" pitchFamily="2" charset="0"/>
              </a:rPr>
              <a:t>Here we have seven coffee ‘examples’ – so we’ve drunk coffee and wrote down our thoughts about it seven times.</a:t>
            </a:r>
          </a:p>
          <a:p>
            <a:pPr lvl="1"/>
            <a:r>
              <a:rPr lang="en-US" sz="2400" dirty="0">
                <a:latin typeface="Helvetica" pitchFamily="2" charset="0"/>
              </a:rPr>
              <a:t>We give each one a unique id so we can keep them separate.</a:t>
            </a:r>
          </a:p>
        </p:txBody>
      </p:sp>
      <p:graphicFrame>
        <p:nvGraphicFramePr>
          <p:cNvPr id="4" name="Table 3">
            <a:extLst>
              <a:ext uri="{FF2B5EF4-FFF2-40B4-BE49-F238E27FC236}">
                <a16:creationId xmlns:a16="http://schemas.microsoft.com/office/drawing/2014/main" id="{F2321639-0B98-8B5B-FB1F-81F9BAA7D1C0}"/>
              </a:ext>
            </a:extLst>
          </p:cNvPr>
          <p:cNvGraphicFramePr>
            <a:graphicFrameLocks noGrp="1"/>
          </p:cNvGraphicFramePr>
          <p:nvPr>
            <p:extLst>
              <p:ext uri="{D42A27DB-BD31-4B8C-83A1-F6EECF244321}">
                <p14:modId xmlns:p14="http://schemas.microsoft.com/office/powerpoint/2010/main" val="1009509969"/>
              </p:ext>
            </p:extLst>
          </p:nvPr>
        </p:nvGraphicFramePr>
        <p:xfrm>
          <a:off x="1643565" y="3429000"/>
          <a:ext cx="8529828" cy="2966720"/>
        </p:xfrm>
        <a:graphic>
          <a:graphicData uri="http://schemas.openxmlformats.org/drawingml/2006/table">
            <a:tbl>
              <a:tblPr firstRow="1" bandRow="1">
                <a:tableStyleId>{5C22544A-7EE6-4342-B048-85BDC9FD1C3A}</a:tableStyleId>
              </a:tblPr>
              <a:tblGrid>
                <a:gridCol w="1375156">
                  <a:extLst>
                    <a:ext uri="{9D8B030D-6E8A-4147-A177-3AD203B41FA5}">
                      <a16:colId xmlns:a16="http://schemas.microsoft.com/office/drawing/2014/main" val="20000"/>
                    </a:ext>
                  </a:extLst>
                </a:gridCol>
                <a:gridCol w="1330579">
                  <a:extLst>
                    <a:ext uri="{9D8B030D-6E8A-4147-A177-3AD203B41FA5}">
                      <a16:colId xmlns:a16="http://schemas.microsoft.com/office/drawing/2014/main" val="20001"/>
                    </a:ext>
                  </a:extLst>
                </a:gridCol>
                <a:gridCol w="1595755">
                  <a:extLst>
                    <a:ext uri="{9D8B030D-6E8A-4147-A177-3AD203B41FA5}">
                      <a16:colId xmlns:a16="http://schemas.microsoft.com/office/drawing/2014/main" val="20002"/>
                    </a:ext>
                  </a:extLst>
                </a:gridCol>
                <a:gridCol w="1330579">
                  <a:extLst>
                    <a:ext uri="{9D8B030D-6E8A-4147-A177-3AD203B41FA5}">
                      <a16:colId xmlns:a16="http://schemas.microsoft.com/office/drawing/2014/main" val="20003"/>
                    </a:ext>
                  </a:extLst>
                </a:gridCol>
                <a:gridCol w="1330579">
                  <a:extLst>
                    <a:ext uri="{9D8B030D-6E8A-4147-A177-3AD203B41FA5}">
                      <a16:colId xmlns:a16="http://schemas.microsoft.com/office/drawing/2014/main" val="20004"/>
                    </a:ext>
                  </a:extLst>
                </a:gridCol>
                <a:gridCol w="1567180">
                  <a:extLst>
                    <a:ext uri="{9D8B030D-6E8A-4147-A177-3AD203B41FA5}">
                      <a16:colId xmlns:a16="http://schemas.microsoft.com/office/drawing/2014/main" val="20005"/>
                    </a:ext>
                  </a:extLst>
                </a:gridCol>
              </a:tblGrid>
              <a:tr h="370840">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ExampleID</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Attribute1</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Attribute2</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Attribute3</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Attribute4</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Attribute5?</a:t>
                      </a:r>
                    </a:p>
                  </a:txBody>
                  <a:tcPr/>
                </a:tc>
                <a:extLst>
                  <a:ext uri="{0D108BD9-81ED-4DB2-BD59-A6C34878D82A}">
                    <a16:rowId xmlns:a16="http://schemas.microsoft.com/office/drawing/2014/main" val="1000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Coffee1</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Coffee2</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Coffee3</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Coffee4</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4"/>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Coffee5</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5"/>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Coffee6</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6"/>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Coffee7</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7"/>
                  </a:ext>
                </a:extLst>
              </a:tr>
            </a:tbl>
          </a:graphicData>
        </a:graphic>
      </p:graphicFrame>
      <p:sp>
        <p:nvSpPr>
          <p:cNvPr id="5" name="Rectangle 4">
            <a:extLst>
              <a:ext uri="{FF2B5EF4-FFF2-40B4-BE49-F238E27FC236}">
                <a16:creationId xmlns:a16="http://schemas.microsoft.com/office/drawing/2014/main" id="{6D9C2B60-7DAC-D8FC-A4FA-1DAF812C74DE}"/>
              </a:ext>
            </a:extLst>
          </p:cNvPr>
          <p:cNvSpPr/>
          <p:nvPr/>
        </p:nvSpPr>
        <p:spPr>
          <a:xfrm>
            <a:off x="1643565" y="3766820"/>
            <a:ext cx="1374884" cy="2628900"/>
          </a:xfrm>
          <a:prstGeom prst="rect">
            <a:avLst/>
          </a:prstGeom>
          <a:solidFill>
            <a:srgbClr val="FFFF00">
              <a:alpha val="2246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8840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Data in Machine Learning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673098"/>
            <a:ext cx="9950971" cy="3849624"/>
          </a:xfrm>
        </p:spPr>
        <p:txBody>
          <a:bodyPr>
            <a:normAutofit/>
          </a:bodyPr>
          <a:lstStyle/>
          <a:p>
            <a:r>
              <a:rPr lang="en-US" sz="2600" dirty="0">
                <a:latin typeface="Helvetica" pitchFamily="2" charset="0"/>
              </a:rPr>
              <a:t>But everything else is empty! Let’s fill it in!</a:t>
            </a:r>
          </a:p>
          <a:p>
            <a:r>
              <a:rPr lang="en-US" sz="2600" dirty="0">
                <a:latin typeface="Helvetica" pitchFamily="2" charset="0"/>
              </a:rPr>
              <a:t>Let’s start by specifying some attributes!</a:t>
            </a:r>
            <a:endParaRPr lang="en-US" sz="2400" dirty="0">
              <a:latin typeface="Helvetica" pitchFamily="2" charset="0"/>
            </a:endParaRPr>
          </a:p>
        </p:txBody>
      </p:sp>
      <p:graphicFrame>
        <p:nvGraphicFramePr>
          <p:cNvPr id="4" name="Table 3">
            <a:extLst>
              <a:ext uri="{FF2B5EF4-FFF2-40B4-BE49-F238E27FC236}">
                <a16:creationId xmlns:a16="http://schemas.microsoft.com/office/drawing/2014/main" id="{F2321639-0B98-8B5B-FB1F-81F9BAA7D1C0}"/>
              </a:ext>
            </a:extLst>
          </p:cNvPr>
          <p:cNvGraphicFramePr>
            <a:graphicFrameLocks noGrp="1"/>
          </p:cNvGraphicFramePr>
          <p:nvPr>
            <p:extLst>
              <p:ext uri="{D42A27DB-BD31-4B8C-83A1-F6EECF244321}">
                <p14:modId xmlns:p14="http://schemas.microsoft.com/office/powerpoint/2010/main" val="57114314"/>
              </p:ext>
            </p:extLst>
          </p:nvPr>
        </p:nvGraphicFramePr>
        <p:xfrm>
          <a:off x="1643565" y="3429000"/>
          <a:ext cx="8529828" cy="2966720"/>
        </p:xfrm>
        <a:graphic>
          <a:graphicData uri="http://schemas.openxmlformats.org/drawingml/2006/table">
            <a:tbl>
              <a:tblPr firstRow="1" bandRow="1">
                <a:tableStyleId>{5C22544A-7EE6-4342-B048-85BDC9FD1C3A}</a:tableStyleId>
              </a:tblPr>
              <a:tblGrid>
                <a:gridCol w="1375156">
                  <a:extLst>
                    <a:ext uri="{9D8B030D-6E8A-4147-A177-3AD203B41FA5}">
                      <a16:colId xmlns:a16="http://schemas.microsoft.com/office/drawing/2014/main" val="20000"/>
                    </a:ext>
                  </a:extLst>
                </a:gridCol>
                <a:gridCol w="1330579">
                  <a:extLst>
                    <a:ext uri="{9D8B030D-6E8A-4147-A177-3AD203B41FA5}">
                      <a16:colId xmlns:a16="http://schemas.microsoft.com/office/drawing/2014/main" val="20001"/>
                    </a:ext>
                  </a:extLst>
                </a:gridCol>
                <a:gridCol w="1595755">
                  <a:extLst>
                    <a:ext uri="{9D8B030D-6E8A-4147-A177-3AD203B41FA5}">
                      <a16:colId xmlns:a16="http://schemas.microsoft.com/office/drawing/2014/main" val="20002"/>
                    </a:ext>
                  </a:extLst>
                </a:gridCol>
                <a:gridCol w="1330579">
                  <a:extLst>
                    <a:ext uri="{9D8B030D-6E8A-4147-A177-3AD203B41FA5}">
                      <a16:colId xmlns:a16="http://schemas.microsoft.com/office/drawing/2014/main" val="20003"/>
                    </a:ext>
                  </a:extLst>
                </a:gridCol>
                <a:gridCol w="1330579">
                  <a:extLst>
                    <a:ext uri="{9D8B030D-6E8A-4147-A177-3AD203B41FA5}">
                      <a16:colId xmlns:a16="http://schemas.microsoft.com/office/drawing/2014/main" val="20004"/>
                    </a:ext>
                  </a:extLst>
                </a:gridCol>
                <a:gridCol w="1567180">
                  <a:extLst>
                    <a:ext uri="{9D8B030D-6E8A-4147-A177-3AD203B41FA5}">
                      <a16:colId xmlns:a16="http://schemas.microsoft.com/office/drawing/2014/main" val="20005"/>
                    </a:ext>
                  </a:extLst>
                </a:gridCol>
              </a:tblGrid>
              <a:tr h="370840">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ExampleID</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Attribute1</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Attribute2</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Attribute3</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Attribute4</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Attribute5?</a:t>
                      </a:r>
                    </a:p>
                  </a:txBody>
                  <a:tcPr/>
                </a:tc>
                <a:extLst>
                  <a:ext uri="{0D108BD9-81ED-4DB2-BD59-A6C34878D82A}">
                    <a16:rowId xmlns:a16="http://schemas.microsoft.com/office/drawing/2014/main" val="1000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Coffee1</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Coffee2</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Coffee3</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Coffee4</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4"/>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Coffee5</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5"/>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Coffee6</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6"/>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Coffee7</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7"/>
                  </a:ext>
                </a:extLst>
              </a:tr>
            </a:tbl>
          </a:graphicData>
        </a:graphic>
      </p:graphicFrame>
      <p:sp>
        <p:nvSpPr>
          <p:cNvPr id="5" name="Rectangle 4">
            <a:extLst>
              <a:ext uri="{FF2B5EF4-FFF2-40B4-BE49-F238E27FC236}">
                <a16:creationId xmlns:a16="http://schemas.microsoft.com/office/drawing/2014/main" id="{6D9C2B60-7DAC-D8FC-A4FA-1DAF812C74DE}"/>
              </a:ext>
            </a:extLst>
          </p:cNvPr>
          <p:cNvSpPr/>
          <p:nvPr/>
        </p:nvSpPr>
        <p:spPr>
          <a:xfrm>
            <a:off x="3015165" y="3429000"/>
            <a:ext cx="7158228" cy="2966720"/>
          </a:xfrm>
          <a:prstGeom prst="rect">
            <a:avLst/>
          </a:prstGeom>
          <a:solidFill>
            <a:srgbClr val="FFFF00">
              <a:alpha val="2246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7450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Data in Machine Learning: Coffee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8" y="2103120"/>
            <a:ext cx="9950971" cy="3849624"/>
          </a:xfrm>
        </p:spPr>
        <p:txBody>
          <a:bodyPr>
            <a:normAutofit/>
          </a:bodyPr>
          <a:lstStyle/>
          <a:p>
            <a:r>
              <a:rPr lang="en-US" sz="2600" dirty="0">
                <a:latin typeface="Helvetica" pitchFamily="2" charset="0"/>
              </a:rPr>
              <a:t>Let’s say that our coffee data has the following </a:t>
            </a:r>
            <a:r>
              <a:rPr lang="en-US" sz="2600" b="1" dirty="0">
                <a:latin typeface="Helvetica" pitchFamily="2" charset="0"/>
              </a:rPr>
              <a:t>attributes/features</a:t>
            </a:r>
            <a:r>
              <a:rPr lang="en-US" sz="2600" dirty="0">
                <a:latin typeface="Helvetica" pitchFamily="2" charset="0"/>
              </a:rPr>
              <a:t> (with the associated domains, i.e., valid values):</a:t>
            </a:r>
          </a:p>
          <a:p>
            <a:pPr lvl="1"/>
            <a:r>
              <a:rPr lang="en-US" sz="2200" dirty="0">
                <a:latin typeface="Helvetica" pitchFamily="2" charset="0"/>
              </a:rPr>
              <a:t>Amount of sugar used: {none, some, lots, huge amount}</a:t>
            </a:r>
          </a:p>
          <a:p>
            <a:pPr lvl="1"/>
            <a:r>
              <a:rPr lang="en-US" sz="2200" dirty="0">
                <a:latin typeface="Helvetica" pitchFamily="2" charset="0"/>
              </a:rPr>
              <a:t>Amount of milk used: {none, some, lots, huge amount}</a:t>
            </a:r>
          </a:p>
          <a:p>
            <a:pPr lvl="1"/>
            <a:r>
              <a:rPr lang="en-US" sz="2200" dirty="0">
                <a:latin typeface="Helvetica" pitchFamily="2" charset="0"/>
              </a:rPr>
              <a:t>Temperature served at: {cold, room temperature, hot}</a:t>
            </a:r>
          </a:p>
          <a:p>
            <a:pPr lvl="1"/>
            <a:r>
              <a:rPr lang="en-US" sz="2200" dirty="0">
                <a:latin typeface="Helvetica" pitchFamily="2" charset="0"/>
              </a:rPr>
              <a:t>How tasty was it: {bad, ok, good, sublime}</a:t>
            </a:r>
          </a:p>
          <a:p>
            <a:pPr lvl="1"/>
            <a:endParaRPr lang="en-US" sz="2200" dirty="0">
              <a:latin typeface="Helvetica" pitchFamily="2" charset="0"/>
            </a:endParaRPr>
          </a:p>
        </p:txBody>
      </p:sp>
    </p:spTree>
    <p:extLst>
      <p:ext uri="{BB962C8B-B14F-4D97-AF65-F5344CB8AC3E}">
        <p14:creationId xmlns:p14="http://schemas.microsoft.com/office/powerpoint/2010/main" val="395959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Data in Machine Learning: Coffee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8" y="2103120"/>
            <a:ext cx="9950971" cy="3849624"/>
          </a:xfrm>
        </p:spPr>
        <p:txBody>
          <a:bodyPr>
            <a:normAutofit/>
          </a:bodyPr>
          <a:lstStyle/>
          <a:p>
            <a:r>
              <a:rPr lang="en-US" sz="2600" dirty="0">
                <a:latin typeface="Helvetica" pitchFamily="2" charset="0"/>
              </a:rPr>
              <a:t>The attributes we are measuring become the columns of our table!</a:t>
            </a:r>
          </a:p>
          <a:p>
            <a:pPr lvl="1"/>
            <a:endParaRPr lang="en-US" sz="2200" dirty="0">
              <a:latin typeface="Helvetica" pitchFamily="2" charset="0"/>
            </a:endParaRPr>
          </a:p>
        </p:txBody>
      </p:sp>
      <p:graphicFrame>
        <p:nvGraphicFramePr>
          <p:cNvPr id="4" name="Table 3">
            <a:extLst>
              <a:ext uri="{FF2B5EF4-FFF2-40B4-BE49-F238E27FC236}">
                <a16:creationId xmlns:a16="http://schemas.microsoft.com/office/drawing/2014/main" id="{7E23C8D5-E94F-2807-3835-D8EE882525A7}"/>
              </a:ext>
            </a:extLst>
          </p:cNvPr>
          <p:cNvGraphicFramePr>
            <a:graphicFrameLocks noGrp="1"/>
          </p:cNvGraphicFramePr>
          <p:nvPr>
            <p:extLst>
              <p:ext uri="{D42A27DB-BD31-4B8C-83A1-F6EECF244321}">
                <p14:modId xmlns:p14="http://schemas.microsoft.com/office/powerpoint/2010/main" val="561998355"/>
              </p:ext>
            </p:extLst>
          </p:nvPr>
        </p:nvGraphicFramePr>
        <p:xfrm>
          <a:off x="2149514" y="3297672"/>
          <a:ext cx="7892971" cy="2966720"/>
        </p:xfrm>
        <a:graphic>
          <a:graphicData uri="http://schemas.openxmlformats.org/drawingml/2006/table">
            <a:tbl>
              <a:tblPr firstRow="1" bandRow="1">
                <a:tableStyleId>{5C22544A-7EE6-4342-B048-85BDC9FD1C3A}</a:tableStyleId>
              </a:tblPr>
              <a:tblGrid>
                <a:gridCol w="1559427">
                  <a:extLst>
                    <a:ext uri="{9D8B030D-6E8A-4147-A177-3AD203B41FA5}">
                      <a16:colId xmlns:a16="http://schemas.microsoft.com/office/drawing/2014/main" val="20000"/>
                    </a:ext>
                  </a:extLst>
                </a:gridCol>
                <a:gridCol w="1673225">
                  <a:extLst>
                    <a:ext uri="{9D8B030D-6E8A-4147-A177-3AD203B41FA5}">
                      <a16:colId xmlns:a16="http://schemas.microsoft.com/office/drawing/2014/main" val="20001"/>
                    </a:ext>
                  </a:extLst>
                </a:gridCol>
                <a:gridCol w="1544955">
                  <a:extLst>
                    <a:ext uri="{9D8B030D-6E8A-4147-A177-3AD203B41FA5}">
                      <a16:colId xmlns:a16="http://schemas.microsoft.com/office/drawing/2014/main" val="20002"/>
                    </a:ext>
                  </a:extLst>
                </a:gridCol>
                <a:gridCol w="1606487">
                  <a:extLst>
                    <a:ext uri="{9D8B030D-6E8A-4147-A177-3AD203B41FA5}">
                      <a16:colId xmlns:a16="http://schemas.microsoft.com/office/drawing/2014/main" val="20003"/>
                    </a:ext>
                  </a:extLst>
                </a:gridCol>
                <a:gridCol w="1508877">
                  <a:extLst>
                    <a:ext uri="{9D8B030D-6E8A-4147-A177-3AD203B41FA5}">
                      <a16:colId xmlns:a16="http://schemas.microsoft.com/office/drawing/2014/main" val="20004"/>
                    </a:ext>
                  </a:extLst>
                </a:gridCol>
              </a:tblGrid>
              <a:tr h="370840">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ExampleID</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SugarAmount</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MilkAmount</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Tastiness</a:t>
                      </a:r>
                    </a:p>
                  </a:txBody>
                  <a:tcPr/>
                </a:tc>
                <a:extLst>
                  <a:ext uri="{0D108BD9-81ED-4DB2-BD59-A6C34878D82A}">
                    <a16:rowId xmlns:a16="http://schemas.microsoft.com/office/drawing/2014/main" val="1000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Coffee1</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Coffee2</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Coffee3</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Coffee4</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4"/>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Coffee5</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5"/>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Coffee6</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6"/>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Coffee7</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7"/>
                  </a:ext>
                </a:extLst>
              </a:tr>
            </a:tbl>
          </a:graphicData>
        </a:graphic>
      </p:graphicFrame>
      <p:sp>
        <p:nvSpPr>
          <p:cNvPr id="6" name="Rectangle 5">
            <a:extLst>
              <a:ext uri="{FF2B5EF4-FFF2-40B4-BE49-F238E27FC236}">
                <a16:creationId xmlns:a16="http://schemas.microsoft.com/office/drawing/2014/main" id="{8F1676AF-95DB-9F2C-AA03-EA23A128DC50}"/>
              </a:ext>
            </a:extLst>
          </p:cNvPr>
          <p:cNvSpPr/>
          <p:nvPr/>
        </p:nvSpPr>
        <p:spPr>
          <a:xfrm>
            <a:off x="3717293" y="3297672"/>
            <a:ext cx="6325192" cy="343599"/>
          </a:xfrm>
          <a:prstGeom prst="rect">
            <a:avLst/>
          </a:prstGeom>
          <a:solidFill>
            <a:srgbClr val="FFFF00">
              <a:alpha val="2246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549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Data in Machine Learning: Coffee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662248"/>
            <a:ext cx="9950971" cy="3849624"/>
          </a:xfrm>
        </p:spPr>
        <p:txBody>
          <a:bodyPr>
            <a:normAutofit/>
          </a:bodyPr>
          <a:lstStyle/>
          <a:p>
            <a:r>
              <a:rPr lang="en-US" sz="2600" dirty="0">
                <a:latin typeface="Helvetica" pitchFamily="2" charset="0"/>
              </a:rPr>
              <a:t>And then each time we drink our cup of coffee… we mark down the values of the features!</a:t>
            </a:r>
          </a:p>
          <a:p>
            <a:r>
              <a:rPr lang="en-US" sz="2600" dirty="0">
                <a:latin typeface="Helvetica" pitchFamily="2" charset="0"/>
              </a:rPr>
              <a:t>That’s a single example! </a:t>
            </a:r>
          </a:p>
          <a:p>
            <a:pPr lvl="1"/>
            <a:endParaRPr lang="en-US" sz="2200" dirty="0">
              <a:latin typeface="Helvetica" pitchFamily="2" charset="0"/>
            </a:endParaRPr>
          </a:p>
        </p:txBody>
      </p:sp>
      <p:graphicFrame>
        <p:nvGraphicFramePr>
          <p:cNvPr id="4" name="Table 3">
            <a:extLst>
              <a:ext uri="{FF2B5EF4-FFF2-40B4-BE49-F238E27FC236}">
                <a16:creationId xmlns:a16="http://schemas.microsoft.com/office/drawing/2014/main" id="{7E23C8D5-E94F-2807-3835-D8EE882525A7}"/>
              </a:ext>
            </a:extLst>
          </p:cNvPr>
          <p:cNvGraphicFramePr>
            <a:graphicFrameLocks noGrp="1"/>
          </p:cNvGraphicFramePr>
          <p:nvPr>
            <p:extLst>
              <p:ext uri="{D42A27DB-BD31-4B8C-83A1-F6EECF244321}">
                <p14:modId xmlns:p14="http://schemas.microsoft.com/office/powerpoint/2010/main" val="2059713412"/>
              </p:ext>
            </p:extLst>
          </p:nvPr>
        </p:nvGraphicFramePr>
        <p:xfrm>
          <a:off x="2149514" y="3297672"/>
          <a:ext cx="7892971" cy="2966720"/>
        </p:xfrm>
        <a:graphic>
          <a:graphicData uri="http://schemas.openxmlformats.org/drawingml/2006/table">
            <a:tbl>
              <a:tblPr firstRow="1" bandRow="1">
                <a:tableStyleId>{5C22544A-7EE6-4342-B048-85BDC9FD1C3A}</a:tableStyleId>
              </a:tblPr>
              <a:tblGrid>
                <a:gridCol w="1559427">
                  <a:extLst>
                    <a:ext uri="{9D8B030D-6E8A-4147-A177-3AD203B41FA5}">
                      <a16:colId xmlns:a16="http://schemas.microsoft.com/office/drawing/2014/main" val="20000"/>
                    </a:ext>
                  </a:extLst>
                </a:gridCol>
                <a:gridCol w="1673225">
                  <a:extLst>
                    <a:ext uri="{9D8B030D-6E8A-4147-A177-3AD203B41FA5}">
                      <a16:colId xmlns:a16="http://schemas.microsoft.com/office/drawing/2014/main" val="20001"/>
                    </a:ext>
                  </a:extLst>
                </a:gridCol>
                <a:gridCol w="1544955">
                  <a:extLst>
                    <a:ext uri="{9D8B030D-6E8A-4147-A177-3AD203B41FA5}">
                      <a16:colId xmlns:a16="http://schemas.microsoft.com/office/drawing/2014/main" val="20002"/>
                    </a:ext>
                  </a:extLst>
                </a:gridCol>
                <a:gridCol w="1606487">
                  <a:extLst>
                    <a:ext uri="{9D8B030D-6E8A-4147-A177-3AD203B41FA5}">
                      <a16:colId xmlns:a16="http://schemas.microsoft.com/office/drawing/2014/main" val="20003"/>
                    </a:ext>
                  </a:extLst>
                </a:gridCol>
                <a:gridCol w="1508877">
                  <a:extLst>
                    <a:ext uri="{9D8B030D-6E8A-4147-A177-3AD203B41FA5}">
                      <a16:colId xmlns:a16="http://schemas.microsoft.com/office/drawing/2014/main" val="20004"/>
                    </a:ext>
                  </a:extLst>
                </a:gridCol>
              </a:tblGrid>
              <a:tr h="370840">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ExampleID</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SugarAmount</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MilkAmount</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Tastiness</a:t>
                      </a:r>
                    </a:p>
                  </a:txBody>
                  <a:tcPr/>
                </a:tc>
                <a:extLst>
                  <a:ext uri="{0D108BD9-81ED-4DB2-BD59-A6C34878D82A}">
                    <a16:rowId xmlns:a16="http://schemas.microsoft.com/office/drawing/2014/main" val="1000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Coffee1</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Coffee2</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Coffee3</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Coffee4</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4"/>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Coffee5</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5"/>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Coffee6</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6"/>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Coffee7</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746421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Why is Learning Good?</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1900" dirty="0">
              <a:latin typeface="Helvetica" pitchFamily="2" charset="0"/>
            </a:endParaRPr>
          </a:p>
          <a:p>
            <a:endParaRPr lang="en-US" sz="1900" dirty="0">
              <a:latin typeface="Helvetica" pitchFamily="2" charset="0"/>
            </a:endParaRPr>
          </a:p>
          <a:p>
            <a:endParaRPr lang="en-US" sz="1900" dirty="0">
              <a:latin typeface="Helvetica" pitchFamily="2" charset="0"/>
            </a:endParaRPr>
          </a:p>
          <a:p>
            <a:pPr marL="0" indent="0" algn="ctr">
              <a:buNone/>
            </a:pPr>
            <a:r>
              <a:rPr lang="en-US" sz="2600" dirty="0">
                <a:latin typeface="Helvetica" pitchFamily="2" charset="0"/>
              </a:rPr>
              <a:t>You tell me again!</a:t>
            </a:r>
          </a:p>
        </p:txBody>
      </p:sp>
    </p:spTree>
    <p:extLst>
      <p:ext uri="{BB962C8B-B14F-4D97-AF65-F5344CB8AC3E}">
        <p14:creationId xmlns:p14="http://schemas.microsoft.com/office/powerpoint/2010/main" val="726458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Data in Machine Learning: Coffee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662248"/>
            <a:ext cx="9950971" cy="3849624"/>
          </a:xfrm>
        </p:spPr>
        <p:txBody>
          <a:bodyPr>
            <a:normAutofit/>
          </a:bodyPr>
          <a:lstStyle/>
          <a:p>
            <a:r>
              <a:rPr lang="en-US" sz="2800" dirty="0">
                <a:latin typeface="Helvetica" pitchFamily="2" charset="0"/>
              </a:rPr>
              <a:t>So one example might be: </a:t>
            </a:r>
          </a:p>
          <a:p>
            <a:pPr lvl="1"/>
            <a:r>
              <a:rPr lang="en-US" sz="2600" dirty="0">
                <a:latin typeface="Helvetica" pitchFamily="2" charset="0"/>
              </a:rPr>
              <a:t>a coffee with no sugar, lots of milk, served cold, that tasted bad.</a:t>
            </a:r>
          </a:p>
          <a:p>
            <a:pPr lvl="1"/>
            <a:endParaRPr lang="en-US" sz="2200" dirty="0">
              <a:latin typeface="Helvetica" pitchFamily="2" charset="0"/>
            </a:endParaRPr>
          </a:p>
        </p:txBody>
      </p:sp>
      <p:graphicFrame>
        <p:nvGraphicFramePr>
          <p:cNvPr id="4" name="Table 3">
            <a:extLst>
              <a:ext uri="{FF2B5EF4-FFF2-40B4-BE49-F238E27FC236}">
                <a16:creationId xmlns:a16="http://schemas.microsoft.com/office/drawing/2014/main" id="{7E23C8D5-E94F-2807-3835-D8EE882525A7}"/>
              </a:ext>
            </a:extLst>
          </p:cNvPr>
          <p:cNvGraphicFramePr>
            <a:graphicFrameLocks noGrp="1"/>
          </p:cNvGraphicFramePr>
          <p:nvPr>
            <p:extLst>
              <p:ext uri="{D42A27DB-BD31-4B8C-83A1-F6EECF244321}">
                <p14:modId xmlns:p14="http://schemas.microsoft.com/office/powerpoint/2010/main" val="1008551613"/>
              </p:ext>
            </p:extLst>
          </p:nvPr>
        </p:nvGraphicFramePr>
        <p:xfrm>
          <a:off x="2149514" y="3297672"/>
          <a:ext cx="7892971" cy="2966720"/>
        </p:xfrm>
        <a:graphic>
          <a:graphicData uri="http://schemas.openxmlformats.org/drawingml/2006/table">
            <a:tbl>
              <a:tblPr firstRow="1" bandRow="1">
                <a:tableStyleId>{5C22544A-7EE6-4342-B048-85BDC9FD1C3A}</a:tableStyleId>
              </a:tblPr>
              <a:tblGrid>
                <a:gridCol w="1559427">
                  <a:extLst>
                    <a:ext uri="{9D8B030D-6E8A-4147-A177-3AD203B41FA5}">
                      <a16:colId xmlns:a16="http://schemas.microsoft.com/office/drawing/2014/main" val="20000"/>
                    </a:ext>
                  </a:extLst>
                </a:gridCol>
                <a:gridCol w="1673225">
                  <a:extLst>
                    <a:ext uri="{9D8B030D-6E8A-4147-A177-3AD203B41FA5}">
                      <a16:colId xmlns:a16="http://schemas.microsoft.com/office/drawing/2014/main" val="20001"/>
                    </a:ext>
                  </a:extLst>
                </a:gridCol>
                <a:gridCol w="1544955">
                  <a:extLst>
                    <a:ext uri="{9D8B030D-6E8A-4147-A177-3AD203B41FA5}">
                      <a16:colId xmlns:a16="http://schemas.microsoft.com/office/drawing/2014/main" val="20002"/>
                    </a:ext>
                  </a:extLst>
                </a:gridCol>
                <a:gridCol w="1606487">
                  <a:extLst>
                    <a:ext uri="{9D8B030D-6E8A-4147-A177-3AD203B41FA5}">
                      <a16:colId xmlns:a16="http://schemas.microsoft.com/office/drawing/2014/main" val="20003"/>
                    </a:ext>
                  </a:extLst>
                </a:gridCol>
                <a:gridCol w="1508877">
                  <a:extLst>
                    <a:ext uri="{9D8B030D-6E8A-4147-A177-3AD203B41FA5}">
                      <a16:colId xmlns:a16="http://schemas.microsoft.com/office/drawing/2014/main" val="20004"/>
                    </a:ext>
                  </a:extLst>
                </a:gridCol>
              </a:tblGrid>
              <a:tr h="370840">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ExampleID</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SugarAmount</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MilkAmount</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Tastiness</a:t>
                      </a:r>
                    </a:p>
                  </a:txBody>
                  <a:tcPr/>
                </a:tc>
                <a:extLst>
                  <a:ext uri="{0D108BD9-81ED-4DB2-BD59-A6C34878D82A}">
                    <a16:rowId xmlns:a16="http://schemas.microsoft.com/office/drawing/2014/main" val="1000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None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Bad</a:t>
                      </a:r>
                    </a:p>
                  </a:txBody>
                  <a:tcPr/>
                </a:tc>
                <a:extLst>
                  <a:ext uri="{0D108BD9-81ED-4DB2-BD59-A6C34878D82A}">
                    <a16:rowId xmlns:a16="http://schemas.microsoft.com/office/drawing/2014/main" val="1000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Coffee2</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Coffee3</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Coffee4</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4"/>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Coffee5</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5"/>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Coffee6</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6"/>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Coffee7</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455492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Data in Machine Learning: Coffee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662248"/>
            <a:ext cx="9950971" cy="3849624"/>
          </a:xfrm>
        </p:spPr>
        <p:txBody>
          <a:bodyPr>
            <a:normAutofit/>
          </a:bodyPr>
          <a:lstStyle/>
          <a:p>
            <a:r>
              <a:rPr lang="en-US" sz="2800" dirty="0">
                <a:latin typeface="Helvetica" pitchFamily="2" charset="0"/>
              </a:rPr>
              <a:t>Another example might be: </a:t>
            </a:r>
          </a:p>
          <a:p>
            <a:pPr lvl="1"/>
            <a:r>
              <a:rPr lang="en-US" sz="2600" dirty="0">
                <a:latin typeface="Helvetica" pitchFamily="2" charset="0"/>
              </a:rPr>
              <a:t>a coffee with huge amounts of sugar and huge amounts of milk served hot that tasted good.</a:t>
            </a:r>
          </a:p>
          <a:p>
            <a:pPr lvl="1"/>
            <a:endParaRPr lang="en-US" sz="2200" dirty="0">
              <a:latin typeface="Helvetica" pitchFamily="2" charset="0"/>
            </a:endParaRPr>
          </a:p>
        </p:txBody>
      </p:sp>
      <p:graphicFrame>
        <p:nvGraphicFramePr>
          <p:cNvPr id="4" name="Table 3">
            <a:extLst>
              <a:ext uri="{FF2B5EF4-FFF2-40B4-BE49-F238E27FC236}">
                <a16:creationId xmlns:a16="http://schemas.microsoft.com/office/drawing/2014/main" id="{7E23C8D5-E94F-2807-3835-D8EE882525A7}"/>
              </a:ext>
            </a:extLst>
          </p:cNvPr>
          <p:cNvGraphicFramePr>
            <a:graphicFrameLocks noGrp="1"/>
          </p:cNvGraphicFramePr>
          <p:nvPr>
            <p:extLst>
              <p:ext uri="{D42A27DB-BD31-4B8C-83A1-F6EECF244321}">
                <p14:modId xmlns:p14="http://schemas.microsoft.com/office/powerpoint/2010/main" val="41762198"/>
              </p:ext>
            </p:extLst>
          </p:nvPr>
        </p:nvGraphicFramePr>
        <p:xfrm>
          <a:off x="2149514" y="3297672"/>
          <a:ext cx="7892971" cy="2966720"/>
        </p:xfrm>
        <a:graphic>
          <a:graphicData uri="http://schemas.openxmlformats.org/drawingml/2006/table">
            <a:tbl>
              <a:tblPr firstRow="1" bandRow="1">
                <a:tableStyleId>{5C22544A-7EE6-4342-B048-85BDC9FD1C3A}</a:tableStyleId>
              </a:tblPr>
              <a:tblGrid>
                <a:gridCol w="1559427">
                  <a:extLst>
                    <a:ext uri="{9D8B030D-6E8A-4147-A177-3AD203B41FA5}">
                      <a16:colId xmlns:a16="http://schemas.microsoft.com/office/drawing/2014/main" val="20000"/>
                    </a:ext>
                  </a:extLst>
                </a:gridCol>
                <a:gridCol w="1673225">
                  <a:extLst>
                    <a:ext uri="{9D8B030D-6E8A-4147-A177-3AD203B41FA5}">
                      <a16:colId xmlns:a16="http://schemas.microsoft.com/office/drawing/2014/main" val="20001"/>
                    </a:ext>
                  </a:extLst>
                </a:gridCol>
                <a:gridCol w="1544955">
                  <a:extLst>
                    <a:ext uri="{9D8B030D-6E8A-4147-A177-3AD203B41FA5}">
                      <a16:colId xmlns:a16="http://schemas.microsoft.com/office/drawing/2014/main" val="20002"/>
                    </a:ext>
                  </a:extLst>
                </a:gridCol>
                <a:gridCol w="1606487">
                  <a:extLst>
                    <a:ext uri="{9D8B030D-6E8A-4147-A177-3AD203B41FA5}">
                      <a16:colId xmlns:a16="http://schemas.microsoft.com/office/drawing/2014/main" val="20003"/>
                    </a:ext>
                  </a:extLst>
                </a:gridCol>
                <a:gridCol w="1508877">
                  <a:extLst>
                    <a:ext uri="{9D8B030D-6E8A-4147-A177-3AD203B41FA5}">
                      <a16:colId xmlns:a16="http://schemas.microsoft.com/office/drawing/2014/main" val="20004"/>
                    </a:ext>
                  </a:extLst>
                </a:gridCol>
              </a:tblGrid>
              <a:tr h="370840">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ExampleID</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SugarAmount</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MilkAmount</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Tastiness</a:t>
                      </a:r>
                    </a:p>
                  </a:txBody>
                  <a:tcPr/>
                </a:tc>
                <a:extLst>
                  <a:ext uri="{0D108BD9-81ED-4DB2-BD59-A6C34878D82A}">
                    <a16:rowId xmlns:a16="http://schemas.microsoft.com/office/drawing/2014/main" val="1000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None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Bad</a:t>
                      </a:r>
                    </a:p>
                  </a:txBody>
                  <a:tcPr/>
                </a:tc>
                <a:extLst>
                  <a:ext uri="{0D108BD9-81ED-4DB2-BD59-A6C34878D82A}">
                    <a16:rowId xmlns:a16="http://schemas.microsoft.com/office/drawing/2014/main" val="1000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Huge Amount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Huge Amount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Good</a:t>
                      </a:r>
                    </a:p>
                  </a:txBody>
                  <a:tcPr/>
                </a:tc>
                <a:extLst>
                  <a:ext uri="{0D108BD9-81ED-4DB2-BD59-A6C34878D82A}">
                    <a16:rowId xmlns:a16="http://schemas.microsoft.com/office/drawing/2014/main" val="1000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Coffee3</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Coffee4</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4"/>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Coffee5</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5"/>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Coffee6</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6"/>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Coffee7</a:t>
                      </a: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44860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Data in Machine Learning: Coffee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662248"/>
            <a:ext cx="9950971" cy="3849624"/>
          </a:xfrm>
        </p:spPr>
        <p:txBody>
          <a:bodyPr>
            <a:normAutofit/>
          </a:bodyPr>
          <a:lstStyle/>
          <a:p>
            <a:r>
              <a:rPr lang="en-US" sz="2800" dirty="0">
                <a:latin typeface="Helvetica" pitchFamily="2" charset="0"/>
              </a:rPr>
              <a:t>You can imagine filling in this whole table as you continue to drink coffee, experimenting with the sugar, milk, and temperature every day.</a:t>
            </a:r>
            <a:endParaRPr lang="en-US" sz="2600" dirty="0">
              <a:latin typeface="Helvetica" pitchFamily="2" charset="0"/>
            </a:endParaRPr>
          </a:p>
          <a:p>
            <a:pPr lvl="1"/>
            <a:endParaRPr lang="en-US" sz="2200" dirty="0">
              <a:latin typeface="Helvetica" pitchFamily="2" charset="0"/>
            </a:endParaRPr>
          </a:p>
        </p:txBody>
      </p:sp>
      <p:graphicFrame>
        <p:nvGraphicFramePr>
          <p:cNvPr id="4" name="Table 3">
            <a:extLst>
              <a:ext uri="{FF2B5EF4-FFF2-40B4-BE49-F238E27FC236}">
                <a16:creationId xmlns:a16="http://schemas.microsoft.com/office/drawing/2014/main" id="{7E23C8D5-E94F-2807-3835-D8EE882525A7}"/>
              </a:ext>
            </a:extLst>
          </p:cNvPr>
          <p:cNvGraphicFramePr>
            <a:graphicFrameLocks noGrp="1"/>
          </p:cNvGraphicFramePr>
          <p:nvPr>
            <p:extLst>
              <p:ext uri="{D42A27DB-BD31-4B8C-83A1-F6EECF244321}">
                <p14:modId xmlns:p14="http://schemas.microsoft.com/office/powerpoint/2010/main" val="1056139948"/>
              </p:ext>
            </p:extLst>
          </p:nvPr>
        </p:nvGraphicFramePr>
        <p:xfrm>
          <a:off x="2149514" y="3297672"/>
          <a:ext cx="8406305" cy="2966720"/>
        </p:xfrm>
        <a:graphic>
          <a:graphicData uri="http://schemas.openxmlformats.org/drawingml/2006/table">
            <a:tbl>
              <a:tblPr firstRow="1" bandRow="1">
                <a:tableStyleId>{5C22544A-7EE6-4342-B048-85BDC9FD1C3A}</a:tableStyleId>
              </a:tblPr>
              <a:tblGrid>
                <a:gridCol w="1559427">
                  <a:extLst>
                    <a:ext uri="{9D8B030D-6E8A-4147-A177-3AD203B41FA5}">
                      <a16:colId xmlns:a16="http://schemas.microsoft.com/office/drawing/2014/main" val="20000"/>
                    </a:ext>
                  </a:extLst>
                </a:gridCol>
                <a:gridCol w="1673225">
                  <a:extLst>
                    <a:ext uri="{9D8B030D-6E8A-4147-A177-3AD203B41FA5}">
                      <a16:colId xmlns:a16="http://schemas.microsoft.com/office/drawing/2014/main" val="20001"/>
                    </a:ext>
                  </a:extLst>
                </a:gridCol>
                <a:gridCol w="1544955">
                  <a:extLst>
                    <a:ext uri="{9D8B030D-6E8A-4147-A177-3AD203B41FA5}">
                      <a16:colId xmlns:a16="http://schemas.microsoft.com/office/drawing/2014/main" val="20002"/>
                    </a:ext>
                  </a:extLst>
                </a:gridCol>
                <a:gridCol w="2119821">
                  <a:extLst>
                    <a:ext uri="{9D8B030D-6E8A-4147-A177-3AD203B41FA5}">
                      <a16:colId xmlns:a16="http://schemas.microsoft.com/office/drawing/2014/main" val="20003"/>
                    </a:ext>
                  </a:extLst>
                </a:gridCol>
                <a:gridCol w="1508877">
                  <a:extLst>
                    <a:ext uri="{9D8B030D-6E8A-4147-A177-3AD203B41FA5}">
                      <a16:colId xmlns:a16="http://schemas.microsoft.com/office/drawing/2014/main" val="20004"/>
                    </a:ext>
                  </a:extLst>
                </a:gridCol>
              </a:tblGrid>
              <a:tr h="370840">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ExampleID</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SugarAmount</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MilkAmount</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Tastiness</a:t>
                      </a:r>
                    </a:p>
                  </a:txBody>
                  <a:tcPr/>
                </a:tc>
                <a:extLst>
                  <a:ext uri="{0D108BD9-81ED-4DB2-BD59-A6C34878D82A}">
                    <a16:rowId xmlns:a16="http://schemas.microsoft.com/office/drawing/2014/main" val="1000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None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Bad</a:t>
                      </a:r>
                    </a:p>
                  </a:txBody>
                  <a:tcPr/>
                </a:tc>
                <a:extLst>
                  <a:ext uri="{0D108BD9-81ED-4DB2-BD59-A6C34878D82A}">
                    <a16:rowId xmlns:a16="http://schemas.microsoft.com/office/drawing/2014/main" val="1000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Huge Amount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Huge Amount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Good</a:t>
                      </a:r>
                    </a:p>
                  </a:txBody>
                  <a:tcPr/>
                </a:tc>
                <a:extLst>
                  <a:ext uri="{0D108BD9-81ED-4DB2-BD59-A6C34878D82A}">
                    <a16:rowId xmlns:a16="http://schemas.microsoft.com/office/drawing/2014/main" val="1000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Coffee3</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Some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Sublime</a:t>
                      </a:r>
                    </a:p>
                  </a:txBody>
                  <a:tcPr/>
                </a:tc>
                <a:extLst>
                  <a:ext uri="{0D108BD9-81ED-4DB2-BD59-A6C34878D82A}">
                    <a16:rowId xmlns:a16="http://schemas.microsoft.com/office/drawing/2014/main" val="10003"/>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None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None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Room Temperature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Bad</a:t>
                      </a:r>
                    </a:p>
                  </a:txBody>
                  <a:tcPr/>
                </a:tc>
                <a:extLst>
                  <a:ext uri="{0D108BD9-81ED-4DB2-BD59-A6C34878D82A}">
                    <a16:rowId xmlns:a16="http://schemas.microsoft.com/office/drawing/2014/main" val="10004"/>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Some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Some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Good</a:t>
                      </a:r>
                    </a:p>
                  </a:txBody>
                  <a:tcPr/>
                </a:tc>
                <a:extLst>
                  <a:ext uri="{0D108BD9-81ED-4DB2-BD59-A6C34878D82A}">
                    <a16:rowId xmlns:a16="http://schemas.microsoft.com/office/drawing/2014/main" val="10005"/>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None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Bad</a:t>
                      </a:r>
                    </a:p>
                  </a:txBody>
                  <a:tcPr/>
                </a:tc>
                <a:extLst>
                  <a:ext uri="{0D108BD9-81ED-4DB2-BD59-A6C34878D82A}">
                    <a16:rowId xmlns:a16="http://schemas.microsoft.com/office/drawing/2014/main" val="10006"/>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Coffee7</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Sublime</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979575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Data in Machine Learning: Coffee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662248"/>
            <a:ext cx="9950971" cy="3849624"/>
          </a:xfrm>
        </p:spPr>
        <p:txBody>
          <a:bodyPr>
            <a:normAutofit/>
          </a:bodyPr>
          <a:lstStyle/>
          <a:p>
            <a:r>
              <a:rPr lang="en-US" sz="2800" dirty="0">
                <a:latin typeface="Helvetica" pitchFamily="2" charset="0"/>
              </a:rPr>
              <a:t>Now, you might have noticed…</a:t>
            </a:r>
          </a:p>
          <a:p>
            <a:pPr lvl="1"/>
            <a:r>
              <a:rPr lang="en-US" sz="2400" dirty="0">
                <a:latin typeface="Helvetica" pitchFamily="2" charset="0"/>
              </a:rPr>
              <a:t>Sugar, milk, and temperature are things we have direct control over!</a:t>
            </a:r>
          </a:p>
          <a:p>
            <a:pPr lvl="1"/>
            <a:r>
              <a:rPr lang="en-US" sz="2400" dirty="0">
                <a:latin typeface="Helvetica" pitchFamily="2" charset="0"/>
              </a:rPr>
              <a:t>The tastiness we have less direct control over!</a:t>
            </a:r>
          </a:p>
          <a:p>
            <a:pPr lvl="1"/>
            <a:endParaRPr lang="en-US" sz="2200" dirty="0">
              <a:latin typeface="Helvetica" pitchFamily="2" charset="0"/>
            </a:endParaRPr>
          </a:p>
        </p:txBody>
      </p:sp>
      <p:graphicFrame>
        <p:nvGraphicFramePr>
          <p:cNvPr id="4" name="Table 3">
            <a:extLst>
              <a:ext uri="{FF2B5EF4-FFF2-40B4-BE49-F238E27FC236}">
                <a16:creationId xmlns:a16="http://schemas.microsoft.com/office/drawing/2014/main" id="{7E23C8D5-E94F-2807-3835-D8EE882525A7}"/>
              </a:ext>
            </a:extLst>
          </p:cNvPr>
          <p:cNvGraphicFramePr>
            <a:graphicFrameLocks noGrp="1"/>
          </p:cNvGraphicFramePr>
          <p:nvPr>
            <p:extLst>
              <p:ext uri="{D42A27DB-BD31-4B8C-83A1-F6EECF244321}">
                <p14:modId xmlns:p14="http://schemas.microsoft.com/office/powerpoint/2010/main" val="2170708981"/>
              </p:ext>
            </p:extLst>
          </p:nvPr>
        </p:nvGraphicFramePr>
        <p:xfrm>
          <a:off x="2149514" y="3297672"/>
          <a:ext cx="8406305" cy="2966720"/>
        </p:xfrm>
        <a:graphic>
          <a:graphicData uri="http://schemas.openxmlformats.org/drawingml/2006/table">
            <a:tbl>
              <a:tblPr firstRow="1" bandRow="1">
                <a:tableStyleId>{5C22544A-7EE6-4342-B048-85BDC9FD1C3A}</a:tableStyleId>
              </a:tblPr>
              <a:tblGrid>
                <a:gridCol w="1559427">
                  <a:extLst>
                    <a:ext uri="{9D8B030D-6E8A-4147-A177-3AD203B41FA5}">
                      <a16:colId xmlns:a16="http://schemas.microsoft.com/office/drawing/2014/main" val="20000"/>
                    </a:ext>
                  </a:extLst>
                </a:gridCol>
                <a:gridCol w="1673225">
                  <a:extLst>
                    <a:ext uri="{9D8B030D-6E8A-4147-A177-3AD203B41FA5}">
                      <a16:colId xmlns:a16="http://schemas.microsoft.com/office/drawing/2014/main" val="20001"/>
                    </a:ext>
                  </a:extLst>
                </a:gridCol>
                <a:gridCol w="1544955">
                  <a:extLst>
                    <a:ext uri="{9D8B030D-6E8A-4147-A177-3AD203B41FA5}">
                      <a16:colId xmlns:a16="http://schemas.microsoft.com/office/drawing/2014/main" val="20002"/>
                    </a:ext>
                  </a:extLst>
                </a:gridCol>
                <a:gridCol w="2119821">
                  <a:extLst>
                    <a:ext uri="{9D8B030D-6E8A-4147-A177-3AD203B41FA5}">
                      <a16:colId xmlns:a16="http://schemas.microsoft.com/office/drawing/2014/main" val="20003"/>
                    </a:ext>
                  </a:extLst>
                </a:gridCol>
                <a:gridCol w="1508877">
                  <a:extLst>
                    <a:ext uri="{9D8B030D-6E8A-4147-A177-3AD203B41FA5}">
                      <a16:colId xmlns:a16="http://schemas.microsoft.com/office/drawing/2014/main" val="20004"/>
                    </a:ext>
                  </a:extLst>
                </a:gridCol>
              </a:tblGrid>
              <a:tr h="370840">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ExampleID</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SugarAmount</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MilkAmount</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Tastiness</a:t>
                      </a:r>
                    </a:p>
                  </a:txBody>
                  <a:tcPr/>
                </a:tc>
                <a:extLst>
                  <a:ext uri="{0D108BD9-81ED-4DB2-BD59-A6C34878D82A}">
                    <a16:rowId xmlns:a16="http://schemas.microsoft.com/office/drawing/2014/main" val="1000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None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Bad</a:t>
                      </a:r>
                    </a:p>
                  </a:txBody>
                  <a:tcPr/>
                </a:tc>
                <a:extLst>
                  <a:ext uri="{0D108BD9-81ED-4DB2-BD59-A6C34878D82A}">
                    <a16:rowId xmlns:a16="http://schemas.microsoft.com/office/drawing/2014/main" val="1000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Huge Amount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Huge Amount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Good</a:t>
                      </a:r>
                    </a:p>
                  </a:txBody>
                  <a:tcPr/>
                </a:tc>
                <a:extLst>
                  <a:ext uri="{0D108BD9-81ED-4DB2-BD59-A6C34878D82A}">
                    <a16:rowId xmlns:a16="http://schemas.microsoft.com/office/drawing/2014/main" val="1000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Coffee3</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Some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Sublime</a:t>
                      </a:r>
                    </a:p>
                  </a:txBody>
                  <a:tcPr/>
                </a:tc>
                <a:extLst>
                  <a:ext uri="{0D108BD9-81ED-4DB2-BD59-A6C34878D82A}">
                    <a16:rowId xmlns:a16="http://schemas.microsoft.com/office/drawing/2014/main" val="10003"/>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None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None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Room Temperature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Bad</a:t>
                      </a:r>
                    </a:p>
                  </a:txBody>
                  <a:tcPr/>
                </a:tc>
                <a:extLst>
                  <a:ext uri="{0D108BD9-81ED-4DB2-BD59-A6C34878D82A}">
                    <a16:rowId xmlns:a16="http://schemas.microsoft.com/office/drawing/2014/main" val="10004"/>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Some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Some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Good</a:t>
                      </a:r>
                    </a:p>
                  </a:txBody>
                  <a:tcPr/>
                </a:tc>
                <a:extLst>
                  <a:ext uri="{0D108BD9-81ED-4DB2-BD59-A6C34878D82A}">
                    <a16:rowId xmlns:a16="http://schemas.microsoft.com/office/drawing/2014/main" val="10005"/>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None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Bad</a:t>
                      </a:r>
                    </a:p>
                  </a:txBody>
                  <a:tcPr/>
                </a:tc>
                <a:extLst>
                  <a:ext uri="{0D108BD9-81ED-4DB2-BD59-A6C34878D82A}">
                    <a16:rowId xmlns:a16="http://schemas.microsoft.com/office/drawing/2014/main" val="10006"/>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Coffee7</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Sublime</a:t>
                      </a:r>
                    </a:p>
                  </a:txBody>
                  <a:tcPr/>
                </a:tc>
                <a:extLst>
                  <a:ext uri="{0D108BD9-81ED-4DB2-BD59-A6C34878D82A}">
                    <a16:rowId xmlns:a16="http://schemas.microsoft.com/office/drawing/2014/main" val="10007"/>
                  </a:ext>
                </a:extLst>
              </a:tr>
            </a:tbl>
          </a:graphicData>
        </a:graphic>
      </p:graphicFrame>
      <p:sp>
        <p:nvSpPr>
          <p:cNvPr id="5" name="Rectangle 4">
            <a:extLst>
              <a:ext uri="{FF2B5EF4-FFF2-40B4-BE49-F238E27FC236}">
                <a16:creationId xmlns:a16="http://schemas.microsoft.com/office/drawing/2014/main" id="{D5EB9C63-98B6-E9D0-E2BF-5628998EAF69}"/>
              </a:ext>
            </a:extLst>
          </p:cNvPr>
          <p:cNvSpPr/>
          <p:nvPr/>
        </p:nvSpPr>
        <p:spPr>
          <a:xfrm>
            <a:off x="3717293" y="3297672"/>
            <a:ext cx="5345064" cy="2966720"/>
          </a:xfrm>
          <a:prstGeom prst="rect">
            <a:avLst/>
          </a:prstGeom>
          <a:solidFill>
            <a:srgbClr val="FFFF00">
              <a:alpha val="2246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F05FB66-5A14-219B-2527-C10D91BC4076}"/>
              </a:ext>
            </a:extLst>
          </p:cNvPr>
          <p:cNvSpPr/>
          <p:nvPr/>
        </p:nvSpPr>
        <p:spPr>
          <a:xfrm>
            <a:off x="9062356" y="3297672"/>
            <a:ext cx="1493463" cy="2966720"/>
          </a:xfrm>
          <a:prstGeom prst="rect">
            <a:avLst/>
          </a:prstGeom>
          <a:solidFill>
            <a:srgbClr val="FF0000">
              <a:alpha val="2246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1156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Data in Machine Learning: Coffee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662248"/>
            <a:ext cx="9950971" cy="3849624"/>
          </a:xfrm>
        </p:spPr>
        <p:txBody>
          <a:bodyPr>
            <a:normAutofit/>
          </a:bodyPr>
          <a:lstStyle/>
          <a:p>
            <a:r>
              <a:rPr lang="en-US" sz="2800" dirty="0">
                <a:latin typeface="Helvetica" pitchFamily="2" charset="0"/>
              </a:rPr>
              <a:t>And yet!</a:t>
            </a:r>
          </a:p>
          <a:p>
            <a:pPr lvl="1"/>
            <a:r>
              <a:rPr lang="en-US" sz="2200" dirty="0">
                <a:latin typeface="Helvetica" pitchFamily="2" charset="0"/>
              </a:rPr>
              <a:t>Tastiness is perhaps *the most important* attribute of them all!</a:t>
            </a:r>
          </a:p>
          <a:p>
            <a:pPr lvl="1"/>
            <a:r>
              <a:rPr lang="en-US" sz="2200" dirty="0">
                <a:latin typeface="Helvetica" pitchFamily="2" charset="0"/>
              </a:rPr>
              <a:t>The one we’re ‘most interested’ in ‘getting right’ every time!</a:t>
            </a:r>
          </a:p>
          <a:p>
            <a:pPr lvl="1"/>
            <a:endParaRPr lang="en-US" sz="2200" dirty="0">
              <a:latin typeface="Helvetica" pitchFamily="2" charset="0"/>
            </a:endParaRPr>
          </a:p>
        </p:txBody>
      </p:sp>
      <p:graphicFrame>
        <p:nvGraphicFramePr>
          <p:cNvPr id="4" name="Table 3">
            <a:extLst>
              <a:ext uri="{FF2B5EF4-FFF2-40B4-BE49-F238E27FC236}">
                <a16:creationId xmlns:a16="http://schemas.microsoft.com/office/drawing/2014/main" id="{7E23C8D5-E94F-2807-3835-D8EE882525A7}"/>
              </a:ext>
            </a:extLst>
          </p:cNvPr>
          <p:cNvGraphicFramePr>
            <a:graphicFrameLocks noGrp="1"/>
          </p:cNvGraphicFramePr>
          <p:nvPr>
            <p:extLst>
              <p:ext uri="{D42A27DB-BD31-4B8C-83A1-F6EECF244321}">
                <p14:modId xmlns:p14="http://schemas.microsoft.com/office/powerpoint/2010/main" val="1851521870"/>
              </p:ext>
            </p:extLst>
          </p:nvPr>
        </p:nvGraphicFramePr>
        <p:xfrm>
          <a:off x="2149514" y="3297672"/>
          <a:ext cx="8406305" cy="2966720"/>
        </p:xfrm>
        <a:graphic>
          <a:graphicData uri="http://schemas.openxmlformats.org/drawingml/2006/table">
            <a:tbl>
              <a:tblPr firstRow="1" bandRow="1">
                <a:tableStyleId>{5C22544A-7EE6-4342-B048-85BDC9FD1C3A}</a:tableStyleId>
              </a:tblPr>
              <a:tblGrid>
                <a:gridCol w="1559427">
                  <a:extLst>
                    <a:ext uri="{9D8B030D-6E8A-4147-A177-3AD203B41FA5}">
                      <a16:colId xmlns:a16="http://schemas.microsoft.com/office/drawing/2014/main" val="20000"/>
                    </a:ext>
                  </a:extLst>
                </a:gridCol>
                <a:gridCol w="1673225">
                  <a:extLst>
                    <a:ext uri="{9D8B030D-6E8A-4147-A177-3AD203B41FA5}">
                      <a16:colId xmlns:a16="http://schemas.microsoft.com/office/drawing/2014/main" val="20001"/>
                    </a:ext>
                  </a:extLst>
                </a:gridCol>
                <a:gridCol w="1544955">
                  <a:extLst>
                    <a:ext uri="{9D8B030D-6E8A-4147-A177-3AD203B41FA5}">
                      <a16:colId xmlns:a16="http://schemas.microsoft.com/office/drawing/2014/main" val="20002"/>
                    </a:ext>
                  </a:extLst>
                </a:gridCol>
                <a:gridCol w="2119821">
                  <a:extLst>
                    <a:ext uri="{9D8B030D-6E8A-4147-A177-3AD203B41FA5}">
                      <a16:colId xmlns:a16="http://schemas.microsoft.com/office/drawing/2014/main" val="20003"/>
                    </a:ext>
                  </a:extLst>
                </a:gridCol>
                <a:gridCol w="1508877">
                  <a:extLst>
                    <a:ext uri="{9D8B030D-6E8A-4147-A177-3AD203B41FA5}">
                      <a16:colId xmlns:a16="http://schemas.microsoft.com/office/drawing/2014/main" val="20004"/>
                    </a:ext>
                  </a:extLst>
                </a:gridCol>
              </a:tblGrid>
              <a:tr h="370840">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ExampleID</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SugarAmount</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MilkAmount</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Tastiness</a:t>
                      </a:r>
                    </a:p>
                  </a:txBody>
                  <a:tcPr/>
                </a:tc>
                <a:extLst>
                  <a:ext uri="{0D108BD9-81ED-4DB2-BD59-A6C34878D82A}">
                    <a16:rowId xmlns:a16="http://schemas.microsoft.com/office/drawing/2014/main" val="1000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None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Bad</a:t>
                      </a:r>
                    </a:p>
                  </a:txBody>
                  <a:tcPr/>
                </a:tc>
                <a:extLst>
                  <a:ext uri="{0D108BD9-81ED-4DB2-BD59-A6C34878D82A}">
                    <a16:rowId xmlns:a16="http://schemas.microsoft.com/office/drawing/2014/main" val="1000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Huge Amount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Huge Amount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Good</a:t>
                      </a:r>
                    </a:p>
                  </a:txBody>
                  <a:tcPr/>
                </a:tc>
                <a:extLst>
                  <a:ext uri="{0D108BD9-81ED-4DB2-BD59-A6C34878D82A}">
                    <a16:rowId xmlns:a16="http://schemas.microsoft.com/office/drawing/2014/main" val="1000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Coffee3</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Some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Sublime</a:t>
                      </a:r>
                    </a:p>
                  </a:txBody>
                  <a:tcPr/>
                </a:tc>
                <a:extLst>
                  <a:ext uri="{0D108BD9-81ED-4DB2-BD59-A6C34878D82A}">
                    <a16:rowId xmlns:a16="http://schemas.microsoft.com/office/drawing/2014/main" val="10003"/>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None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None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Room Temperature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Bad</a:t>
                      </a:r>
                    </a:p>
                  </a:txBody>
                  <a:tcPr/>
                </a:tc>
                <a:extLst>
                  <a:ext uri="{0D108BD9-81ED-4DB2-BD59-A6C34878D82A}">
                    <a16:rowId xmlns:a16="http://schemas.microsoft.com/office/drawing/2014/main" val="10004"/>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Some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Some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Good</a:t>
                      </a:r>
                    </a:p>
                  </a:txBody>
                  <a:tcPr/>
                </a:tc>
                <a:extLst>
                  <a:ext uri="{0D108BD9-81ED-4DB2-BD59-A6C34878D82A}">
                    <a16:rowId xmlns:a16="http://schemas.microsoft.com/office/drawing/2014/main" val="10005"/>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None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Bad</a:t>
                      </a:r>
                    </a:p>
                  </a:txBody>
                  <a:tcPr/>
                </a:tc>
                <a:extLst>
                  <a:ext uri="{0D108BD9-81ED-4DB2-BD59-A6C34878D82A}">
                    <a16:rowId xmlns:a16="http://schemas.microsoft.com/office/drawing/2014/main" val="10006"/>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Coffee7</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Sublime</a:t>
                      </a:r>
                    </a:p>
                  </a:txBody>
                  <a:tcPr/>
                </a:tc>
                <a:extLst>
                  <a:ext uri="{0D108BD9-81ED-4DB2-BD59-A6C34878D82A}">
                    <a16:rowId xmlns:a16="http://schemas.microsoft.com/office/drawing/2014/main" val="10007"/>
                  </a:ext>
                </a:extLst>
              </a:tr>
            </a:tbl>
          </a:graphicData>
        </a:graphic>
      </p:graphicFrame>
      <p:sp>
        <p:nvSpPr>
          <p:cNvPr id="5" name="Rectangle 4">
            <a:extLst>
              <a:ext uri="{FF2B5EF4-FFF2-40B4-BE49-F238E27FC236}">
                <a16:creationId xmlns:a16="http://schemas.microsoft.com/office/drawing/2014/main" id="{D5EB9C63-98B6-E9D0-E2BF-5628998EAF69}"/>
              </a:ext>
            </a:extLst>
          </p:cNvPr>
          <p:cNvSpPr/>
          <p:nvPr/>
        </p:nvSpPr>
        <p:spPr>
          <a:xfrm>
            <a:off x="3717293" y="3297672"/>
            <a:ext cx="5345064" cy="2966720"/>
          </a:xfrm>
          <a:prstGeom prst="rect">
            <a:avLst/>
          </a:prstGeom>
          <a:solidFill>
            <a:srgbClr val="FFFF00">
              <a:alpha val="2246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F05FB66-5A14-219B-2527-C10D91BC4076}"/>
              </a:ext>
            </a:extLst>
          </p:cNvPr>
          <p:cNvSpPr/>
          <p:nvPr/>
        </p:nvSpPr>
        <p:spPr>
          <a:xfrm>
            <a:off x="9062356" y="3297672"/>
            <a:ext cx="1493463" cy="2966720"/>
          </a:xfrm>
          <a:prstGeom prst="rect">
            <a:avLst/>
          </a:prstGeom>
          <a:solidFill>
            <a:srgbClr val="FF0000">
              <a:alpha val="2246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0231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Data in Machine Learning: Coffee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662248"/>
            <a:ext cx="9950971" cy="3849624"/>
          </a:xfrm>
        </p:spPr>
        <p:txBody>
          <a:bodyPr>
            <a:normAutofit/>
          </a:bodyPr>
          <a:lstStyle/>
          <a:p>
            <a:r>
              <a:rPr lang="en-US" sz="2800" dirty="0">
                <a:latin typeface="Helvetica" pitchFamily="2" charset="0"/>
              </a:rPr>
              <a:t>This leads to another important term: </a:t>
            </a:r>
            <a:r>
              <a:rPr lang="en-US" sz="2800" b="1" dirty="0">
                <a:latin typeface="Helvetica" pitchFamily="2" charset="0"/>
              </a:rPr>
              <a:t>The Class Label</a:t>
            </a:r>
          </a:p>
          <a:p>
            <a:r>
              <a:rPr lang="en-US" sz="2800" b="1" dirty="0">
                <a:latin typeface="Helvetica" pitchFamily="2" charset="0"/>
              </a:rPr>
              <a:t>Frequently, the goal of machine learning tasks is to predict the class label, given the other attributes.</a:t>
            </a:r>
            <a:endParaRPr lang="en-US" sz="2200" b="1" dirty="0">
              <a:latin typeface="Helvetica" pitchFamily="2" charset="0"/>
            </a:endParaRPr>
          </a:p>
          <a:p>
            <a:pPr lvl="1"/>
            <a:endParaRPr lang="en-US" sz="2200" dirty="0">
              <a:latin typeface="Helvetica" pitchFamily="2" charset="0"/>
            </a:endParaRPr>
          </a:p>
        </p:txBody>
      </p:sp>
      <p:graphicFrame>
        <p:nvGraphicFramePr>
          <p:cNvPr id="4" name="Table 3">
            <a:extLst>
              <a:ext uri="{FF2B5EF4-FFF2-40B4-BE49-F238E27FC236}">
                <a16:creationId xmlns:a16="http://schemas.microsoft.com/office/drawing/2014/main" id="{7E23C8D5-E94F-2807-3835-D8EE882525A7}"/>
              </a:ext>
            </a:extLst>
          </p:cNvPr>
          <p:cNvGraphicFramePr>
            <a:graphicFrameLocks noGrp="1"/>
          </p:cNvGraphicFramePr>
          <p:nvPr>
            <p:extLst>
              <p:ext uri="{D42A27DB-BD31-4B8C-83A1-F6EECF244321}">
                <p14:modId xmlns:p14="http://schemas.microsoft.com/office/powerpoint/2010/main" val="1352015263"/>
              </p:ext>
            </p:extLst>
          </p:nvPr>
        </p:nvGraphicFramePr>
        <p:xfrm>
          <a:off x="1174229" y="3564806"/>
          <a:ext cx="9505627" cy="2966720"/>
        </p:xfrm>
        <a:graphic>
          <a:graphicData uri="http://schemas.openxmlformats.org/drawingml/2006/table">
            <a:tbl>
              <a:tblPr firstRow="1" bandRow="1">
                <a:tableStyleId>{5C22544A-7EE6-4342-B048-85BDC9FD1C3A}</a:tableStyleId>
              </a:tblPr>
              <a:tblGrid>
                <a:gridCol w="1559427">
                  <a:extLst>
                    <a:ext uri="{9D8B030D-6E8A-4147-A177-3AD203B41FA5}">
                      <a16:colId xmlns:a16="http://schemas.microsoft.com/office/drawing/2014/main" val="20000"/>
                    </a:ext>
                  </a:extLst>
                </a:gridCol>
                <a:gridCol w="1673225">
                  <a:extLst>
                    <a:ext uri="{9D8B030D-6E8A-4147-A177-3AD203B41FA5}">
                      <a16:colId xmlns:a16="http://schemas.microsoft.com/office/drawing/2014/main" val="20001"/>
                    </a:ext>
                  </a:extLst>
                </a:gridCol>
                <a:gridCol w="1544955">
                  <a:extLst>
                    <a:ext uri="{9D8B030D-6E8A-4147-A177-3AD203B41FA5}">
                      <a16:colId xmlns:a16="http://schemas.microsoft.com/office/drawing/2014/main" val="20002"/>
                    </a:ext>
                  </a:extLst>
                </a:gridCol>
                <a:gridCol w="2119821">
                  <a:extLst>
                    <a:ext uri="{9D8B030D-6E8A-4147-A177-3AD203B41FA5}">
                      <a16:colId xmlns:a16="http://schemas.microsoft.com/office/drawing/2014/main" val="20003"/>
                    </a:ext>
                  </a:extLst>
                </a:gridCol>
                <a:gridCol w="2608199">
                  <a:extLst>
                    <a:ext uri="{9D8B030D-6E8A-4147-A177-3AD203B41FA5}">
                      <a16:colId xmlns:a16="http://schemas.microsoft.com/office/drawing/2014/main" val="20004"/>
                    </a:ext>
                  </a:extLst>
                </a:gridCol>
              </a:tblGrid>
              <a:tr h="370840">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ExampleID</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SugarAmount</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MilkAmount</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r>
                        <a:rPr lang="en-US" b="1" dirty="0">
                          <a:solidFill>
                            <a:srgbClr val="FFFF00"/>
                          </a:solidFill>
                          <a:latin typeface="Linux Libertine" panose="02000503000000000000" pitchFamily="2" charset="0"/>
                          <a:ea typeface="Linux Libertine" panose="02000503000000000000" pitchFamily="2" charset="0"/>
                          <a:cs typeface="Linux Libertine" panose="02000503000000000000" pitchFamily="2" charset="0"/>
                        </a:rPr>
                        <a:t>Tastiness (Class Label)</a:t>
                      </a:r>
                    </a:p>
                  </a:txBody>
                  <a:tcPr/>
                </a:tc>
                <a:extLst>
                  <a:ext uri="{0D108BD9-81ED-4DB2-BD59-A6C34878D82A}">
                    <a16:rowId xmlns:a16="http://schemas.microsoft.com/office/drawing/2014/main" val="1000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None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Bad</a:t>
                      </a:r>
                    </a:p>
                  </a:txBody>
                  <a:tcPr/>
                </a:tc>
                <a:extLst>
                  <a:ext uri="{0D108BD9-81ED-4DB2-BD59-A6C34878D82A}">
                    <a16:rowId xmlns:a16="http://schemas.microsoft.com/office/drawing/2014/main" val="1000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Huge Amount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Huge Amount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Good</a:t>
                      </a:r>
                    </a:p>
                  </a:txBody>
                  <a:tcPr/>
                </a:tc>
                <a:extLst>
                  <a:ext uri="{0D108BD9-81ED-4DB2-BD59-A6C34878D82A}">
                    <a16:rowId xmlns:a16="http://schemas.microsoft.com/office/drawing/2014/main" val="1000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Coffee3</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Some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Sublime</a:t>
                      </a:r>
                    </a:p>
                  </a:txBody>
                  <a:tcPr/>
                </a:tc>
                <a:extLst>
                  <a:ext uri="{0D108BD9-81ED-4DB2-BD59-A6C34878D82A}">
                    <a16:rowId xmlns:a16="http://schemas.microsoft.com/office/drawing/2014/main" val="10003"/>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None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None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Room Temperature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Bad</a:t>
                      </a:r>
                    </a:p>
                  </a:txBody>
                  <a:tcPr/>
                </a:tc>
                <a:extLst>
                  <a:ext uri="{0D108BD9-81ED-4DB2-BD59-A6C34878D82A}">
                    <a16:rowId xmlns:a16="http://schemas.microsoft.com/office/drawing/2014/main" val="10004"/>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Some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Some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Good</a:t>
                      </a:r>
                    </a:p>
                  </a:txBody>
                  <a:tcPr/>
                </a:tc>
                <a:extLst>
                  <a:ext uri="{0D108BD9-81ED-4DB2-BD59-A6C34878D82A}">
                    <a16:rowId xmlns:a16="http://schemas.microsoft.com/office/drawing/2014/main" val="10005"/>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None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Bad</a:t>
                      </a:r>
                    </a:p>
                  </a:txBody>
                  <a:tcPr/>
                </a:tc>
                <a:extLst>
                  <a:ext uri="{0D108BD9-81ED-4DB2-BD59-A6C34878D82A}">
                    <a16:rowId xmlns:a16="http://schemas.microsoft.com/office/drawing/2014/main" val="10006"/>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Coffee7</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Sublime</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8290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Data in Machine Learning: Coffee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662248"/>
            <a:ext cx="9950971" cy="1864724"/>
          </a:xfrm>
        </p:spPr>
        <p:txBody>
          <a:bodyPr>
            <a:normAutofit fontScale="77500" lnSpcReduction="20000"/>
          </a:bodyPr>
          <a:lstStyle/>
          <a:p>
            <a:r>
              <a:rPr lang="en-US" sz="2200" dirty="0">
                <a:latin typeface="Helvetica" pitchFamily="2" charset="0"/>
              </a:rPr>
              <a:t>That is…</a:t>
            </a:r>
          </a:p>
          <a:p>
            <a:r>
              <a:rPr lang="en-US" sz="2200" dirty="0">
                <a:latin typeface="Helvetica" pitchFamily="2" charset="0"/>
              </a:rPr>
              <a:t>We are about to make our 8</a:t>
            </a:r>
            <a:r>
              <a:rPr lang="en-US" sz="2200" baseline="30000" dirty="0">
                <a:latin typeface="Helvetica" pitchFamily="2" charset="0"/>
              </a:rPr>
              <a:t>th</a:t>
            </a:r>
            <a:r>
              <a:rPr lang="en-US" sz="2200" dirty="0">
                <a:latin typeface="Helvetica" pitchFamily="2" charset="0"/>
              </a:rPr>
              <a:t> cup of coffee… </a:t>
            </a:r>
          </a:p>
          <a:p>
            <a:r>
              <a:rPr lang="en-US" sz="2200" dirty="0">
                <a:latin typeface="Helvetica" pitchFamily="2" charset="0"/>
              </a:rPr>
              <a:t>And we are considering using huge amounts of sugar and milk and serving it cold.</a:t>
            </a:r>
          </a:p>
          <a:p>
            <a:r>
              <a:rPr lang="en-US" sz="2200" dirty="0">
                <a:latin typeface="Helvetica" pitchFamily="2" charset="0"/>
              </a:rPr>
              <a:t>Machine learning is frequently about answering this question: Given what I already know from my previous examples, what do I predict the class label for this new example to be?</a:t>
            </a:r>
          </a:p>
          <a:p>
            <a:pPr lvl="1"/>
            <a:endParaRPr lang="en-US" sz="2200" dirty="0">
              <a:latin typeface="Helvetica" pitchFamily="2" charset="0"/>
            </a:endParaRPr>
          </a:p>
        </p:txBody>
      </p:sp>
      <p:graphicFrame>
        <p:nvGraphicFramePr>
          <p:cNvPr id="4" name="Table 3">
            <a:extLst>
              <a:ext uri="{FF2B5EF4-FFF2-40B4-BE49-F238E27FC236}">
                <a16:creationId xmlns:a16="http://schemas.microsoft.com/office/drawing/2014/main" id="{7E23C8D5-E94F-2807-3835-D8EE882525A7}"/>
              </a:ext>
            </a:extLst>
          </p:cNvPr>
          <p:cNvGraphicFramePr>
            <a:graphicFrameLocks noGrp="1"/>
          </p:cNvGraphicFramePr>
          <p:nvPr>
            <p:extLst>
              <p:ext uri="{D42A27DB-BD31-4B8C-83A1-F6EECF244321}">
                <p14:modId xmlns:p14="http://schemas.microsoft.com/office/powerpoint/2010/main" val="3886573319"/>
              </p:ext>
            </p:extLst>
          </p:nvPr>
        </p:nvGraphicFramePr>
        <p:xfrm>
          <a:off x="1174229" y="3526972"/>
          <a:ext cx="9505627" cy="3337560"/>
        </p:xfrm>
        <a:graphic>
          <a:graphicData uri="http://schemas.openxmlformats.org/drawingml/2006/table">
            <a:tbl>
              <a:tblPr firstRow="1" bandRow="1">
                <a:tableStyleId>{5C22544A-7EE6-4342-B048-85BDC9FD1C3A}</a:tableStyleId>
              </a:tblPr>
              <a:tblGrid>
                <a:gridCol w="1559427">
                  <a:extLst>
                    <a:ext uri="{9D8B030D-6E8A-4147-A177-3AD203B41FA5}">
                      <a16:colId xmlns:a16="http://schemas.microsoft.com/office/drawing/2014/main" val="20000"/>
                    </a:ext>
                  </a:extLst>
                </a:gridCol>
                <a:gridCol w="1673225">
                  <a:extLst>
                    <a:ext uri="{9D8B030D-6E8A-4147-A177-3AD203B41FA5}">
                      <a16:colId xmlns:a16="http://schemas.microsoft.com/office/drawing/2014/main" val="20001"/>
                    </a:ext>
                  </a:extLst>
                </a:gridCol>
                <a:gridCol w="1544955">
                  <a:extLst>
                    <a:ext uri="{9D8B030D-6E8A-4147-A177-3AD203B41FA5}">
                      <a16:colId xmlns:a16="http://schemas.microsoft.com/office/drawing/2014/main" val="20002"/>
                    </a:ext>
                  </a:extLst>
                </a:gridCol>
                <a:gridCol w="2119821">
                  <a:extLst>
                    <a:ext uri="{9D8B030D-6E8A-4147-A177-3AD203B41FA5}">
                      <a16:colId xmlns:a16="http://schemas.microsoft.com/office/drawing/2014/main" val="20003"/>
                    </a:ext>
                  </a:extLst>
                </a:gridCol>
                <a:gridCol w="2608199">
                  <a:extLst>
                    <a:ext uri="{9D8B030D-6E8A-4147-A177-3AD203B41FA5}">
                      <a16:colId xmlns:a16="http://schemas.microsoft.com/office/drawing/2014/main" val="20004"/>
                    </a:ext>
                  </a:extLst>
                </a:gridCol>
              </a:tblGrid>
              <a:tr h="370840">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ExampleID</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SugarAmount</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MilkAmount</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r>
                        <a:rPr lang="en-US" b="1" dirty="0">
                          <a:solidFill>
                            <a:srgbClr val="FFFF00"/>
                          </a:solidFill>
                          <a:latin typeface="Linux Libertine" panose="02000503000000000000" pitchFamily="2" charset="0"/>
                          <a:ea typeface="Linux Libertine" panose="02000503000000000000" pitchFamily="2" charset="0"/>
                          <a:cs typeface="Linux Libertine" panose="02000503000000000000" pitchFamily="2" charset="0"/>
                        </a:rPr>
                        <a:t>Tastiness (Class Label)</a:t>
                      </a:r>
                    </a:p>
                  </a:txBody>
                  <a:tcPr/>
                </a:tc>
                <a:extLst>
                  <a:ext uri="{0D108BD9-81ED-4DB2-BD59-A6C34878D82A}">
                    <a16:rowId xmlns:a16="http://schemas.microsoft.com/office/drawing/2014/main" val="1000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None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Bad</a:t>
                      </a:r>
                    </a:p>
                  </a:txBody>
                  <a:tcPr/>
                </a:tc>
                <a:extLst>
                  <a:ext uri="{0D108BD9-81ED-4DB2-BD59-A6C34878D82A}">
                    <a16:rowId xmlns:a16="http://schemas.microsoft.com/office/drawing/2014/main" val="1000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Huge Amount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Huge Amount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Good</a:t>
                      </a:r>
                    </a:p>
                  </a:txBody>
                  <a:tcPr/>
                </a:tc>
                <a:extLst>
                  <a:ext uri="{0D108BD9-81ED-4DB2-BD59-A6C34878D82A}">
                    <a16:rowId xmlns:a16="http://schemas.microsoft.com/office/drawing/2014/main" val="1000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Coffee3</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Some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Sublime</a:t>
                      </a:r>
                    </a:p>
                  </a:txBody>
                  <a:tcPr/>
                </a:tc>
                <a:extLst>
                  <a:ext uri="{0D108BD9-81ED-4DB2-BD59-A6C34878D82A}">
                    <a16:rowId xmlns:a16="http://schemas.microsoft.com/office/drawing/2014/main" val="10003"/>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None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None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Room Temperature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Bad</a:t>
                      </a:r>
                    </a:p>
                  </a:txBody>
                  <a:tcPr/>
                </a:tc>
                <a:extLst>
                  <a:ext uri="{0D108BD9-81ED-4DB2-BD59-A6C34878D82A}">
                    <a16:rowId xmlns:a16="http://schemas.microsoft.com/office/drawing/2014/main" val="10004"/>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Some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Some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Good</a:t>
                      </a:r>
                    </a:p>
                  </a:txBody>
                  <a:tcPr/>
                </a:tc>
                <a:extLst>
                  <a:ext uri="{0D108BD9-81ED-4DB2-BD59-A6C34878D82A}">
                    <a16:rowId xmlns:a16="http://schemas.microsoft.com/office/drawing/2014/main" val="10005"/>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None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Bad</a:t>
                      </a:r>
                    </a:p>
                  </a:txBody>
                  <a:tcPr/>
                </a:tc>
                <a:extLst>
                  <a:ext uri="{0D108BD9-81ED-4DB2-BD59-A6C34878D82A}">
                    <a16:rowId xmlns:a16="http://schemas.microsoft.com/office/drawing/2014/main" val="10006"/>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Coffee7</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Sublime</a:t>
                      </a:r>
                    </a:p>
                  </a:txBody>
                  <a:tcPr/>
                </a:tc>
                <a:extLst>
                  <a:ext uri="{0D108BD9-81ED-4DB2-BD59-A6C34878D82A}">
                    <a16:rowId xmlns:a16="http://schemas.microsoft.com/office/drawing/2014/main" val="10007"/>
                  </a:ext>
                </a:extLst>
              </a:tr>
              <a:tr h="370840">
                <a:tc>
                  <a:txBody>
                    <a:bodyPr/>
                    <a:lstStyle/>
                    <a:p>
                      <a:r>
                        <a:rPr lang="en-US" dirty="0">
                          <a:highlight>
                            <a:srgbClr val="FFFF00"/>
                          </a:highlight>
                          <a:latin typeface="Linux Libertine" panose="02000503000000000000" pitchFamily="2" charset="0"/>
                          <a:ea typeface="Linux Libertine" panose="02000503000000000000" pitchFamily="2" charset="0"/>
                          <a:cs typeface="Linux Libertine" panose="02000503000000000000" pitchFamily="2" charset="0"/>
                        </a:rPr>
                        <a:t>Coffee8</a:t>
                      </a:r>
                    </a:p>
                  </a:txBody>
                  <a:tcPr/>
                </a:tc>
                <a:tc>
                  <a:txBody>
                    <a:bodyPr/>
                    <a:lstStyle/>
                    <a:p>
                      <a:pPr algn="ctr"/>
                      <a:r>
                        <a:rPr lang="en-US" dirty="0">
                          <a:highlight>
                            <a:srgbClr val="FFFF00"/>
                          </a:highlight>
                          <a:latin typeface="Linux Libertine" panose="02000503000000000000" pitchFamily="2" charset="0"/>
                          <a:ea typeface="Linux Libertine" panose="02000503000000000000" pitchFamily="2" charset="0"/>
                          <a:cs typeface="Linux Libertine" panose="02000503000000000000" pitchFamily="2" charset="0"/>
                        </a:rPr>
                        <a:t>Huge Amount</a:t>
                      </a:r>
                    </a:p>
                  </a:txBody>
                  <a:tcPr/>
                </a:tc>
                <a:tc>
                  <a:txBody>
                    <a:bodyPr/>
                    <a:lstStyle/>
                    <a:p>
                      <a:pPr algn="ctr"/>
                      <a:r>
                        <a:rPr lang="en-US" dirty="0">
                          <a:highlight>
                            <a:srgbClr val="FFFF00"/>
                          </a:highlight>
                          <a:latin typeface="Linux Libertine" panose="02000503000000000000" pitchFamily="2" charset="0"/>
                          <a:ea typeface="Linux Libertine" panose="02000503000000000000" pitchFamily="2" charset="0"/>
                          <a:cs typeface="Linux Libertine" panose="02000503000000000000" pitchFamily="2" charset="0"/>
                        </a:rPr>
                        <a:t>Huge Amount</a:t>
                      </a:r>
                    </a:p>
                  </a:txBody>
                  <a:tcPr/>
                </a:tc>
                <a:tc>
                  <a:txBody>
                    <a:bodyPr/>
                    <a:lstStyle/>
                    <a:p>
                      <a:pPr algn="ctr"/>
                      <a:r>
                        <a:rPr lang="en-US" dirty="0">
                          <a:highlight>
                            <a:srgbClr val="FFFF00"/>
                          </a:highlight>
                          <a:latin typeface="Linux Libertine" panose="02000503000000000000" pitchFamily="2" charset="0"/>
                          <a:ea typeface="Linux Libertine" panose="02000503000000000000" pitchFamily="2" charset="0"/>
                          <a:cs typeface="Linux Libertine" panose="02000503000000000000" pitchFamily="2" charset="0"/>
                        </a:rPr>
                        <a:t>Cold</a:t>
                      </a:r>
                    </a:p>
                  </a:txBody>
                  <a:tcPr/>
                </a:tc>
                <a:tc>
                  <a:txBody>
                    <a:bodyPr/>
                    <a:lstStyle/>
                    <a:p>
                      <a:pPr algn="ctr"/>
                      <a:r>
                        <a:rPr lang="en-US" b="1" dirty="0">
                          <a:solidFill>
                            <a:srgbClr val="FF0000"/>
                          </a:solidFill>
                          <a:highlight>
                            <a:srgbClr val="FFFF00"/>
                          </a:highlight>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605161360"/>
                  </a:ext>
                </a:extLst>
              </a:tr>
            </a:tbl>
          </a:graphicData>
        </a:graphic>
      </p:graphicFrame>
    </p:spTree>
    <p:extLst>
      <p:ext uri="{BB962C8B-B14F-4D97-AF65-F5344CB8AC3E}">
        <p14:creationId xmlns:p14="http://schemas.microsoft.com/office/powerpoint/2010/main" val="3344893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Data in Machine Learning: Coffee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662248"/>
            <a:ext cx="9950971" cy="1864724"/>
          </a:xfrm>
        </p:spPr>
        <p:txBody>
          <a:bodyPr>
            <a:normAutofit/>
          </a:bodyPr>
          <a:lstStyle/>
          <a:p>
            <a:r>
              <a:rPr lang="en-US" sz="2200" dirty="0">
                <a:latin typeface="Helvetica" pitchFamily="2" charset="0"/>
              </a:rPr>
              <a:t>Or in other words:</a:t>
            </a:r>
          </a:p>
          <a:p>
            <a:pPr lvl="1"/>
            <a:r>
              <a:rPr lang="en-US" sz="2000" dirty="0">
                <a:latin typeface="Helvetica" pitchFamily="2" charset="0"/>
              </a:rPr>
              <a:t>Based on how my previous coffees turned out…</a:t>
            </a:r>
          </a:p>
          <a:p>
            <a:pPr lvl="1"/>
            <a:r>
              <a:rPr lang="en-US" sz="2000" dirty="0">
                <a:latin typeface="Helvetica" pitchFamily="2" charset="0"/>
              </a:rPr>
              <a:t>How do I think this new one will go?</a:t>
            </a:r>
          </a:p>
          <a:p>
            <a:r>
              <a:rPr lang="en-US" sz="2200" b="1" dirty="0">
                <a:solidFill>
                  <a:schemeClr val="accent1"/>
                </a:solidFill>
                <a:latin typeface="Helvetica" pitchFamily="2" charset="0"/>
              </a:rPr>
              <a:t>What do you think? What might the class label be here for Coffee8?</a:t>
            </a:r>
          </a:p>
          <a:p>
            <a:pPr lvl="1"/>
            <a:endParaRPr lang="en-US" sz="2200" dirty="0">
              <a:latin typeface="Helvetica" pitchFamily="2" charset="0"/>
            </a:endParaRPr>
          </a:p>
        </p:txBody>
      </p:sp>
      <p:graphicFrame>
        <p:nvGraphicFramePr>
          <p:cNvPr id="4" name="Table 3">
            <a:extLst>
              <a:ext uri="{FF2B5EF4-FFF2-40B4-BE49-F238E27FC236}">
                <a16:creationId xmlns:a16="http://schemas.microsoft.com/office/drawing/2014/main" id="{7E23C8D5-E94F-2807-3835-D8EE882525A7}"/>
              </a:ext>
            </a:extLst>
          </p:cNvPr>
          <p:cNvGraphicFramePr>
            <a:graphicFrameLocks noGrp="1"/>
          </p:cNvGraphicFramePr>
          <p:nvPr/>
        </p:nvGraphicFramePr>
        <p:xfrm>
          <a:off x="1174229" y="3526972"/>
          <a:ext cx="9505627" cy="3337560"/>
        </p:xfrm>
        <a:graphic>
          <a:graphicData uri="http://schemas.openxmlformats.org/drawingml/2006/table">
            <a:tbl>
              <a:tblPr firstRow="1" bandRow="1">
                <a:tableStyleId>{5C22544A-7EE6-4342-B048-85BDC9FD1C3A}</a:tableStyleId>
              </a:tblPr>
              <a:tblGrid>
                <a:gridCol w="1559427">
                  <a:extLst>
                    <a:ext uri="{9D8B030D-6E8A-4147-A177-3AD203B41FA5}">
                      <a16:colId xmlns:a16="http://schemas.microsoft.com/office/drawing/2014/main" val="20000"/>
                    </a:ext>
                  </a:extLst>
                </a:gridCol>
                <a:gridCol w="1673225">
                  <a:extLst>
                    <a:ext uri="{9D8B030D-6E8A-4147-A177-3AD203B41FA5}">
                      <a16:colId xmlns:a16="http://schemas.microsoft.com/office/drawing/2014/main" val="20001"/>
                    </a:ext>
                  </a:extLst>
                </a:gridCol>
                <a:gridCol w="1544955">
                  <a:extLst>
                    <a:ext uri="{9D8B030D-6E8A-4147-A177-3AD203B41FA5}">
                      <a16:colId xmlns:a16="http://schemas.microsoft.com/office/drawing/2014/main" val="20002"/>
                    </a:ext>
                  </a:extLst>
                </a:gridCol>
                <a:gridCol w="2119821">
                  <a:extLst>
                    <a:ext uri="{9D8B030D-6E8A-4147-A177-3AD203B41FA5}">
                      <a16:colId xmlns:a16="http://schemas.microsoft.com/office/drawing/2014/main" val="20003"/>
                    </a:ext>
                  </a:extLst>
                </a:gridCol>
                <a:gridCol w="2608199">
                  <a:extLst>
                    <a:ext uri="{9D8B030D-6E8A-4147-A177-3AD203B41FA5}">
                      <a16:colId xmlns:a16="http://schemas.microsoft.com/office/drawing/2014/main" val="20004"/>
                    </a:ext>
                  </a:extLst>
                </a:gridCol>
              </a:tblGrid>
              <a:tr h="370840">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ExampleID</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SugarAmount</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MilkAmount</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r>
                        <a:rPr lang="en-US" b="1" dirty="0">
                          <a:solidFill>
                            <a:srgbClr val="FFFF00"/>
                          </a:solidFill>
                          <a:latin typeface="Linux Libertine" panose="02000503000000000000" pitchFamily="2" charset="0"/>
                          <a:ea typeface="Linux Libertine" panose="02000503000000000000" pitchFamily="2" charset="0"/>
                          <a:cs typeface="Linux Libertine" panose="02000503000000000000" pitchFamily="2" charset="0"/>
                        </a:rPr>
                        <a:t>Tastiness (Class Label)</a:t>
                      </a:r>
                    </a:p>
                  </a:txBody>
                  <a:tcPr/>
                </a:tc>
                <a:extLst>
                  <a:ext uri="{0D108BD9-81ED-4DB2-BD59-A6C34878D82A}">
                    <a16:rowId xmlns:a16="http://schemas.microsoft.com/office/drawing/2014/main" val="1000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None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Bad</a:t>
                      </a:r>
                    </a:p>
                  </a:txBody>
                  <a:tcPr/>
                </a:tc>
                <a:extLst>
                  <a:ext uri="{0D108BD9-81ED-4DB2-BD59-A6C34878D82A}">
                    <a16:rowId xmlns:a16="http://schemas.microsoft.com/office/drawing/2014/main" val="1000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Huge Amount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Huge Amount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Good</a:t>
                      </a:r>
                    </a:p>
                  </a:txBody>
                  <a:tcPr/>
                </a:tc>
                <a:extLst>
                  <a:ext uri="{0D108BD9-81ED-4DB2-BD59-A6C34878D82A}">
                    <a16:rowId xmlns:a16="http://schemas.microsoft.com/office/drawing/2014/main" val="1000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Coffee3</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Some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Sublime</a:t>
                      </a:r>
                    </a:p>
                  </a:txBody>
                  <a:tcPr/>
                </a:tc>
                <a:extLst>
                  <a:ext uri="{0D108BD9-81ED-4DB2-BD59-A6C34878D82A}">
                    <a16:rowId xmlns:a16="http://schemas.microsoft.com/office/drawing/2014/main" val="10003"/>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None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None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Room Temperature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Bad</a:t>
                      </a:r>
                    </a:p>
                  </a:txBody>
                  <a:tcPr/>
                </a:tc>
                <a:extLst>
                  <a:ext uri="{0D108BD9-81ED-4DB2-BD59-A6C34878D82A}">
                    <a16:rowId xmlns:a16="http://schemas.microsoft.com/office/drawing/2014/main" val="10004"/>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Some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Some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Good</a:t>
                      </a:r>
                    </a:p>
                  </a:txBody>
                  <a:tcPr/>
                </a:tc>
                <a:extLst>
                  <a:ext uri="{0D108BD9-81ED-4DB2-BD59-A6C34878D82A}">
                    <a16:rowId xmlns:a16="http://schemas.microsoft.com/office/drawing/2014/main" val="10005"/>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None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Bad</a:t>
                      </a:r>
                    </a:p>
                  </a:txBody>
                  <a:tcPr/>
                </a:tc>
                <a:extLst>
                  <a:ext uri="{0D108BD9-81ED-4DB2-BD59-A6C34878D82A}">
                    <a16:rowId xmlns:a16="http://schemas.microsoft.com/office/drawing/2014/main" val="10006"/>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Coffee7</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Sublime</a:t>
                      </a:r>
                    </a:p>
                  </a:txBody>
                  <a:tcPr/>
                </a:tc>
                <a:extLst>
                  <a:ext uri="{0D108BD9-81ED-4DB2-BD59-A6C34878D82A}">
                    <a16:rowId xmlns:a16="http://schemas.microsoft.com/office/drawing/2014/main" val="10007"/>
                  </a:ext>
                </a:extLst>
              </a:tr>
              <a:tr h="370840">
                <a:tc>
                  <a:txBody>
                    <a:bodyPr/>
                    <a:lstStyle/>
                    <a:p>
                      <a:r>
                        <a:rPr lang="en-US" dirty="0">
                          <a:highlight>
                            <a:srgbClr val="FFFF00"/>
                          </a:highlight>
                          <a:latin typeface="Linux Libertine" panose="02000503000000000000" pitchFamily="2" charset="0"/>
                          <a:ea typeface="Linux Libertine" panose="02000503000000000000" pitchFamily="2" charset="0"/>
                          <a:cs typeface="Linux Libertine" panose="02000503000000000000" pitchFamily="2" charset="0"/>
                        </a:rPr>
                        <a:t>Coffee8</a:t>
                      </a:r>
                    </a:p>
                  </a:txBody>
                  <a:tcPr/>
                </a:tc>
                <a:tc>
                  <a:txBody>
                    <a:bodyPr/>
                    <a:lstStyle/>
                    <a:p>
                      <a:pPr algn="ctr"/>
                      <a:r>
                        <a:rPr lang="en-US" dirty="0">
                          <a:highlight>
                            <a:srgbClr val="FFFF00"/>
                          </a:highlight>
                          <a:latin typeface="Linux Libertine" panose="02000503000000000000" pitchFamily="2" charset="0"/>
                          <a:ea typeface="Linux Libertine" panose="02000503000000000000" pitchFamily="2" charset="0"/>
                          <a:cs typeface="Linux Libertine" panose="02000503000000000000" pitchFamily="2" charset="0"/>
                        </a:rPr>
                        <a:t>Huge Amount</a:t>
                      </a:r>
                    </a:p>
                  </a:txBody>
                  <a:tcPr/>
                </a:tc>
                <a:tc>
                  <a:txBody>
                    <a:bodyPr/>
                    <a:lstStyle/>
                    <a:p>
                      <a:pPr algn="ctr"/>
                      <a:r>
                        <a:rPr lang="en-US" dirty="0">
                          <a:highlight>
                            <a:srgbClr val="FFFF00"/>
                          </a:highlight>
                          <a:latin typeface="Linux Libertine" panose="02000503000000000000" pitchFamily="2" charset="0"/>
                          <a:ea typeface="Linux Libertine" panose="02000503000000000000" pitchFamily="2" charset="0"/>
                          <a:cs typeface="Linux Libertine" panose="02000503000000000000" pitchFamily="2" charset="0"/>
                        </a:rPr>
                        <a:t>Huge Amount</a:t>
                      </a:r>
                    </a:p>
                  </a:txBody>
                  <a:tcPr/>
                </a:tc>
                <a:tc>
                  <a:txBody>
                    <a:bodyPr/>
                    <a:lstStyle/>
                    <a:p>
                      <a:pPr algn="ctr"/>
                      <a:r>
                        <a:rPr lang="en-US" dirty="0">
                          <a:highlight>
                            <a:srgbClr val="FFFF00"/>
                          </a:highlight>
                          <a:latin typeface="Linux Libertine" panose="02000503000000000000" pitchFamily="2" charset="0"/>
                          <a:ea typeface="Linux Libertine" panose="02000503000000000000" pitchFamily="2" charset="0"/>
                          <a:cs typeface="Linux Libertine" panose="02000503000000000000" pitchFamily="2" charset="0"/>
                        </a:rPr>
                        <a:t>Cold</a:t>
                      </a:r>
                    </a:p>
                  </a:txBody>
                  <a:tcPr/>
                </a:tc>
                <a:tc>
                  <a:txBody>
                    <a:bodyPr/>
                    <a:lstStyle/>
                    <a:p>
                      <a:pPr algn="ctr"/>
                      <a:r>
                        <a:rPr lang="en-US" b="1" dirty="0">
                          <a:solidFill>
                            <a:srgbClr val="FF0000"/>
                          </a:solidFill>
                          <a:highlight>
                            <a:srgbClr val="FFFF00"/>
                          </a:highlight>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605161360"/>
                  </a:ext>
                </a:extLst>
              </a:tr>
            </a:tbl>
          </a:graphicData>
        </a:graphic>
      </p:graphicFrame>
    </p:spTree>
    <p:extLst>
      <p:ext uri="{BB962C8B-B14F-4D97-AF65-F5344CB8AC3E}">
        <p14:creationId xmlns:p14="http://schemas.microsoft.com/office/powerpoint/2010/main" val="4902014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Data in Machine Learning: Tennis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8" y="2103120"/>
            <a:ext cx="9950971" cy="3849624"/>
          </a:xfrm>
        </p:spPr>
        <p:txBody>
          <a:bodyPr>
            <a:normAutofit/>
          </a:bodyPr>
          <a:lstStyle/>
          <a:p>
            <a:r>
              <a:rPr lang="en-US" sz="2600" dirty="0">
                <a:latin typeface="Helvetica" pitchFamily="2" charset="0"/>
              </a:rPr>
              <a:t>And like… I *know* you guys don’t think that Machine Learning is only about coffee… but just to prove it!</a:t>
            </a:r>
          </a:p>
          <a:p>
            <a:r>
              <a:rPr lang="en-US" sz="2600" dirty="0">
                <a:latin typeface="Helvetica" pitchFamily="2" charset="0"/>
              </a:rPr>
              <a:t>It can also be about ideal weather conditions to play Tennis!</a:t>
            </a:r>
          </a:p>
          <a:p>
            <a:pPr lvl="1"/>
            <a:endParaRPr lang="en-US" sz="2200" dirty="0">
              <a:latin typeface="Helvetica" pitchFamily="2" charset="0"/>
            </a:endParaRPr>
          </a:p>
          <a:p>
            <a:pPr marL="0" indent="0">
              <a:buNone/>
            </a:pPr>
            <a:endParaRPr lang="en-US" sz="2400" dirty="0">
              <a:latin typeface="Helvetica" pitchFamily="2" charset="0"/>
            </a:endParaRPr>
          </a:p>
        </p:txBody>
      </p:sp>
      <p:graphicFrame>
        <p:nvGraphicFramePr>
          <p:cNvPr id="4" name="Table 3">
            <a:extLst>
              <a:ext uri="{FF2B5EF4-FFF2-40B4-BE49-F238E27FC236}">
                <a16:creationId xmlns:a16="http://schemas.microsoft.com/office/drawing/2014/main" id="{6CA7E8B6-AA48-AB5E-4AE0-43A62B77F87E}"/>
              </a:ext>
            </a:extLst>
          </p:cNvPr>
          <p:cNvGraphicFramePr>
            <a:graphicFrameLocks noGrp="1"/>
          </p:cNvGraphicFramePr>
          <p:nvPr>
            <p:extLst>
              <p:ext uri="{D42A27DB-BD31-4B8C-83A1-F6EECF244321}">
                <p14:modId xmlns:p14="http://schemas.microsoft.com/office/powerpoint/2010/main" val="2690077489"/>
              </p:ext>
            </p:extLst>
          </p:nvPr>
        </p:nvGraphicFramePr>
        <p:xfrm>
          <a:off x="543400" y="4323324"/>
          <a:ext cx="11105199" cy="1854200"/>
        </p:xfrm>
        <a:graphic>
          <a:graphicData uri="http://schemas.openxmlformats.org/drawingml/2006/table">
            <a:tbl>
              <a:tblPr firstRow="1" bandRow="1">
                <a:tableStyleId>{5C22544A-7EE6-4342-B048-85BDC9FD1C3A}</a:tableStyleId>
              </a:tblPr>
              <a:tblGrid>
                <a:gridCol w="1375156">
                  <a:extLst>
                    <a:ext uri="{9D8B030D-6E8A-4147-A177-3AD203B41FA5}">
                      <a16:colId xmlns:a16="http://schemas.microsoft.com/office/drawing/2014/main" val="20000"/>
                    </a:ext>
                  </a:extLst>
                </a:gridCol>
                <a:gridCol w="1971866">
                  <a:extLst>
                    <a:ext uri="{9D8B030D-6E8A-4147-A177-3AD203B41FA5}">
                      <a16:colId xmlns:a16="http://schemas.microsoft.com/office/drawing/2014/main" val="20001"/>
                    </a:ext>
                  </a:extLst>
                </a:gridCol>
                <a:gridCol w="1606487">
                  <a:extLst>
                    <a:ext uri="{9D8B030D-6E8A-4147-A177-3AD203B41FA5}">
                      <a16:colId xmlns:a16="http://schemas.microsoft.com/office/drawing/2014/main" val="20002"/>
                    </a:ext>
                  </a:extLst>
                </a:gridCol>
                <a:gridCol w="1222693">
                  <a:extLst>
                    <a:ext uri="{9D8B030D-6E8A-4147-A177-3AD203B41FA5}">
                      <a16:colId xmlns:a16="http://schemas.microsoft.com/office/drawing/2014/main" val="20003"/>
                    </a:ext>
                  </a:extLst>
                </a:gridCol>
                <a:gridCol w="876427">
                  <a:extLst>
                    <a:ext uri="{9D8B030D-6E8A-4147-A177-3AD203B41FA5}">
                      <a16:colId xmlns:a16="http://schemas.microsoft.com/office/drawing/2014/main" val="1840196287"/>
                    </a:ext>
                  </a:extLst>
                </a:gridCol>
                <a:gridCol w="4052570">
                  <a:extLst>
                    <a:ext uri="{9D8B030D-6E8A-4147-A177-3AD203B41FA5}">
                      <a16:colId xmlns:a16="http://schemas.microsoft.com/office/drawing/2014/main" val="20004"/>
                    </a:ext>
                  </a:extLst>
                </a:gridCol>
              </a:tblGrid>
              <a:tr h="370840">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ExampleID</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WeatherOutlook</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Humidity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Wind</a:t>
                      </a:r>
                    </a:p>
                  </a:txBody>
                  <a:tcPr/>
                </a:tc>
                <a:tc>
                  <a:txBody>
                    <a:bodyPr/>
                    <a:lstStyle/>
                    <a:p>
                      <a:r>
                        <a:rPr lang="en-US" b="1" dirty="0">
                          <a:solidFill>
                            <a:srgbClr val="FFFF00"/>
                          </a:solidFill>
                          <a:latin typeface="Linux Libertine" panose="02000503000000000000" pitchFamily="2" charset="0"/>
                          <a:ea typeface="Linux Libertine" panose="02000503000000000000" pitchFamily="2" charset="0"/>
                          <a:cs typeface="Linux Libertine" panose="02000503000000000000" pitchFamily="2" charset="0"/>
                        </a:rPr>
                        <a:t>Did I Play Tennis Today (Class Label)</a:t>
                      </a:r>
                    </a:p>
                  </a:txBody>
                  <a:tcPr/>
                </a:tc>
                <a:extLst>
                  <a:ext uri="{0D108BD9-81ED-4DB2-BD59-A6C34878D82A}">
                    <a16:rowId xmlns:a16="http://schemas.microsoft.com/office/drawing/2014/main" val="1000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Day1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Day2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Day3</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Low</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3"/>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Day4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7537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Data in Machine Learning: Tennis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8" y="2103120"/>
            <a:ext cx="9950971" cy="3849624"/>
          </a:xfrm>
        </p:spPr>
        <p:txBody>
          <a:bodyPr>
            <a:normAutofit/>
          </a:bodyPr>
          <a:lstStyle/>
          <a:p>
            <a:r>
              <a:rPr lang="en-US" sz="2600" dirty="0">
                <a:latin typeface="Helvetica" pitchFamily="2" charset="0"/>
              </a:rPr>
              <a:t>It can also be about identifying whether or not any particular animal is a bird!</a:t>
            </a:r>
          </a:p>
          <a:p>
            <a:r>
              <a:rPr lang="en-US" sz="2600" dirty="0">
                <a:latin typeface="Helvetica" pitchFamily="2" charset="0"/>
              </a:rPr>
              <a:t>Truly, the possibilities are endless!</a:t>
            </a:r>
          </a:p>
          <a:p>
            <a:pPr lvl="1"/>
            <a:endParaRPr lang="en-US" sz="2200" dirty="0">
              <a:latin typeface="Helvetica" pitchFamily="2" charset="0"/>
            </a:endParaRPr>
          </a:p>
          <a:p>
            <a:pPr marL="0" indent="0">
              <a:buNone/>
            </a:pPr>
            <a:endParaRPr lang="en-US" sz="2400" dirty="0">
              <a:latin typeface="Helvetica" pitchFamily="2" charset="0"/>
            </a:endParaRPr>
          </a:p>
        </p:txBody>
      </p:sp>
      <p:graphicFrame>
        <p:nvGraphicFramePr>
          <p:cNvPr id="4" name="Table 3">
            <a:extLst>
              <a:ext uri="{FF2B5EF4-FFF2-40B4-BE49-F238E27FC236}">
                <a16:creationId xmlns:a16="http://schemas.microsoft.com/office/drawing/2014/main" id="{6CA7E8B6-AA48-AB5E-4AE0-43A62B77F87E}"/>
              </a:ext>
            </a:extLst>
          </p:cNvPr>
          <p:cNvGraphicFramePr>
            <a:graphicFrameLocks noGrp="1"/>
          </p:cNvGraphicFramePr>
          <p:nvPr>
            <p:extLst>
              <p:ext uri="{D42A27DB-BD31-4B8C-83A1-F6EECF244321}">
                <p14:modId xmlns:p14="http://schemas.microsoft.com/office/powerpoint/2010/main" val="4252761867"/>
              </p:ext>
            </p:extLst>
          </p:nvPr>
        </p:nvGraphicFramePr>
        <p:xfrm>
          <a:off x="2304541" y="4098544"/>
          <a:ext cx="7582917" cy="1854200"/>
        </p:xfrm>
        <a:graphic>
          <a:graphicData uri="http://schemas.openxmlformats.org/drawingml/2006/table">
            <a:tbl>
              <a:tblPr firstRow="1" bandRow="1">
                <a:tableStyleId>{5C22544A-7EE6-4342-B048-85BDC9FD1C3A}</a:tableStyleId>
              </a:tblPr>
              <a:tblGrid>
                <a:gridCol w="2204149">
                  <a:extLst>
                    <a:ext uri="{9D8B030D-6E8A-4147-A177-3AD203B41FA5}">
                      <a16:colId xmlns:a16="http://schemas.microsoft.com/office/drawing/2014/main" val="20000"/>
                    </a:ext>
                  </a:extLst>
                </a:gridCol>
                <a:gridCol w="1326198">
                  <a:extLst>
                    <a:ext uri="{9D8B030D-6E8A-4147-A177-3AD203B41FA5}">
                      <a16:colId xmlns:a16="http://schemas.microsoft.com/office/drawing/2014/main" val="20001"/>
                    </a:ext>
                  </a:extLst>
                </a:gridCol>
                <a:gridCol w="4052570">
                  <a:extLst>
                    <a:ext uri="{9D8B030D-6E8A-4147-A177-3AD203B41FA5}">
                      <a16:colId xmlns:a16="http://schemas.microsoft.com/office/drawing/2014/main" val="20004"/>
                    </a:ext>
                  </a:extLst>
                </a:gridCol>
              </a:tblGrid>
              <a:tr h="370840">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ExampleID</a:t>
                      </a:r>
                      <a:r>
                        <a:rPr lang="en-US" dirty="0">
                          <a:latin typeface="Linux Libertine" panose="02000503000000000000" pitchFamily="2" charset="0"/>
                          <a:ea typeface="Linux Libertine" panose="02000503000000000000" pitchFamily="2" charset="0"/>
                          <a:cs typeface="Linux Libertine" panose="02000503000000000000" pitchFamily="2" charset="0"/>
                        </a:rPr>
                        <a:t> (Index)</a:t>
                      </a:r>
                    </a:p>
                  </a:txBody>
                  <a:tcPr/>
                </a:tc>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DoesItFly</a:t>
                      </a: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r>
                        <a:rPr lang="en-US" b="1" dirty="0">
                          <a:solidFill>
                            <a:srgbClr val="FFFF00"/>
                          </a:solidFill>
                          <a:latin typeface="Linux Libertine" panose="02000503000000000000" pitchFamily="2" charset="0"/>
                          <a:ea typeface="Linux Libertine" panose="02000503000000000000" pitchFamily="2" charset="0"/>
                          <a:cs typeface="Linux Libertine" panose="02000503000000000000" pitchFamily="2" charset="0"/>
                        </a:rPr>
                        <a:t>Is it a Bird? (Class Label)</a:t>
                      </a:r>
                    </a:p>
                  </a:txBody>
                  <a:tcPr/>
                </a:tc>
                <a:extLst>
                  <a:ext uri="{0D108BD9-81ED-4DB2-BD59-A6C34878D82A}">
                    <a16:rowId xmlns:a16="http://schemas.microsoft.com/office/drawing/2014/main" val="1000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Parrot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Hawk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Dog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3"/>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Squid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77976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One Definition of Learning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1900" dirty="0">
              <a:latin typeface="Helvetica" pitchFamily="2" charset="0"/>
            </a:endParaRPr>
          </a:p>
          <a:p>
            <a:endParaRPr lang="en-US" sz="1900" dirty="0">
              <a:latin typeface="Helvetica" pitchFamily="2" charset="0"/>
            </a:endParaRPr>
          </a:p>
          <a:p>
            <a:endParaRPr lang="en-US" sz="1900" dirty="0">
              <a:latin typeface="Helvetica" pitchFamily="2" charset="0"/>
            </a:endParaRPr>
          </a:p>
          <a:p>
            <a:pPr marL="0" indent="0" algn="ctr">
              <a:buNone/>
            </a:pPr>
            <a:r>
              <a:rPr lang="en-US" sz="2600" dirty="0">
                <a:latin typeface="Helvetica" pitchFamily="2" charset="0"/>
              </a:rPr>
              <a:t>Improving performance on future tasks after making observations about the world.</a:t>
            </a:r>
          </a:p>
        </p:txBody>
      </p:sp>
    </p:spTree>
    <p:extLst>
      <p:ext uri="{BB962C8B-B14F-4D97-AF65-F5344CB8AC3E}">
        <p14:creationId xmlns:p14="http://schemas.microsoft.com/office/powerpoint/2010/main" val="3120776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Data in Machine Learning: Tennis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8" y="2103120"/>
            <a:ext cx="9950971" cy="1854200"/>
          </a:xfrm>
        </p:spPr>
        <p:txBody>
          <a:bodyPr>
            <a:normAutofit fontScale="85000" lnSpcReduction="20000"/>
          </a:bodyPr>
          <a:lstStyle/>
          <a:p>
            <a:r>
              <a:rPr lang="en-US" sz="2600" dirty="0">
                <a:latin typeface="Helvetica" pitchFamily="2" charset="0"/>
              </a:rPr>
              <a:t>One quick note on this one:</a:t>
            </a:r>
          </a:p>
          <a:p>
            <a:r>
              <a:rPr lang="en-US" sz="2600" dirty="0">
                <a:latin typeface="Helvetica" pitchFamily="2" charset="0"/>
              </a:rPr>
              <a:t>The </a:t>
            </a:r>
            <a:r>
              <a:rPr lang="en-US" sz="2600" dirty="0" err="1">
                <a:latin typeface="Helvetica" pitchFamily="2" charset="0"/>
              </a:rPr>
              <a:t>ExampleID</a:t>
            </a:r>
            <a:r>
              <a:rPr lang="en-US" sz="2600" dirty="0">
                <a:latin typeface="Helvetica" pitchFamily="2" charset="0"/>
              </a:rPr>
              <a:t> column here is still performing the same function: giving each example a unique identifier.</a:t>
            </a:r>
          </a:p>
          <a:p>
            <a:pPr lvl="1"/>
            <a:r>
              <a:rPr lang="en-US" sz="2400" dirty="0">
                <a:latin typeface="Helvetica" pitchFamily="2" charset="0"/>
              </a:rPr>
              <a:t>But note that the examples here aren’t just “ID #s”, but are the common names of different animals.</a:t>
            </a:r>
          </a:p>
          <a:p>
            <a:pPr lvl="1"/>
            <a:endParaRPr lang="en-US" sz="2200" dirty="0">
              <a:latin typeface="Helvetica" pitchFamily="2" charset="0"/>
            </a:endParaRPr>
          </a:p>
          <a:p>
            <a:pPr marL="0" indent="0">
              <a:buNone/>
            </a:pPr>
            <a:endParaRPr lang="en-US" sz="2400" dirty="0">
              <a:latin typeface="Helvetica" pitchFamily="2" charset="0"/>
            </a:endParaRPr>
          </a:p>
        </p:txBody>
      </p:sp>
      <p:graphicFrame>
        <p:nvGraphicFramePr>
          <p:cNvPr id="4" name="Table 3">
            <a:extLst>
              <a:ext uri="{FF2B5EF4-FFF2-40B4-BE49-F238E27FC236}">
                <a16:creationId xmlns:a16="http://schemas.microsoft.com/office/drawing/2014/main" id="{6CA7E8B6-AA48-AB5E-4AE0-43A62B77F87E}"/>
              </a:ext>
            </a:extLst>
          </p:cNvPr>
          <p:cNvGraphicFramePr>
            <a:graphicFrameLocks noGrp="1"/>
          </p:cNvGraphicFramePr>
          <p:nvPr>
            <p:extLst>
              <p:ext uri="{D42A27DB-BD31-4B8C-83A1-F6EECF244321}">
                <p14:modId xmlns:p14="http://schemas.microsoft.com/office/powerpoint/2010/main" val="2130698645"/>
              </p:ext>
            </p:extLst>
          </p:nvPr>
        </p:nvGraphicFramePr>
        <p:xfrm>
          <a:off x="2304541" y="4098544"/>
          <a:ext cx="7582917" cy="1854200"/>
        </p:xfrm>
        <a:graphic>
          <a:graphicData uri="http://schemas.openxmlformats.org/drawingml/2006/table">
            <a:tbl>
              <a:tblPr firstRow="1" bandRow="1">
                <a:tableStyleId>{5C22544A-7EE6-4342-B048-85BDC9FD1C3A}</a:tableStyleId>
              </a:tblPr>
              <a:tblGrid>
                <a:gridCol w="2204149">
                  <a:extLst>
                    <a:ext uri="{9D8B030D-6E8A-4147-A177-3AD203B41FA5}">
                      <a16:colId xmlns:a16="http://schemas.microsoft.com/office/drawing/2014/main" val="20000"/>
                    </a:ext>
                  </a:extLst>
                </a:gridCol>
                <a:gridCol w="1326198">
                  <a:extLst>
                    <a:ext uri="{9D8B030D-6E8A-4147-A177-3AD203B41FA5}">
                      <a16:colId xmlns:a16="http://schemas.microsoft.com/office/drawing/2014/main" val="20001"/>
                    </a:ext>
                  </a:extLst>
                </a:gridCol>
                <a:gridCol w="4052570">
                  <a:extLst>
                    <a:ext uri="{9D8B030D-6E8A-4147-A177-3AD203B41FA5}">
                      <a16:colId xmlns:a16="http://schemas.microsoft.com/office/drawing/2014/main" val="20004"/>
                    </a:ext>
                  </a:extLst>
                </a:gridCol>
              </a:tblGrid>
              <a:tr h="370840">
                <a:tc>
                  <a:txBody>
                    <a:bodyPr/>
                    <a:lstStyle/>
                    <a:p>
                      <a:r>
                        <a:rPr lang="en-US" dirty="0" err="1">
                          <a:solidFill>
                            <a:srgbClr val="FFFF00"/>
                          </a:solidFill>
                          <a:latin typeface="Linux Libertine" panose="02000503000000000000" pitchFamily="2" charset="0"/>
                          <a:ea typeface="Linux Libertine" panose="02000503000000000000" pitchFamily="2" charset="0"/>
                          <a:cs typeface="Linux Libertine" panose="02000503000000000000" pitchFamily="2" charset="0"/>
                        </a:rPr>
                        <a:t>ExampleID</a:t>
                      </a:r>
                      <a:r>
                        <a:rPr lang="en-US" dirty="0">
                          <a:solidFill>
                            <a:srgbClr val="FFFF00"/>
                          </a:solidFill>
                          <a:latin typeface="Linux Libertine" panose="02000503000000000000" pitchFamily="2" charset="0"/>
                          <a:ea typeface="Linux Libertine" panose="02000503000000000000" pitchFamily="2" charset="0"/>
                          <a:cs typeface="Linux Libertine" panose="02000503000000000000" pitchFamily="2" charset="0"/>
                        </a:rPr>
                        <a:t> (Index</a:t>
                      </a: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DoesItFly</a:t>
                      </a: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Is it a Bird? (Class Label)</a:t>
                      </a:r>
                    </a:p>
                  </a:txBody>
                  <a:tcPr/>
                </a:tc>
                <a:extLst>
                  <a:ext uri="{0D108BD9-81ED-4DB2-BD59-A6C34878D82A}">
                    <a16:rowId xmlns:a16="http://schemas.microsoft.com/office/drawing/2014/main" val="1000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Parrot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Hawk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Dog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3"/>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Squid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90929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Data in Machine Learning: Tennis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8" y="2103120"/>
            <a:ext cx="9950971" cy="1854200"/>
          </a:xfrm>
        </p:spPr>
        <p:txBody>
          <a:bodyPr>
            <a:normAutofit fontScale="85000" lnSpcReduction="20000"/>
          </a:bodyPr>
          <a:lstStyle/>
          <a:p>
            <a:r>
              <a:rPr lang="en-US" sz="2600" dirty="0">
                <a:latin typeface="Helvetica" pitchFamily="2" charset="0"/>
              </a:rPr>
              <a:t>This is, of course, totally fine and you’ll see it all the time.</a:t>
            </a:r>
          </a:p>
          <a:p>
            <a:pPr lvl="1"/>
            <a:r>
              <a:rPr lang="en-US" sz="2400" dirty="0">
                <a:latin typeface="Helvetica" pitchFamily="2" charset="0"/>
              </a:rPr>
              <a:t>Often times this column is called the </a:t>
            </a:r>
            <a:r>
              <a:rPr lang="en-US" sz="2400" b="1" dirty="0">
                <a:latin typeface="Helvetica" pitchFamily="2" charset="0"/>
              </a:rPr>
              <a:t>Index</a:t>
            </a:r>
          </a:p>
          <a:p>
            <a:r>
              <a:rPr lang="en-US" sz="2600" dirty="0">
                <a:latin typeface="Helvetica" pitchFamily="2" charset="0"/>
              </a:rPr>
              <a:t>But even though “Parrot” and “Squid” is more descriptive/evocative than “Coffee1” or “Day4” don’t be fooled into using this column in determining the class label!</a:t>
            </a:r>
            <a:endParaRPr lang="en-US" sz="2400" dirty="0">
              <a:latin typeface="Helvetica" pitchFamily="2" charset="0"/>
            </a:endParaRPr>
          </a:p>
          <a:p>
            <a:pPr lvl="1"/>
            <a:endParaRPr lang="en-US" sz="2200" dirty="0">
              <a:latin typeface="Helvetica" pitchFamily="2" charset="0"/>
            </a:endParaRPr>
          </a:p>
          <a:p>
            <a:pPr marL="0" indent="0">
              <a:buNone/>
            </a:pPr>
            <a:endParaRPr lang="en-US" sz="2400" dirty="0">
              <a:latin typeface="Helvetica" pitchFamily="2" charset="0"/>
            </a:endParaRPr>
          </a:p>
        </p:txBody>
      </p:sp>
      <p:graphicFrame>
        <p:nvGraphicFramePr>
          <p:cNvPr id="4" name="Table 3">
            <a:extLst>
              <a:ext uri="{FF2B5EF4-FFF2-40B4-BE49-F238E27FC236}">
                <a16:creationId xmlns:a16="http://schemas.microsoft.com/office/drawing/2014/main" id="{6CA7E8B6-AA48-AB5E-4AE0-43A62B77F87E}"/>
              </a:ext>
            </a:extLst>
          </p:cNvPr>
          <p:cNvGraphicFramePr>
            <a:graphicFrameLocks noGrp="1"/>
          </p:cNvGraphicFramePr>
          <p:nvPr/>
        </p:nvGraphicFramePr>
        <p:xfrm>
          <a:off x="2304541" y="4098544"/>
          <a:ext cx="7582917" cy="1854200"/>
        </p:xfrm>
        <a:graphic>
          <a:graphicData uri="http://schemas.openxmlformats.org/drawingml/2006/table">
            <a:tbl>
              <a:tblPr firstRow="1" bandRow="1">
                <a:tableStyleId>{5C22544A-7EE6-4342-B048-85BDC9FD1C3A}</a:tableStyleId>
              </a:tblPr>
              <a:tblGrid>
                <a:gridCol w="2204149">
                  <a:extLst>
                    <a:ext uri="{9D8B030D-6E8A-4147-A177-3AD203B41FA5}">
                      <a16:colId xmlns:a16="http://schemas.microsoft.com/office/drawing/2014/main" val="20000"/>
                    </a:ext>
                  </a:extLst>
                </a:gridCol>
                <a:gridCol w="1326198">
                  <a:extLst>
                    <a:ext uri="{9D8B030D-6E8A-4147-A177-3AD203B41FA5}">
                      <a16:colId xmlns:a16="http://schemas.microsoft.com/office/drawing/2014/main" val="20001"/>
                    </a:ext>
                  </a:extLst>
                </a:gridCol>
                <a:gridCol w="4052570">
                  <a:extLst>
                    <a:ext uri="{9D8B030D-6E8A-4147-A177-3AD203B41FA5}">
                      <a16:colId xmlns:a16="http://schemas.microsoft.com/office/drawing/2014/main" val="20004"/>
                    </a:ext>
                  </a:extLst>
                </a:gridCol>
              </a:tblGrid>
              <a:tr h="370840">
                <a:tc>
                  <a:txBody>
                    <a:bodyPr/>
                    <a:lstStyle/>
                    <a:p>
                      <a:r>
                        <a:rPr lang="en-US" dirty="0" err="1">
                          <a:solidFill>
                            <a:srgbClr val="FFFF00"/>
                          </a:solidFill>
                          <a:latin typeface="Linux Libertine" panose="02000503000000000000" pitchFamily="2" charset="0"/>
                          <a:ea typeface="Linux Libertine" panose="02000503000000000000" pitchFamily="2" charset="0"/>
                          <a:cs typeface="Linux Libertine" panose="02000503000000000000" pitchFamily="2" charset="0"/>
                        </a:rPr>
                        <a:t>ExampleID</a:t>
                      </a:r>
                      <a:r>
                        <a:rPr lang="en-US" dirty="0">
                          <a:solidFill>
                            <a:srgbClr val="FFFF00"/>
                          </a:solidFill>
                          <a:latin typeface="Linux Libertine" panose="02000503000000000000" pitchFamily="2" charset="0"/>
                          <a:ea typeface="Linux Libertine" panose="02000503000000000000" pitchFamily="2" charset="0"/>
                          <a:cs typeface="Linux Libertine" panose="02000503000000000000" pitchFamily="2" charset="0"/>
                        </a:rPr>
                        <a:t> (Index</a:t>
                      </a: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DoesItFly</a:t>
                      </a: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Is it a Bird? (Class Label)</a:t>
                      </a:r>
                    </a:p>
                  </a:txBody>
                  <a:tcPr/>
                </a:tc>
                <a:extLst>
                  <a:ext uri="{0D108BD9-81ED-4DB2-BD59-A6C34878D82A}">
                    <a16:rowId xmlns:a16="http://schemas.microsoft.com/office/drawing/2014/main" val="1000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Parrot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Hawk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Dog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3"/>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Squid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975561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Data in Machine Learning: Tennis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8" y="2103120"/>
            <a:ext cx="9950971" cy="1211580"/>
          </a:xfrm>
        </p:spPr>
        <p:txBody>
          <a:bodyPr>
            <a:normAutofit/>
          </a:bodyPr>
          <a:lstStyle/>
          <a:p>
            <a:r>
              <a:rPr lang="en-US" sz="2600" dirty="0">
                <a:latin typeface="Helvetica" pitchFamily="2" charset="0"/>
              </a:rPr>
              <a:t>Right? It would be “silly” to consider “Coffee2” as an attribute.</a:t>
            </a:r>
          </a:p>
          <a:p>
            <a:pPr lvl="1"/>
            <a:r>
              <a:rPr lang="en-US" sz="2400" dirty="0">
                <a:latin typeface="Helvetica" pitchFamily="2" charset="0"/>
              </a:rPr>
              <a:t>Because it isn’t an attribute! It’s an index!</a:t>
            </a:r>
          </a:p>
          <a:p>
            <a:pPr marL="0" indent="0">
              <a:buNone/>
            </a:pPr>
            <a:endParaRPr lang="en-US" sz="2400" dirty="0">
              <a:latin typeface="Helvetica" pitchFamily="2" charset="0"/>
            </a:endParaRPr>
          </a:p>
          <a:p>
            <a:pPr lvl="1"/>
            <a:endParaRPr lang="en-US" sz="2200" dirty="0">
              <a:latin typeface="Helvetica" pitchFamily="2" charset="0"/>
            </a:endParaRPr>
          </a:p>
          <a:p>
            <a:pPr marL="0" indent="0">
              <a:buNone/>
            </a:pPr>
            <a:endParaRPr lang="en-US" sz="2400" dirty="0">
              <a:latin typeface="Helvetica" pitchFamily="2" charset="0"/>
            </a:endParaRPr>
          </a:p>
        </p:txBody>
      </p:sp>
      <p:graphicFrame>
        <p:nvGraphicFramePr>
          <p:cNvPr id="4" name="Table 3">
            <a:extLst>
              <a:ext uri="{FF2B5EF4-FFF2-40B4-BE49-F238E27FC236}">
                <a16:creationId xmlns:a16="http://schemas.microsoft.com/office/drawing/2014/main" id="{6CA7E8B6-AA48-AB5E-4AE0-43A62B77F87E}"/>
              </a:ext>
            </a:extLst>
          </p:cNvPr>
          <p:cNvGraphicFramePr>
            <a:graphicFrameLocks noGrp="1"/>
          </p:cNvGraphicFramePr>
          <p:nvPr>
            <p:extLst>
              <p:ext uri="{D42A27DB-BD31-4B8C-83A1-F6EECF244321}">
                <p14:modId xmlns:p14="http://schemas.microsoft.com/office/powerpoint/2010/main" val="2432020450"/>
              </p:ext>
            </p:extLst>
          </p:nvPr>
        </p:nvGraphicFramePr>
        <p:xfrm>
          <a:off x="1945311" y="5353571"/>
          <a:ext cx="7582917" cy="1112520"/>
        </p:xfrm>
        <a:graphic>
          <a:graphicData uri="http://schemas.openxmlformats.org/drawingml/2006/table">
            <a:tbl>
              <a:tblPr firstRow="1" bandRow="1">
                <a:tableStyleId>{5C22544A-7EE6-4342-B048-85BDC9FD1C3A}</a:tableStyleId>
              </a:tblPr>
              <a:tblGrid>
                <a:gridCol w="2204149">
                  <a:extLst>
                    <a:ext uri="{9D8B030D-6E8A-4147-A177-3AD203B41FA5}">
                      <a16:colId xmlns:a16="http://schemas.microsoft.com/office/drawing/2014/main" val="20000"/>
                    </a:ext>
                  </a:extLst>
                </a:gridCol>
                <a:gridCol w="1326198">
                  <a:extLst>
                    <a:ext uri="{9D8B030D-6E8A-4147-A177-3AD203B41FA5}">
                      <a16:colId xmlns:a16="http://schemas.microsoft.com/office/drawing/2014/main" val="20001"/>
                    </a:ext>
                  </a:extLst>
                </a:gridCol>
                <a:gridCol w="4052570">
                  <a:extLst>
                    <a:ext uri="{9D8B030D-6E8A-4147-A177-3AD203B41FA5}">
                      <a16:colId xmlns:a16="http://schemas.microsoft.com/office/drawing/2014/main" val="20004"/>
                    </a:ext>
                  </a:extLst>
                </a:gridCol>
              </a:tblGrid>
              <a:tr h="370840">
                <a:tc>
                  <a:txBody>
                    <a:bodyPr/>
                    <a:lstStyle/>
                    <a:p>
                      <a:r>
                        <a:rPr lang="en-US" dirty="0" err="1">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ExampleID</a:t>
                      </a:r>
                      <a:r>
                        <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 (Index</a:t>
                      </a: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DoesItFly</a:t>
                      </a: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Is it a Bird? (Class Label)</a:t>
                      </a:r>
                    </a:p>
                  </a:txBody>
                  <a:tcPr/>
                </a:tc>
                <a:extLst>
                  <a:ext uri="{0D108BD9-81ED-4DB2-BD59-A6C34878D82A}">
                    <a16:rowId xmlns:a16="http://schemas.microsoft.com/office/drawing/2014/main" val="1000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Parrot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Hawk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2"/>
                  </a:ext>
                </a:extLst>
              </a:tr>
            </a:tbl>
          </a:graphicData>
        </a:graphic>
      </p:graphicFrame>
      <p:graphicFrame>
        <p:nvGraphicFramePr>
          <p:cNvPr id="5" name="Table 4">
            <a:extLst>
              <a:ext uri="{FF2B5EF4-FFF2-40B4-BE49-F238E27FC236}">
                <a16:creationId xmlns:a16="http://schemas.microsoft.com/office/drawing/2014/main" id="{96A501D9-4A03-AF4D-78BF-447EA5F9F885}"/>
              </a:ext>
            </a:extLst>
          </p:cNvPr>
          <p:cNvGraphicFramePr>
            <a:graphicFrameLocks noGrp="1"/>
          </p:cNvGraphicFramePr>
          <p:nvPr>
            <p:extLst>
              <p:ext uri="{D42A27DB-BD31-4B8C-83A1-F6EECF244321}">
                <p14:modId xmlns:p14="http://schemas.microsoft.com/office/powerpoint/2010/main" val="3997646404"/>
              </p:ext>
            </p:extLst>
          </p:nvPr>
        </p:nvGraphicFramePr>
        <p:xfrm>
          <a:off x="1289469" y="3140263"/>
          <a:ext cx="9505627" cy="1112520"/>
        </p:xfrm>
        <a:graphic>
          <a:graphicData uri="http://schemas.openxmlformats.org/drawingml/2006/table">
            <a:tbl>
              <a:tblPr firstRow="1" bandRow="1">
                <a:tableStyleId>{5C22544A-7EE6-4342-B048-85BDC9FD1C3A}</a:tableStyleId>
              </a:tblPr>
              <a:tblGrid>
                <a:gridCol w="1559427">
                  <a:extLst>
                    <a:ext uri="{9D8B030D-6E8A-4147-A177-3AD203B41FA5}">
                      <a16:colId xmlns:a16="http://schemas.microsoft.com/office/drawing/2014/main" val="20000"/>
                    </a:ext>
                  </a:extLst>
                </a:gridCol>
                <a:gridCol w="1673225">
                  <a:extLst>
                    <a:ext uri="{9D8B030D-6E8A-4147-A177-3AD203B41FA5}">
                      <a16:colId xmlns:a16="http://schemas.microsoft.com/office/drawing/2014/main" val="20001"/>
                    </a:ext>
                  </a:extLst>
                </a:gridCol>
                <a:gridCol w="1544955">
                  <a:extLst>
                    <a:ext uri="{9D8B030D-6E8A-4147-A177-3AD203B41FA5}">
                      <a16:colId xmlns:a16="http://schemas.microsoft.com/office/drawing/2014/main" val="20002"/>
                    </a:ext>
                  </a:extLst>
                </a:gridCol>
                <a:gridCol w="2119821">
                  <a:extLst>
                    <a:ext uri="{9D8B030D-6E8A-4147-A177-3AD203B41FA5}">
                      <a16:colId xmlns:a16="http://schemas.microsoft.com/office/drawing/2014/main" val="20003"/>
                    </a:ext>
                  </a:extLst>
                </a:gridCol>
                <a:gridCol w="2608199">
                  <a:extLst>
                    <a:ext uri="{9D8B030D-6E8A-4147-A177-3AD203B41FA5}">
                      <a16:colId xmlns:a16="http://schemas.microsoft.com/office/drawing/2014/main" val="20004"/>
                    </a:ext>
                  </a:extLst>
                </a:gridCol>
              </a:tblGrid>
              <a:tr h="370840">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ExampleID</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SugarAmount</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MilkAmount</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Tastiness (Class Label</a:t>
                      </a:r>
                      <a:r>
                        <a:rPr lang="en-US" b="1" dirty="0">
                          <a:solidFill>
                            <a:srgbClr val="FFFF00"/>
                          </a:solidFill>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None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Lots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Bad</a:t>
                      </a:r>
                    </a:p>
                  </a:txBody>
                  <a:tcPr/>
                </a:tc>
                <a:extLst>
                  <a:ext uri="{0D108BD9-81ED-4DB2-BD59-A6C34878D82A}">
                    <a16:rowId xmlns:a16="http://schemas.microsoft.com/office/drawing/2014/main" val="1000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Coffee2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Huge Amount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Huge Amount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Good</a:t>
                      </a:r>
                    </a:p>
                  </a:txBody>
                  <a:tcPr/>
                </a:tc>
                <a:extLst>
                  <a:ext uri="{0D108BD9-81ED-4DB2-BD59-A6C34878D82A}">
                    <a16:rowId xmlns:a16="http://schemas.microsoft.com/office/drawing/2014/main" val="10002"/>
                  </a:ext>
                </a:extLst>
              </a:tr>
            </a:tbl>
          </a:graphicData>
        </a:graphic>
      </p:graphicFrame>
      <p:sp>
        <p:nvSpPr>
          <p:cNvPr id="6" name="Content Placeholder 2">
            <a:extLst>
              <a:ext uri="{FF2B5EF4-FFF2-40B4-BE49-F238E27FC236}">
                <a16:creationId xmlns:a16="http://schemas.microsoft.com/office/drawing/2014/main" id="{E5501659-261D-4E8B-57E9-E8AA43458C2D}"/>
              </a:ext>
            </a:extLst>
          </p:cNvPr>
          <p:cNvSpPr txBox="1">
            <a:spLocks/>
          </p:cNvSpPr>
          <p:nvPr/>
        </p:nvSpPr>
        <p:spPr>
          <a:xfrm>
            <a:off x="1066796" y="4350174"/>
            <a:ext cx="9950971" cy="939752"/>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600" dirty="0">
                <a:latin typeface="Helvetica" pitchFamily="2" charset="0"/>
              </a:rPr>
              <a:t>Same idea here! “Parrot” and “Hawk” *aren’t* attributes. They are simply indexes for two data examples.</a:t>
            </a:r>
            <a:endParaRPr lang="en-US" sz="2400" dirty="0">
              <a:latin typeface="Helvetica" pitchFamily="2" charset="0"/>
            </a:endParaRPr>
          </a:p>
          <a:p>
            <a:pPr marL="0" indent="0">
              <a:buFont typeface="Garamond" pitchFamily="18" charset="0"/>
              <a:buNone/>
            </a:pPr>
            <a:endParaRPr lang="en-US" sz="2400" dirty="0">
              <a:latin typeface="Helvetica" pitchFamily="2" charset="0"/>
            </a:endParaRPr>
          </a:p>
          <a:p>
            <a:pPr lvl="1"/>
            <a:endParaRPr lang="en-US" sz="2200" dirty="0">
              <a:latin typeface="Helvetica" pitchFamily="2" charset="0"/>
            </a:endParaRPr>
          </a:p>
          <a:p>
            <a:pPr marL="0" indent="0">
              <a:buFont typeface="Garamond" pitchFamily="18" charset="0"/>
              <a:buNone/>
            </a:pPr>
            <a:endParaRPr lang="en-US" sz="2400" dirty="0">
              <a:latin typeface="Helvetica" pitchFamily="2" charset="0"/>
            </a:endParaRPr>
          </a:p>
        </p:txBody>
      </p:sp>
    </p:spTree>
    <p:extLst>
      <p:ext uri="{BB962C8B-B14F-4D97-AF65-F5344CB8AC3E}">
        <p14:creationId xmlns:p14="http://schemas.microsoft.com/office/powerpoint/2010/main" val="39130327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Data in Machine Learning: Tennis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653142" y="1534886"/>
            <a:ext cx="10885716" cy="3102500"/>
          </a:xfrm>
        </p:spPr>
        <p:txBody>
          <a:bodyPr>
            <a:normAutofit lnSpcReduction="10000"/>
          </a:bodyPr>
          <a:lstStyle/>
          <a:p>
            <a:r>
              <a:rPr lang="en-US" sz="2600" dirty="0">
                <a:latin typeface="Helvetica" pitchFamily="2" charset="0"/>
              </a:rPr>
              <a:t>This is a common mistake when first learning about Machine Learning!</a:t>
            </a:r>
          </a:p>
          <a:p>
            <a:r>
              <a:rPr lang="en-US" sz="2600" dirty="0">
                <a:latin typeface="Helvetica" pitchFamily="2" charset="0"/>
              </a:rPr>
              <a:t>But each Index is guaranteed to be unique, right? It will only ever show up a single time in the entire dataset.</a:t>
            </a:r>
            <a:endParaRPr lang="en-US" sz="2800" dirty="0">
              <a:latin typeface="Helvetica" pitchFamily="2" charset="0"/>
            </a:endParaRPr>
          </a:p>
          <a:p>
            <a:pPr lvl="1"/>
            <a:r>
              <a:rPr lang="en-US" sz="2400" dirty="0">
                <a:latin typeface="Helvetica" pitchFamily="2" charset="0"/>
              </a:rPr>
              <a:t>So that makes it ill-suited for finding patterns in the data.</a:t>
            </a:r>
          </a:p>
          <a:p>
            <a:pPr lvl="2"/>
            <a:r>
              <a:rPr lang="en-US" sz="2300" dirty="0">
                <a:latin typeface="Helvetica" pitchFamily="2" charset="0"/>
              </a:rPr>
              <a:t>As opposed to patterns like “Hmm! Using more sugar tends to make the coffee taste better!” or “I tend to play Tennis more when it’s sunny and not windy!”</a:t>
            </a:r>
          </a:p>
          <a:p>
            <a:pPr lvl="1"/>
            <a:endParaRPr lang="en-US" sz="2200" dirty="0">
              <a:latin typeface="Helvetica" pitchFamily="2" charset="0"/>
            </a:endParaRPr>
          </a:p>
          <a:p>
            <a:pPr marL="0" indent="0">
              <a:buNone/>
            </a:pPr>
            <a:endParaRPr lang="en-US" sz="2400" dirty="0">
              <a:latin typeface="Helvetica" pitchFamily="2" charset="0"/>
            </a:endParaRPr>
          </a:p>
          <a:p>
            <a:pPr lvl="1"/>
            <a:endParaRPr lang="en-US" sz="2200" dirty="0">
              <a:latin typeface="Helvetica" pitchFamily="2" charset="0"/>
            </a:endParaRPr>
          </a:p>
          <a:p>
            <a:pPr marL="0" indent="0">
              <a:buNone/>
            </a:pPr>
            <a:endParaRPr lang="en-US" sz="2400" dirty="0">
              <a:latin typeface="Helvetica" pitchFamily="2" charset="0"/>
            </a:endParaRPr>
          </a:p>
        </p:txBody>
      </p:sp>
      <p:graphicFrame>
        <p:nvGraphicFramePr>
          <p:cNvPr id="7" name="Table 6">
            <a:extLst>
              <a:ext uri="{FF2B5EF4-FFF2-40B4-BE49-F238E27FC236}">
                <a16:creationId xmlns:a16="http://schemas.microsoft.com/office/drawing/2014/main" id="{547BB2B0-66E8-9FD1-20D1-6E5E712FBF54}"/>
              </a:ext>
            </a:extLst>
          </p:cNvPr>
          <p:cNvGraphicFramePr>
            <a:graphicFrameLocks noGrp="1"/>
          </p:cNvGraphicFramePr>
          <p:nvPr>
            <p:extLst>
              <p:ext uri="{D42A27DB-BD31-4B8C-83A1-F6EECF244321}">
                <p14:modId xmlns:p14="http://schemas.microsoft.com/office/powerpoint/2010/main" val="1838192861"/>
              </p:ext>
            </p:extLst>
          </p:nvPr>
        </p:nvGraphicFramePr>
        <p:xfrm>
          <a:off x="1977970" y="4637386"/>
          <a:ext cx="7582917" cy="1854200"/>
        </p:xfrm>
        <a:graphic>
          <a:graphicData uri="http://schemas.openxmlformats.org/drawingml/2006/table">
            <a:tbl>
              <a:tblPr firstRow="1" bandRow="1">
                <a:tableStyleId>{5C22544A-7EE6-4342-B048-85BDC9FD1C3A}</a:tableStyleId>
              </a:tblPr>
              <a:tblGrid>
                <a:gridCol w="2204149">
                  <a:extLst>
                    <a:ext uri="{9D8B030D-6E8A-4147-A177-3AD203B41FA5}">
                      <a16:colId xmlns:a16="http://schemas.microsoft.com/office/drawing/2014/main" val="20000"/>
                    </a:ext>
                  </a:extLst>
                </a:gridCol>
                <a:gridCol w="1326198">
                  <a:extLst>
                    <a:ext uri="{9D8B030D-6E8A-4147-A177-3AD203B41FA5}">
                      <a16:colId xmlns:a16="http://schemas.microsoft.com/office/drawing/2014/main" val="20001"/>
                    </a:ext>
                  </a:extLst>
                </a:gridCol>
                <a:gridCol w="4052570">
                  <a:extLst>
                    <a:ext uri="{9D8B030D-6E8A-4147-A177-3AD203B41FA5}">
                      <a16:colId xmlns:a16="http://schemas.microsoft.com/office/drawing/2014/main" val="20004"/>
                    </a:ext>
                  </a:extLst>
                </a:gridCol>
              </a:tblGrid>
              <a:tr h="370840">
                <a:tc>
                  <a:txBody>
                    <a:bodyPr/>
                    <a:lstStyle/>
                    <a:p>
                      <a:r>
                        <a:rPr lang="en-US" dirty="0" err="1">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ExampleID</a:t>
                      </a:r>
                      <a:r>
                        <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 (Index)</a:t>
                      </a:r>
                    </a:p>
                  </a:txBody>
                  <a:tcPr/>
                </a:tc>
                <a:tc>
                  <a:txBody>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DoesItFly</a:t>
                      </a: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Is it a Bird? (Class Label)</a:t>
                      </a:r>
                    </a:p>
                  </a:txBody>
                  <a:tcPr/>
                </a:tc>
                <a:extLst>
                  <a:ext uri="{0D108BD9-81ED-4DB2-BD59-A6C34878D82A}">
                    <a16:rowId xmlns:a16="http://schemas.microsoft.com/office/drawing/2014/main" val="1000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Parrot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Hawk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Dog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3"/>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Squid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66931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Machine Learning: Three Flavors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8" y="2103120"/>
            <a:ext cx="10477501" cy="4640580"/>
          </a:xfrm>
        </p:spPr>
        <p:txBody>
          <a:bodyPr>
            <a:normAutofit/>
          </a:bodyPr>
          <a:lstStyle/>
          <a:p>
            <a:r>
              <a:rPr lang="en-US" sz="2600" dirty="0">
                <a:latin typeface="Helvetica" pitchFamily="2" charset="0"/>
              </a:rPr>
              <a:t>OK! Now that we’re familiar with the basics of a dataset, let’s see how we can use these datasets to actually learn some stuff!</a:t>
            </a:r>
          </a:p>
          <a:p>
            <a:r>
              <a:rPr lang="en-US" sz="2600" dirty="0">
                <a:latin typeface="Helvetica" pitchFamily="2" charset="0"/>
              </a:rPr>
              <a:t>Machine learning tasks are typically divided into three categories:</a:t>
            </a:r>
          </a:p>
          <a:p>
            <a:endParaRPr lang="en-US" sz="2600" dirty="0">
              <a:latin typeface="Helvetica" pitchFamily="2" charset="0"/>
            </a:endParaRPr>
          </a:p>
          <a:p>
            <a:r>
              <a:rPr lang="en-US" sz="2600" b="1" dirty="0">
                <a:latin typeface="Helvetica" pitchFamily="2" charset="0"/>
              </a:rPr>
              <a:t>Supervised Learning</a:t>
            </a:r>
          </a:p>
          <a:p>
            <a:r>
              <a:rPr lang="en-US" sz="2600" b="1" dirty="0">
                <a:latin typeface="Helvetica" pitchFamily="2" charset="0"/>
              </a:rPr>
              <a:t>Unsupervised Learning</a:t>
            </a:r>
          </a:p>
          <a:p>
            <a:r>
              <a:rPr lang="en-US" sz="2600" b="1" dirty="0">
                <a:latin typeface="Helvetica" pitchFamily="2" charset="0"/>
              </a:rPr>
              <a:t>Reinforcement Learning </a:t>
            </a:r>
            <a:endParaRPr lang="en-US" sz="2400" b="1" dirty="0">
              <a:latin typeface="Helvetica" pitchFamily="2" charset="0"/>
            </a:endParaRPr>
          </a:p>
        </p:txBody>
      </p:sp>
    </p:spTree>
    <p:extLst>
      <p:ext uri="{BB962C8B-B14F-4D97-AF65-F5344CB8AC3E}">
        <p14:creationId xmlns:p14="http://schemas.microsoft.com/office/powerpoint/2010/main" val="29388707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Supervised Learning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19"/>
            <a:ext cx="9486276" cy="4314009"/>
          </a:xfrm>
        </p:spPr>
        <p:txBody>
          <a:bodyPr>
            <a:normAutofit/>
          </a:bodyPr>
          <a:lstStyle/>
          <a:p>
            <a:r>
              <a:rPr lang="en-US" sz="2600" dirty="0">
                <a:latin typeface="Helvetica" pitchFamily="2" charset="0"/>
              </a:rPr>
              <a:t>In Supervised Learning, you are given a set of data, called </a:t>
            </a:r>
            <a:r>
              <a:rPr lang="en-US" sz="2600" b="1" dirty="0">
                <a:latin typeface="Helvetica" pitchFamily="2" charset="0"/>
              </a:rPr>
              <a:t>training data</a:t>
            </a:r>
            <a:r>
              <a:rPr lang="en-US" sz="2600" dirty="0">
                <a:latin typeface="Helvetica" pitchFamily="2" charset="0"/>
              </a:rPr>
              <a:t>. These are a bunch of “examples” like from before.</a:t>
            </a:r>
          </a:p>
          <a:p>
            <a:pPr lvl="1"/>
            <a:r>
              <a:rPr lang="en-US" sz="2400" dirty="0">
                <a:latin typeface="Helvetica" pitchFamily="2" charset="0"/>
              </a:rPr>
              <a:t>The data has attribute values set.</a:t>
            </a:r>
          </a:p>
          <a:p>
            <a:pPr lvl="1"/>
            <a:r>
              <a:rPr lang="en-US" sz="2400" dirty="0">
                <a:latin typeface="Helvetica" pitchFamily="2" charset="0"/>
              </a:rPr>
              <a:t>And the data has its class labels set.</a:t>
            </a:r>
          </a:p>
          <a:p>
            <a:endParaRPr lang="en-US" sz="2600" dirty="0">
              <a:latin typeface="Helvetica" pitchFamily="2" charset="0"/>
            </a:endParaRPr>
          </a:p>
          <a:p>
            <a:r>
              <a:rPr lang="en-US" sz="2600" dirty="0">
                <a:latin typeface="Helvetica" pitchFamily="2" charset="0"/>
              </a:rPr>
              <a:t>Here’s some example Training data!</a:t>
            </a:r>
          </a:p>
          <a:p>
            <a:r>
              <a:rPr lang="en-US" sz="2600" dirty="0">
                <a:latin typeface="Helvetica" pitchFamily="2" charset="0"/>
              </a:rPr>
              <a:t>Note how everything is set!</a:t>
            </a:r>
          </a:p>
          <a:p>
            <a:endParaRPr lang="en-US" sz="2600" dirty="0">
              <a:latin typeface="Helvetica" pitchFamily="2" charset="0"/>
            </a:endParaRPr>
          </a:p>
        </p:txBody>
      </p:sp>
      <p:pic>
        <p:nvPicPr>
          <p:cNvPr id="4" name="Picture 3">
            <a:extLst>
              <a:ext uri="{FF2B5EF4-FFF2-40B4-BE49-F238E27FC236}">
                <a16:creationId xmlns:a16="http://schemas.microsoft.com/office/drawing/2014/main" id="{6C15B185-4B65-5254-ABF7-99CB92C72DEF}"/>
              </a:ext>
            </a:extLst>
          </p:cNvPr>
          <p:cNvPicPr>
            <a:picLocks noChangeAspect="1"/>
          </p:cNvPicPr>
          <p:nvPr/>
        </p:nvPicPr>
        <p:blipFill>
          <a:blip r:embed="rId3"/>
          <a:stretch>
            <a:fillRect/>
          </a:stretch>
        </p:blipFill>
        <p:spPr>
          <a:xfrm>
            <a:off x="7449263" y="3118724"/>
            <a:ext cx="4410722" cy="3450165"/>
          </a:xfrm>
          <a:prstGeom prst="rect">
            <a:avLst/>
          </a:prstGeom>
        </p:spPr>
      </p:pic>
    </p:spTree>
    <p:extLst>
      <p:ext uri="{BB962C8B-B14F-4D97-AF65-F5344CB8AC3E}">
        <p14:creationId xmlns:p14="http://schemas.microsoft.com/office/powerpoint/2010/main" val="15801694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Supervised Learning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8" y="2103120"/>
            <a:ext cx="10297887" cy="3849624"/>
          </a:xfrm>
        </p:spPr>
        <p:txBody>
          <a:bodyPr>
            <a:normAutofit/>
          </a:bodyPr>
          <a:lstStyle/>
          <a:p>
            <a:r>
              <a:rPr lang="en-US" sz="2600" dirty="0">
                <a:latin typeface="Helvetica" pitchFamily="2" charset="0"/>
              </a:rPr>
              <a:t>The dream is to use this training data to build a model/hypothesis that makes accurate predictions of new data. </a:t>
            </a:r>
          </a:p>
          <a:p>
            <a:endParaRPr lang="en-US" sz="2600" dirty="0">
              <a:latin typeface="Helvetica" pitchFamily="2" charset="0"/>
            </a:endParaRPr>
          </a:p>
        </p:txBody>
      </p:sp>
      <p:pic>
        <p:nvPicPr>
          <p:cNvPr id="4" name="Picture 3">
            <a:extLst>
              <a:ext uri="{FF2B5EF4-FFF2-40B4-BE49-F238E27FC236}">
                <a16:creationId xmlns:a16="http://schemas.microsoft.com/office/drawing/2014/main" id="{12D8195A-B489-212C-699C-D0EA952FBBF5}"/>
              </a:ext>
            </a:extLst>
          </p:cNvPr>
          <p:cNvPicPr>
            <a:picLocks noChangeAspect="1"/>
          </p:cNvPicPr>
          <p:nvPr/>
        </p:nvPicPr>
        <p:blipFill>
          <a:blip r:embed="rId3"/>
          <a:stretch>
            <a:fillRect/>
          </a:stretch>
        </p:blipFill>
        <p:spPr>
          <a:xfrm>
            <a:off x="1066798" y="3221540"/>
            <a:ext cx="4027716" cy="3150569"/>
          </a:xfrm>
          <a:prstGeom prst="rect">
            <a:avLst/>
          </a:prstGeom>
        </p:spPr>
      </p:pic>
      <p:sp>
        <p:nvSpPr>
          <p:cNvPr id="5" name="Right Arrow 4">
            <a:extLst>
              <a:ext uri="{FF2B5EF4-FFF2-40B4-BE49-F238E27FC236}">
                <a16:creationId xmlns:a16="http://schemas.microsoft.com/office/drawing/2014/main" id="{4004314C-693B-7793-D4AE-3B4DC7D6E5A6}"/>
              </a:ext>
            </a:extLst>
          </p:cNvPr>
          <p:cNvSpPr/>
          <p:nvPr/>
        </p:nvSpPr>
        <p:spPr>
          <a:xfrm>
            <a:off x="5094514" y="4033157"/>
            <a:ext cx="1306286" cy="1091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DEF20CE-9F8D-09CC-8A34-444774B51B4E}"/>
              </a:ext>
            </a:extLst>
          </p:cNvPr>
          <p:cNvSpPr/>
          <p:nvPr/>
        </p:nvSpPr>
        <p:spPr>
          <a:xfrm>
            <a:off x="6400800" y="3465241"/>
            <a:ext cx="3009899" cy="2665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Beautiful model that (hopefully) accurately predicts if something is a bird or not based on whether or not it can fly.  </a:t>
            </a:r>
          </a:p>
        </p:txBody>
      </p:sp>
    </p:spTree>
    <p:extLst>
      <p:ext uri="{BB962C8B-B14F-4D97-AF65-F5344CB8AC3E}">
        <p14:creationId xmlns:p14="http://schemas.microsoft.com/office/powerpoint/2010/main" val="2041147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Supervised Learning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563854"/>
            <a:ext cx="10297887" cy="3849624"/>
          </a:xfrm>
        </p:spPr>
        <p:txBody>
          <a:bodyPr>
            <a:normAutofit/>
          </a:bodyPr>
          <a:lstStyle/>
          <a:p>
            <a:r>
              <a:rPr lang="en-US" sz="2600" dirty="0">
                <a:latin typeface="Helvetica" pitchFamily="2" charset="0"/>
              </a:rPr>
              <a:t>And then, you know, you have that model, and then you can use it on whatever new data that comes in! </a:t>
            </a:r>
          </a:p>
          <a:p>
            <a:pPr lvl="1"/>
            <a:r>
              <a:rPr lang="en-US" sz="2400" dirty="0">
                <a:latin typeface="Helvetica" pitchFamily="2" charset="0"/>
              </a:rPr>
              <a:t>New data that DOESN’T have the class label to start!</a:t>
            </a:r>
          </a:p>
          <a:p>
            <a:pPr lvl="1"/>
            <a:r>
              <a:rPr lang="en-US" sz="2400" dirty="0">
                <a:latin typeface="Helvetica" pitchFamily="2" charset="0"/>
              </a:rPr>
              <a:t>But the model makes predictions for it!</a:t>
            </a:r>
          </a:p>
          <a:p>
            <a:endParaRPr lang="en-US" sz="2600" dirty="0">
              <a:latin typeface="Helvetica" pitchFamily="2" charset="0"/>
            </a:endParaRPr>
          </a:p>
        </p:txBody>
      </p:sp>
      <p:sp>
        <p:nvSpPr>
          <p:cNvPr id="5" name="Right Arrow 4">
            <a:extLst>
              <a:ext uri="{FF2B5EF4-FFF2-40B4-BE49-F238E27FC236}">
                <a16:creationId xmlns:a16="http://schemas.microsoft.com/office/drawing/2014/main" id="{4004314C-693B-7793-D4AE-3B4DC7D6E5A6}"/>
              </a:ext>
            </a:extLst>
          </p:cNvPr>
          <p:cNvSpPr/>
          <p:nvPr/>
        </p:nvSpPr>
        <p:spPr>
          <a:xfrm>
            <a:off x="3759199" y="4436230"/>
            <a:ext cx="1306286" cy="1091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DEF20CE-9F8D-09CC-8A34-444774B51B4E}"/>
              </a:ext>
            </a:extLst>
          </p:cNvPr>
          <p:cNvSpPr/>
          <p:nvPr/>
        </p:nvSpPr>
        <p:spPr>
          <a:xfrm>
            <a:off x="5065485" y="4166336"/>
            <a:ext cx="2024743" cy="16456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Beautiful Model to predict if things are birds.  </a:t>
            </a:r>
          </a:p>
        </p:txBody>
      </p:sp>
      <p:pic>
        <p:nvPicPr>
          <p:cNvPr id="7" name="Picture 6">
            <a:extLst>
              <a:ext uri="{FF2B5EF4-FFF2-40B4-BE49-F238E27FC236}">
                <a16:creationId xmlns:a16="http://schemas.microsoft.com/office/drawing/2014/main" id="{317559EF-D83A-F170-4E5F-2E634A742A68}"/>
              </a:ext>
            </a:extLst>
          </p:cNvPr>
          <p:cNvPicPr>
            <a:picLocks noChangeAspect="1"/>
          </p:cNvPicPr>
          <p:nvPr/>
        </p:nvPicPr>
        <p:blipFill>
          <a:blip r:embed="rId3"/>
          <a:stretch>
            <a:fillRect/>
          </a:stretch>
        </p:blipFill>
        <p:spPr>
          <a:xfrm>
            <a:off x="232347" y="3681481"/>
            <a:ext cx="3506896" cy="2615312"/>
          </a:xfrm>
          <a:prstGeom prst="rect">
            <a:avLst/>
          </a:prstGeom>
        </p:spPr>
      </p:pic>
      <p:pic>
        <p:nvPicPr>
          <p:cNvPr id="8" name="Picture 7">
            <a:extLst>
              <a:ext uri="{FF2B5EF4-FFF2-40B4-BE49-F238E27FC236}">
                <a16:creationId xmlns:a16="http://schemas.microsoft.com/office/drawing/2014/main" id="{B3407C7E-CF22-242A-A53B-484B9BF848C1}"/>
              </a:ext>
            </a:extLst>
          </p:cNvPr>
          <p:cNvPicPr>
            <a:picLocks noChangeAspect="1"/>
          </p:cNvPicPr>
          <p:nvPr/>
        </p:nvPicPr>
        <p:blipFill>
          <a:blip r:embed="rId4"/>
          <a:stretch>
            <a:fillRect/>
          </a:stretch>
        </p:blipFill>
        <p:spPr>
          <a:xfrm>
            <a:off x="8452758" y="3681481"/>
            <a:ext cx="3552591" cy="2615312"/>
          </a:xfrm>
          <a:prstGeom prst="rect">
            <a:avLst/>
          </a:prstGeom>
        </p:spPr>
      </p:pic>
      <p:sp>
        <p:nvSpPr>
          <p:cNvPr id="9" name="Right Arrow 8">
            <a:extLst>
              <a:ext uri="{FF2B5EF4-FFF2-40B4-BE49-F238E27FC236}">
                <a16:creationId xmlns:a16="http://schemas.microsoft.com/office/drawing/2014/main" id="{3992D36C-A038-AEB2-5AA5-4C42514F3A9F}"/>
              </a:ext>
            </a:extLst>
          </p:cNvPr>
          <p:cNvSpPr/>
          <p:nvPr/>
        </p:nvSpPr>
        <p:spPr>
          <a:xfrm>
            <a:off x="7110184" y="4443428"/>
            <a:ext cx="1306286" cy="1091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BE7BC423-9960-02BB-4495-B0FDAB76E627}"/>
              </a:ext>
            </a:extLst>
          </p:cNvPr>
          <p:cNvSpPr txBox="1"/>
          <p:nvPr/>
        </p:nvSpPr>
        <p:spPr>
          <a:xfrm>
            <a:off x="0" y="6222638"/>
            <a:ext cx="4619173" cy="430887"/>
          </a:xfrm>
          <a:prstGeom prst="rect">
            <a:avLst/>
          </a:prstGeom>
          <a:noFill/>
        </p:spPr>
        <p:txBody>
          <a:bodyPr wrap="square" rtlCol="0">
            <a:spAutoFit/>
          </a:bodyPr>
          <a:lstStyle/>
          <a:p>
            <a:r>
              <a:rPr lang="en-US" sz="2200" b="1" dirty="0"/>
              <a:t>New Data With no Class Labels</a:t>
            </a:r>
          </a:p>
        </p:txBody>
      </p:sp>
      <p:sp>
        <p:nvSpPr>
          <p:cNvPr id="11" name="TextBox 10">
            <a:extLst>
              <a:ext uri="{FF2B5EF4-FFF2-40B4-BE49-F238E27FC236}">
                <a16:creationId xmlns:a16="http://schemas.microsoft.com/office/drawing/2014/main" id="{E4670B8E-15C3-EFB8-7504-BDF18A828237}"/>
              </a:ext>
            </a:extLst>
          </p:cNvPr>
          <p:cNvSpPr txBox="1"/>
          <p:nvPr/>
        </p:nvSpPr>
        <p:spPr>
          <a:xfrm>
            <a:off x="7090229" y="6290299"/>
            <a:ext cx="5292272" cy="430887"/>
          </a:xfrm>
          <a:prstGeom prst="rect">
            <a:avLst/>
          </a:prstGeom>
          <a:noFill/>
        </p:spPr>
        <p:txBody>
          <a:bodyPr wrap="square" rtlCol="0">
            <a:spAutoFit/>
          </a:bodyPr>
          <a:lstStyle/>
          <a:p>
            <a:r>
              <a:rPr lang="en-US" sz="2200" b="1" dirty="0"/>
              <a:t>Our Model Made Label Predictions!</a:t>
            </a:r>
          </a:p>
        </p:txBody>
      </p:sp>
      <p:sp>
        <p:nvSpPr>
          <p:cNvPr id="12" name="TextBox 11">
            <a:extLst>
              <a:ext uri="{FF2B5EF4-FFF2-40B4-BE49-F238E27FC236}">
                <a16:creationId xmlns:a16="http://schemas.microsoft.com/office/drawing/2014/main" id="{0496DAEF-E454-9545-5A31-FB8BB75E98E1}"/>
              </a:ext>
            </a:extLst>
          </p:cNvPr>
          <p:cNvSpPr txBox="1"/>
          <p:nvPr/>
        </p:nvSpPr>
        <p:spPr>
          <a:xfrm>
            <a:off x="4967293" y="5760973"/>
            <a:ext cx="2024743" cy="923330"/>
          </a:xfrm>
          <a:prstGeom prst="rect">
            <a:avLst/>
          </a:prstGeom>
          <a:noFill/>
        </p:spPr>
        <p:txBody>
          <a:bodyPr wrap="square" rtlCol="0">
            <a:spAutoFit/>
          </a:bodyPr>
          <a:lstStyle/>
          <a:p>
            <a:r>
              <a:rPr lang="en-US" dirty="0"/>
              <a:t>Feed the new data as input into our model!</a:t>
            </a:r>
          </a:p>
        </p:txBody>
      </p:sp>
    </p:spTree>
    <p:extLst>
      <p:ext uri="{BB962C8B-B14F-4D97-AF65-F5344CB8AC3E}">
        <p14:creationId xmlns:p14="http://schemas.microsoft.com/office/powerpoint/2010/main" val="19060658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Supervised Learning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563854"/>
            <a:ext cx="10297887" cy="3849624"/>
          </a:xfrm>
        </p:spPr>
        <p:txBody>
          <a:bodyPr>
            <a:normAutofit/>
          </a:bodyPr>
          <a:lstStyle/>
          <a:p>
            <a:r>
              <a:rPr lang="en-US" sz="2600" dirty="0">
                <a:latin typeface="Helvetica" pitchFamily="2" charset="0"/>
              </a:rPr>
              <a:t>And although we want our model to be perfectly accurate… it might not always be!</a:t>
            </a:r>
          </a:p>
          <a:p>
            <a:r>
              <a:rPr lang="en-US" sz="2600" dirty="0">
                <a:latin typeface="Helvetica" pitchFamily="2" charset="0"/>
              </a:rPr>
              <a:t>Looks like “Penguin” and “Flying Fish” threw our model for a loop!</a:t>
            </a:r>
          </a:p>
          <a:p>
            <a:endParaRPr lang="en-US" sz="2400" dirty="0">
              <a:latin typeface="Helvetica" pitchFamily="2" charset="0"/>
            </a:endParaRPr>
          </a:p>
          <a:p>
            <a:endParaRPr lang="en-US" sz="2600" dirty="0">
              <a:latin typeface="Helvetica" pitchFamily="2" charset="0"/>
            </a:endParaRPr>
          </a:p>
        </p:txBody>
      </p:sp>
      <p:sp>
        <p:nvSpPr>
          <p:cNvPr id="5" name="Right Arrow 4">
            <a:extLst>
              <a:ext uri="{FF2B5EF4-FFF2-40B4-BE49-F238E27FC236}">
                <a16:creationId xmlns:a16="http://schemas.microsoft.com/office/drawing/2014/main" id="{4004314C-693B-7793-D4AE-3B4DC7D6E5A6}"/>
              </a:ext>
            </a:extLst>
          </p:cNvPr>
          <p:cNvSpPr/>
          <p:nvPr/>
        </p:nvSpPr>
        <p:spPr>
          <a:xfrm>
            <a:off x="3759199" y="4436230"/>
            <a:ext cx="1306286" cy="1091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DEF20CE-9F8D-09CC-8A34-444774B51B4E}"/>
              </a:ext>
            </a:extLst>
          </p:cNvPr>
          <p:cNvSpPr/>
          <p:nvPr/>
        </p:nvSpPr>
        <p:spPr>
          <a:xfrm>
            <a:off x="5065485" y="4166336"/>
            <a:ext cx="2024743" cy="16456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Beautiful Model to predict if things are birds.  </a:t>
            </a:r>
          </a:p>
        </p:txBody>
      </p:sp>
      <p:pic>
        <p:nvPicPr>
          <p:cNvPr id="7" name="Picture 6">
            <a:extLst>
              <a:ext uri="{FF2B5EF4-FFF2-40B4-BE49-F238E27FC236}">
                <a16:creationId xmlns:a16="http://schemas.microsoft.com/office/drawing/2014/main" id="{317559EF-D83A-F170-4E5F-2E634A742A68}"/>
              </a:ext>
            </a:extLst>
          </p:cNvPr>
          <p:cNvPicPr>
            <a:picLocks noChangeAspect="1"/>
          </p:cNvPicPr>
          <p:nvPr/>
        </p:nvPicPr>
        <p:blipFill>
          <a:blip r:embed="rId3"/>
          <a:stretch>
            <a:fillRect/>
          </a:stretch>
        </p:blipFill>
        <p:spPr>
          <a:xfrm>
            <a:off x="232347" y="3681481"/>
            <a:ext cx="3506896" cy="2615312"/>
          </a:xfrm>
          <a:prstGeom prst="rect">
            <a:avLst/>
          </a:prstGeom>
        </p:spPr>
      </p:pic>
      <p:pic>
        <p:nvPicPr>
          <p:cNvPr id="8" name="Picture 7">
            <a:extLst>
              <a:ext uri="{FF2B5EF4-FFF2-40B4-BE49-F238E27FC236}">
                <a16:creationId xmlns:a16="http://schemas.microsoft.com/office/drawing/2014/main" id="{B3407C7E-CF22-242A-A53B-484B9BF848C1}"/>
              </a:ext>
            </a:extLst>
          </p:cNvPr>
          <p:cNvPicPr>
            <a:picLocks noChangeAspect="1"/>
          </p:cNvPicPr>
          <p:nvPr/>
        </p:nvPicPr>
        <p:blipFill>
          <a:blip r:embed="rId4"/>
          <a:stretch>
            <a:fillRect/>
          </a:stretch>
        </p:blipFill>
        <p:spPr>
          <a:xfrm>
            <a:off x="8452758" y="3681481"/>
            <a:ext cx="3552591" cy="2615312"/>
          </a:xfrm>
          <a:prstGeom prst="rect">
            <a:avLst/>
          </a:prstGeom>
        </p:spPr>
      </p:pic>
      <p:sp>
        <p:nvSpPr>
          <p:cNvPr id="9" name="Right Arrow 8">
            <a:extLst>
              <a:ext uri="{FF2B5EF4-FFF2-40B4-BE49-F238E27FC236}">
                <a16:creationId xmlns:a16="http://schemas.microsoft.com/office/drawing/2014/main" id="{3992D36C-A038-AEB2-5AA5-4C42514F3A9F}"/>
              </a:ext>
            </a:extLst>
          </p:cNvPr>
          <p:cNvSpPr/>
          <p:nvPr/>
        </p:nvSpPr>
        <p:spPr>
          <a:xfrm>
            <a:off x="7110184" y="4443428"/>
            <a:ext cx="1306286" cy="1091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BE7BC423-9960-02BB-4495-B0FDAB76E627}"/>
              </a:ext>
            </a:extLst>
          </p:cNvPr>
          <p:cNvSpPr txBox="1"/>
          <p:nvPr/>
        </p:nvSpPr>
        <p:spPr>
          <a:xfrm>
            <a:off x="0" y="6222638"/>
            <a:ext cx="4619173" cy="430887"/>
          </a:xfrm>
          <a:prstGeom prst="rect">
            <a:avLst/>
          </a:prstGeom>
          <a:noFill/>
        </p:spPr>
        <p:txBody>
          <a:bodyPr wrap="square" rtlCol="0">
            <a:spAutoFit/>
          </a:bodyPr>
          <a:lstStyle/>
          <a:p>
            <a:r>
              <a:rPr lang="en-US" sz="2200" b="1" dirty="0"/>
              <a:t>New Data With no Class Labels</a:t>
            </a:r>
          </a:p>
        </p:txBody>
      </p:sp>
      <p:sp>
        <p:nvSpPr>
          <p:cNvPr id="11" name="TextBox 10">
            <a:extLst>
              <a:ext uri="{FF2B5EF4-FFF2-40B4-BE49-F238E27FC236}">
                <a16:creationId xmlns:a16="http://schemas.microsoft.com/office/drawing/2014/main" id="{E4670B8E-15C3-EFB8-7504-BDF18A828237}"/>
              </a:ext>
            </a:extLst>
          </p:cNvPr>
          <p:cNvSpPr txBox="1"/>
          <p:nvPr/>
        </p:nvSpPr>
        <p:spPr>
          <a:xfrm>
            <a:off x="7090229" y="6290299"/>
            <a:ext cx="5292272" cy="430887"/>
          </a:xfrm>
          <a:prstGeom prst="rect">
            <a:avLst/>
          </a:prstGeom>
          <a:noFill/>
        </p:spPr>
        <p:txBody>
          <a:bodyPr wrap="square" rtlCol="0">
            <a:spAutoFit/>
          </a:bodyPr>
          <a:lstStyle/>
          <a:p>
            <a:r>
              <a:rPr lang="en-US" sz="2200" b="1" dirty="0"/>
              <a:t>Our Model Made Label Predictions!</a:t>
            </a:r>
          </a:p>
        </p:txBody>
      </p:sp>
      <p:sp>
        <p:nvSpPr>
          <p:cNvPr id="12" name="TextBox 11">
            <a:extLst>
              <a:ext uri="{FF2B5EF4-FFF2-40B4-BE49-F238E27FC236}">
                <a16:creationId xmlns:a16="http://schemas.microsoft.com/office/drawing/2014/main" id="{0496DAEF-E454-9545-5A31-FB8BB75E98E1}"/>
              </a:ext>
            </a:extLst>
          </p:cNvPr>
          <p:cNvSpPr txBox="1"/>
          <p:nvPr/>
        </p:nvSpPr>
        <p:spPr>
          <a:xfrm>
            <a:off x="4967293" y="5760973"/>
            <a:ext cx="2024743" cy="923330"/>
          </a:xfrm>
          <a:prstGeom prst="rect">
            <a:avLst/>
          </a:prstGeom>
          <a:noFill/>
        </p:spPr>
        <p:txBody>
          <a:bodyPr wrap="square" rtlCol="0">
            <a:spAutoFit/>
          </a:bodyPr>
          <a:lstStyle/>
          <a:p>
            <a:r>
              <a:rPr lang="en-US" dirty="0"/>
              <a:t>Feed the new data as input into our model!</a:t>
            </a:r>
          </a:p>
        </p:txBody>
      </p:sp>
      <p:sp>
        <p:nvSpPr>
          <p:cNvPr id="4" name="Rectangle 3">
            <a:extLst>
              <a:ext uri="{FF2B5EF4-FFF2-40B4-BE49-F238E27FC236}">
                <a16:creationId xmlns:a16="http://schemas.microsoft.com/office/drawing/2014/main" id="{7B2F9AD7-BCA4-3251-BA12-2A6D100411DD}"/>
              </a:ext>
            </a:extLst>
          </p:cNvPr>
          <p:cNvSpPr/>
          <p:nvPr/>
        </p:nvSpPr>
        <p:spPr>
          <a:xfrm>
            <a:off x="8452758" y="5610684"/>
            <a:ext cx="3552591" cy="430887"/>
          </a:xfrm>
          <a:prstGeom prst="rect">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33C1AC-21B3-7955-C352-56FE7AFD3E38}"/>
              </a:ext>
            </a:extLst>
          </p:cNvPr>
          <p:cNvSpPr/>
          <p:nvPr/>
        </p:nvSpPr>
        <p:spPr>
          <a:xfrm>
            <a:off x="8436426" y="4963365"/>
            <a:ext cx="3552591" cy="430887"/>
          </a:xfrm>
          <a:prstGeom prst="rect">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7248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Supervised Learning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563854"/>
            <a:ext cx="10297887" cy="3849624"/>
          </a:xfrm>
        </p:spPr>
        <p:txBody>
          <a:bodyPr>
            <a:normAutofit/>
          </a:bodyPr>
          <a:lstStyle/>
          <a:p>
            <a:r>
              <a:rPr lang="en-US" sz="2600" dirty="0">
                <a:latin typeface="Helvetica" pitchFamily="2" charset="0"/>
              </a:rPr>
              <a:t>So that’s </a:t>
            </a:r>
            <a:r>
              <a:rPr lang="en-US" sz="2600" b="1" dirty="0">
                <a:latin typeface="Helvetica" pitchFamily="2" charset="0"/>
              </a:rPr>
              <a:t>Supervised Learning</a:t>
            </a:r>
            <a:r>
              <a:rPr lang="en-US" sz="2600" dirty="0">
                <a:latin typeface="Helvetica" pitchFamily="2" charset="0"/>
              </a:rPr>
              <a:t>.</a:t>
            </a:r>
          </a:p>
          <a:p>
            <a:r>
              <a:rPr lang="en-US" sz="2600" dirty="0">
                <a:latin typeface="Helvetica" pitchFamily="2" charset="0"/>
              </a:rPr>
              <a:t>Using labelled data to train a model…</a:t>
            </a:r>
          </a:p>
          <a:p>
            <a:r>
              <a:rPr lang="en-US" sz="2600" dirty="0">
                <a:latin typeface="Helvetica" pitchFamily="2" charset="0"/>
              </a:rPr>
              <a:t>Which can then be used to predict labels on future, unlabeled data.</a:t>
            </a:r>
          </a:p>
          <a:p>
            <a:endParaRPr lang="en-US" sz="2400" dirty="0">
              <a:latin typeface="Helvetica" pitchFamily="2" charset="0"/>
            </a:endParaRPr>
          </a:p>
          <a:p>
            <a:endParaRPr lang="en-US" sz="2600" dirty="0">
              <a:latin typeface="Helvetica" pitchFamily="2" charset="0"/>
            </a:endParaRPr>
          </a:p>
        </p:txBody>
      </p:sp>
      <p:sp>
        <p:nvSpPr>
          <p:cNvPr id="5" name="Right Arrow 4">
            <a:extLst>
              <a:ext uri="{FF2B5EF4-FFF2-40B4-BE49-F238E27FC236}">
                <a16:creationId xmlns:a16="http://schemas.microsoft.com/office/drawing/2014/main" id="{4004314C-693B-7793-D4AE-3B4DC7D6E5A6}"/>
              </a:ext>
            </a:extLst>
          </p:cNvPr>
          <p:cNvSpPr/>
          <p:nvPr/>
        </p:nvSpPr>
        <p:spPr>
          <a:xfrm>
            <a:off x="3759199" y="4436230"/>
            <a:ext cx="1306286" cy="1091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DEF20CE-9F8D-09CC-8A34-444774B51B4E}"/>
              </a:ext>
            </a:extLst>
          </p:cNvPr>
          <p:cNvSpPr/>
          <p:nvPr/>
        </p:nvSpPr>
        <p:spPr>
          <a:xfrm>
            <a:off x="5065485" y="4166336"/>
            <a:ext cx="2024743" cy="16456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Beautiful Model to predict if things are birds.  </a:t>
            </a:r>
          </a:p>
        </p:txBody>
      </p:sp>
      <p:pic>
        <p:nvPicPr>
          <p:cNvPr id="7" name="Picture 6">
            <a:extLst>
              <a:ext uri="{FF2B5EF4-FFF2-40B4-BE49-F238E27FC236}">
                <a16:creationId xmlns:a16="http://schemas.microsoft.com/office/drawing/2014/main" id="{317559EF-D83A-F170-4E5F-2E634A742A68}"/>
              </a:ext>
            </a:extLst>
          </p:cNvPr>
          <p:cNvPicPr>
            <a:picLocks noChangeAspect="1"/>
          </p:cNvPicPr>
          <p:nvPr/>
        </p:nvPicPr>
        <p:blipFill>
          <a:blip r:embed="rId3"/>
          <a:stretch>
            <a:fillRect/>
          </a:stretch>
        </p:blipFill>
        <p:spPr>
          <a:xfrm>
            <a:off x="232347" y="3681481"/>
            <a:ext cx="3506896" cy="2615312"/>
          </a:xfrm>
          <a:prstGeom prst="rect">
            <a:avLst/>
          </a:prstGeom>
        </p:spPr>
      </p:pic>
      <p:pic>
        <p:nvPicPr>
          <p:cNvPr id="8" name="Picture 7">
            <a:extLst>
              <a:ext uri="{FF2B5EF4-FFF2-40B4-BE49-F238E27FC236}">
                <a16:creationId xmlns:a16="http://schemas.microsoft.com/office/drawing/2014/main" id="{B3407C7E-CF22-242A-A53B-484B9BF848C1}"/>
              </a:ext>
            </a:extLst>
          </p:cNvPr>
          <p:cNvPicPr>
            <a:picLocks noChangeAspect="1"/>
          </p:cNvPicPr>
          <p:nvPr/>
        </p:nvPicPr>
        <p:blipFill>
          <a:blip r:embed="rId4"/>
          <a:stretch>
            <a:fillRect/>
          </a:stretch>
        </p:blipFill>
        <p:spPr>
          <a:xfrm>
            <a:off x="8452758" y="3681481"/>
            <a:ext cx="3552591" cy="2615312"/>
          </a:xfrm>
          <a:prstGeom prst="rect">
            <a:avLst/>
          </a:prstGeom>
        </p:spPr>
      </p:pic>
      <p:sp>
        <p:nvSpPr>
          <p:cNvPr id="9" name="Right Arrow 8">
            <a:extLst>
              <a:ext uri="{FF2B5EF4-FFF2-40B4-BE49-F238E27FC236}">
                <a16:creationId xmlns:a16="http://schemas.microsoft.com/office/drawing/2014/main" id="{3992D36C-A038-AEB2-5AA5-4C42514F3A9F}"/>
              </a:ext>
            </a:extLst>
          </p:cNvPr>
          <p:cNvSpPr/>
          <p:nvPr/>
        </p:nvSpPr>
        <p:spPr>
          <a:xfrm>
            <a:off x="7110184" y="4443428"/>
            <a:ext cx="1306286" cy="1091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BE7BC423-9960-02BB-4495-B0FDAB76E627}"/>
              </a:ext>
            </a:extLst>
          </p:cNvPr>
          <p:cNvSpPr txBox="1"/>
          <p:nvPr/>
        </p:nvSpPr>
        <p:spPr>
          <a:xfrm>
            <a:off x="0" y="6222638"/>
            <a:ext cx="4619173" cy="430887"/>
          </a:xfrm>
          <a:prstGeom prst="rect">
            <a:avLst/>
          </a:prstGeom>
          <a:noFill/>
        </p:spPr>
        <p:txBody>
          <a:bodyPr wrap="square" rtlCol="0">
            <a:spAutoFit/>
          </a:bodyPr>
          <a:lstStyle/>
          <a:p>
            <a:r>
              <a:rPr lang="en-US" sz="2200" b="1" dirty="0"/>
              <a:t>New Data With no Class Labels</a:t>
            </a:r>
          </a:p>
        </p:txBody>
      </p:sp>
      <p:sp>
        <p:nvSpPr>
          <p:cNvPr id="11" name="TextBox 10">
            <a:extLst>
              <a:ext uri="{FF2B5EF4-FFF2-40B4-BE49-F238E27FC236}">
                <a16:creationId xmlns:a16="http://schemas.microsoft.com/office/drawing/2014/main" id="{E4670B8E-15C3-EFB8-7504-BDF18A828237}"/>
              </a:ext>
            </a:extLst>
          </p:cNvPr>
          <p:cNvSpPr txBox="1"/>
          <p:nvPr/>
        </p:nvSpPr>
        <p:spPr>
          <a:xfrm>
            <a:off x="7090229" y="6290299"/>
            <a:ext cx="5292272" cy="430887"/>
          </a:xfrm>
          <a:prstGeom prst="rect">
            <a:avLst/>
          </a:prstGeom>
          <a:noFill/>
        </p:spPr>
        <p:txBody>
          <a:bodyPr wrap="square" rtlCol="0">
            <a:spAutoFit/>
          </a:bodyPr>
          <a:lstStyle/>
          <a:p>
            <a:r>
              <a:rPr lang="en-US" sz="2200" b="1" dirty="0"/>
              <a:t>Our Model Made Label Predictions!</a:t>
            </a:r>
          </a:p>
        </p:txBody>
      </p:sp>
      <p:sp>
        <p:nvSpPr>
          <p:cNvPr id="12" name="TextBox 11">
            <a:extLst>
              <a:ext uri="{FF2B5EF4-FFF2-40B4-BE49-F238E27FC236}">
                <a16:creationId xmlns:a16="http://schemas.microsoft.com/office/drawing/2014/main" id="{0496DAEF-E454-9545-5A31-FB8BB75E98E1}"/>
              </a:ext>
            </a:extLst>
          </p:cNvPr>
          <p:cNvSpPr txBox="1"/>
          <p:nvPr/>
        </p:nvSpPr>
        <p:spPr>
          <a:xfrm>
            <a:off x="4967293" y="5760973"/>
            <a:ext cx="2024743" cy="923330"/>
          </a:xfrm>
          <a:prstGeom prst="rect">
            <a:avLst/>
          </a:prstGeom>
          <a:noFill/>
        </p:spPr>
        <p:txBody>
          <a:bodyPr wrap="square" rtlCol="0">
            <a:spAutoFit/>
          </a:bodyPr>
          <a:lstStyle/>
          <a:p>
            <a:r>
              <a:rPr lang="en-US" dirty="0"/>
              <a:t>Feed the new data as input into our model!</a:t>
            </a:r>
          </a:p>
        </p:txBody>
      </p:sp>
      <p:sp>
        <p:nvSpPr>
          <p:cNvPr id="4" name="Rectangle 3">
            <a:extLst>
              <a:ext uri="{FF2B5EF4-FFF2-40B4-BE49-F238E27FC236}">
                <a16:creationId xmlns:a16="http://schemas.microsoft.com/office/drawing/2014/main" id="{7B2F9AD7-BCA4-3251-BA12-2A6D100411DD}"/>
              </a:ext>
            </a:extLst>
          </p:cNvPr>
          <p:cNvSpPr/>
          <p:nvPr/>
        </p:nvSpPr>
        <p:spPr>
          <a:xfrm>
            <a:off x="8452758" y="5610684"/>
            <a:ext cx="3552591" cy="430887"/>
          </a:xfrm>
          <a:prstGeom prst="rect">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33C1AC-21B3-7955-C352-56FE7AFD3E38}"/>
              </a:ext>
            </a:extLst>
          </p:cNvPr>
          <p:cNvSpPr/>
          <p:nvPr/>
        </p:nvSpPr>
        <p:spPr>
          <a:xfrm>
            <a:off x="8436426" y="4963365"/>
            <a:ext cx="3552591" cy="430887"/>
          </a:xfrm>
          <a:prstGeom prst="rect">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6026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One Definition of Learning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600" dirty="0">
                <a:latin typeface="Helvetica" pitchFamily="2" charset="0"/>
              </a:rPr>
              <a:t>These observations, and thus learning, can be trivial.</a:t>
            </a:r>
          </a:p>
          <a:p>
            <a:pPr lvl="1"/>
            <a:r>
              <a:rPr lang="en-US" sz="2400" dirty="0">
                <a:latin typeface="Helvetica" pitchFamily="2" charset="0"/>
              </a:rPr>
              <a:t>E.g., Learning which brand of chocolate is your favorite.</a:t>
            </a:r>
            <a:endParaRPr lang="en-US" sz="2300" dirty="0">
              <a:latin typeface="Helvetica" pitchFamily="2" charset="0"/>
            </a:endParaRPr>
          </a:p>
          <a:p>
            <a:pPr lvl="1"/>
            <a:r>
              <a:rPr lang="en-US" sz="2300" dirty="0">
                <a:latin typeface="Helvetica" pitchFamily="2" charset="0"/>
              </a:rPr>
              <a:t>E.g., Learning how much milk and sugar you should use for your favorite cup of coffee.</a:t>
            </a:r>
          </a:p>
          <a:p>
            <a:pPr lvl="1"/>
            <a:endParaRPr lang="en-US" sz="2300" dirty="0">
              <a:latin typeface="Helvetica" pitchFamily="2" charset="0"/>
            </a:endParaRPr>
          </a:p>
          <a:p>
            <a:r>
              <a:rPr lang="en-US" sz="2600" dirty="0">
                <a:latin typeface="Helvetica" pitchFamily="2" charset="0"/>
              </a:rPr>
              <a:t>Or they can be massively complex</a:t>
            </a:r>
          </a:p>
          <a:p>
            <a:pPr lvl="1"/>
            <a:r>
              <a:rPr lang="en-US" sz="2400" dirty="0">
                <a:latin typeface="Helvetica" pitchFamily="2" charset="0"/>
              </a:rPr>
              <a:t>E.g., Albert Einstein figuring out new theories about the universe based on observations.</a:t>
            </a:r>
          </a:p>
        </p:txBody>
      </p:sp>
    </p:spTree>
    <p:extLst>
      <p:ext uri="{BB962C8B-B14F-4D97-AF65-F5344CB8AC3E}">
        <p14:creationId xmlns:p14="http://schemas.microsoft.com/office/powerpoint/2010/main" val="32612815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Unsupervised Learning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10738758" cy="3849624"/>
          </a:xfrm>
        </p:spPr>
        <p:txBody>
          <a:bodyPr>
            <a:normAutofit/>
          </a:bodyPr>
          <a:lstStyle/>
          <a:p>
            <a:r>
              <a:rPr lang="en-US" sz="2600" dirty="0">
                <a:latin typeface="Helvetica" pitchFamily="2" charset="0"/>
              </a:rPr>
              <a:t>In </a:t>
            </a:r>
            <a:r>
              <a:rPr lang="en-US" sz="2600" b="1" dirty="0">
                <a:latin typeface="Helvetica" pitchFamily="2" charset="0"/>
              </a:rPr>
              <a:t>Unsupervised Learning</a:t>
            </a:r>
            <a:r>
              <a:rPr lang="en-US" sz="2600" dirty="0">
                <a:latin typeface="Helvetica" pitchFamily="2" charset="0"/>
              </a:rPr>
              <a:t>, your examples are missing class labels!</a:t>
            </a:r>
          </a:p>
          <a:p>
            <a:endParaRPr lang="en-US" sz="2600" dirty="0">
              <a:latin typeface="Helvetica" pitchFamily="2" charset="0"/>
            </a:endParaRPr>
          </a:p>
          <a:p>
            <a:r>
              <a:rPr lang="en-US" sz="2600" dirty="0">
                <a:latin typeface="Helvetica" pitchFamily="2" charset="0"/>
              </a:rPr>
              <a:t>But, even without explicit labels, you can still find interesting patterns based on the attributes you do have.</a:t>
            </a:r>
          </a:p>
          <a:p>
            <a:endParaRPr lang="en-US" sz="2600" dirty="0">
              <a:latin typeface="Helvetica" pitchFamily="2" charset="0"/>
            </a:endParaRPr>
          </a:p>
          <a:p>
            <a:r>
              <a:rPr lang="en-US" sz="2600" dirty="0">
                <a:latin typeface="Helvetica" pitchFamily="2" charset="0"/>
              </a:rPr>
              <a:t>A very common unsupervised learning technique is </a:t>
            </a:r>
            <a:r>
              <a:rPr lang="en-US" sz="2600" b="1" dirty="0">
                <a:latin typeface="Helvetica" pitchFamily="2" charset="0"/>
              </a:rPr>
              <a:t>Clustering</a:t>
            </a:r>
            <a:r>
              <a:rPr lang="en-US" sz="2600" dirty="0">
                <a:latin typeface="Helvetica" pitchFamily="2" charset="0"/>
              </a:rPr>
              <a:t>. Finding patterns that group your examples together..</a:t>
            </a:r>
          </a:p>
        </p:txBody>
      </p:sp>
    </p:spTree>
    <p:extLst>
      <p:ext uri="{BB962C8B-B14F-4D97-AF65-F5344CB8AC3E}">
        <p14:creationId xmlns:p14="http://schemas.microsoft.com/office/powerpoint/2010/main" val="9627455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Unsupervised Learning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7130144" cy="3849624"/>
          </a:xfrm>
        </p:spPr>
        <p:txBody>
          <a:bodyPr>
            <a:normAutofit/>
          </a:bodyPr>
          <a:lstStyle/>
          <a:p>
            <a:r>
              <a:rPr lang="en-US" sz="2600" dirty="0">
                <a:latin typeface="Helvetica" pitchFamily="2" charset="0"/>
              </a:rPr>
              <a:t>So, here might be an example of data in an unsupervised learning situation.</a:t>
            </a:r>
          </a:p>
          <a:p>
            <a:endParaRPr lang="en-US" sz="2600" dirty="0">
              <a:latin typeface="Helvetica" pitchFamily="2" charset="0"/>
            </a:endParaRPr>
          </a:p>
          <a:p>
            <a:r>
              <a:rPr lang="en-US" sz="2600" dirty="0">
                <a:latin typeface="Helvetica" pitchFamily="2" charset="0"/>
              </a:rPr>
              <a:t>We have no class label! All we know is whether or not it flies!</a:t>
            </a:r>
          </a:p>
        </p:txBody>
      </p:sp>
      <p:pic>
        <p:nvPicPr>
          <p:cNvPr id="4" name="Picture 3">
            <a:extLst>
              <a:ext uri="{FF2B5EF4-FFF2-40B4-BE49-F238E27FC236}">
                <a16:creationId xmlns:a16="http://schemas.microsoft.com/office/drawing/2014/main" id="{E874580B-F474-F79D-0BF2-85B903214C2A}"/>
              </a:ext>
            </a:extLst>
          </p:cNvPr>
          <p:cNvPicPr>
            <a:picLocks noChangeAspect="1"/>
          </p:cNvPicPr>
          <p:nvPr/>
        </p:nvPicPr>
        <p:blipFill>
          <a:blip r:embed="rId3"/>
          <a:stretch>
            <a:fillRect/>
          </a:stretch>
        </p:blipFill>
        <p:spPr>
          <a:xfrm>
            <a:off x="8196943" y="2969268"/>
            <a:ext cx="3309258" cy="2983476"/>
          </a:xfrm>
          <a:prstGeom prst="rect">
            <a:avLst/>
          </a:prstGeom>
        </p:spPr>
      </p:pic>
    </p:spTree>
    <p:extLst>
      <p:ext uri="{BB962C8B-B14F-4D97-AF65-F5344CB8AC3E}">
        <p14:creationId xmlns:p14="http://schemas.microsoft.com/office/powerpoint/2010/main" val="38622194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Unsupervised Learning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7130144" cy="3849624"/>
          </a:xfrm>
        </p:spPr>
        <p:txBody>
          <a:bodyPr>
            <a:normAutofit/>
          </a:bodyPr>
          <a:lstStyle/>
          <a:p>
            <a:r>
              <a:rPr lang="en-US" sz="2600" dirty="0">
                <a:latin typeface="Helvetica" pitchFamily="2" charset="0"/>
              </a:rPr>
              <a:t>A lot of unsupervised learning approaches take the form of finding ways to “plot” the data.</a:t>
            </a:r>
          </a:p>
        </p:txBody>
      </p:sp>
      <p:pic>
        <p:nvPicPr>
          <p:cNvPr id="4" name="Picture 3">
            <a:extLst>
              <a:ext uri="{FF2B5EF4-FFF2-40B4-BE49-F238E27FC236}">
                <a16:creationId xmlns:a16="http://schemas.microsoft.com/office/drawing/2014/main" id="{E874580B-F474-F79D-0BF2-85B903214C2A}"/>
              </a:ext>
            </a:extLst>
          </p:cNvPr>
          <p:cNvPicPr>
            <a:picLocks noChangeAspect="1"/>
          </p:cNvPicPr>
          <p:nvPr/>
        </p:nvPicPr>
        <p:blipFill>
          <a:blip r:embed="rId3"/>
          <a:stretch>
            <a:fillRect/>
          </a:stretch>
        </p:blipFill>
        <p:spPr>
          <a:xfrm>
            <a:off x="8196943" y="445524"/>
            <a:ext cx="3309258" cy="2983476"/>
          </a:xfrm>
          <a:prstGeom prst="rect">
            <a:avLst/>
          </a:prstGeom>
        </p:spPr>
      </p:pic>
      <p:cxnSp>
        <p:nvCxnSpPr>
          <p:cNvPr id="6" name="Straight Connector 5">
            <a:extLst>
              <a:ext uri="{FF2B5EF4-FFF2-40B4-BE49-F238E27FC236}">
                <a16:creationId xmlns:a16="http://schemas.microsoft.com/office/drawing/2014/main" id="{89B6688A-6427-E909-7395-135052C6EEDE}"/>
              </a:ext>
            </a:extLst>
          </p:cNvPr>
          <p:cNvCxnSpPr/>
          <p:nvPr/>
        </p:nvCxnSpPr>
        <p:spPr>
          <a:xfrm>
            <a:off x="8768443" y="3902529"/>
            <a:ext cx="0" cy="231287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8D37C95-D6E1-8B14-E885-F2EFDAA8E310}"/>
              </a:ext>
            </a:extLst>
          </p:cNvPr>
          <p:cNvCxnSpPr>
            <a:cxnSpLocks/>
          </p:cNvCxnSpPr>
          <p:nvPr/>
        </p:nvCxnSpPr>
        <p:spPr>
          <a:xfrm flipV="1">
            <a:off x="7375071" y="5031970"/>
            <a:ext cx="2786743" cy="26997"/>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AA7D5C5-87C0-529E-EFE3-F1CE33CC4F72}"/>
              </a:ext>
            </a:extLst>
          </p:cNvPr>
          <p:cNvGrpSpPr/>
          <p:nvPr/>
        </p:nvGrpSpPr>
        <p:grpSpPr>
          <a:xfrm>
            <a:off x="9069435" y="4645172"/>
            <a:ext cx="815351" cy="413795"/>
            <a:chOff x="4646295" y="5952744"/>
            <a:chExt cx="815351" cy="413795"/>
          </a:xfrm>
        </p:grpSpPr>
        <p:sp>
          <p:nvSpPr>
            <p:cNvPr id="9" name="Oval 8">
              <a:extLst>
                <a:ext uri="{FF2B5EF4-FFF2-40B4-BE49-F238E27FC236}">
                  <a16:creationId xmlns:a16="http://schemas.microsoft.com/office/drawing/2014/main" id="{AB8DA004-272C-00D7-D433-2F182070FD3A}"/>
                </a:ext>
              </a:extLst>
            </p:cNvPr>
            <p:cNvSpPr/>
            <p:nvPr/>
          </p:nvSpPr>
          <p:spPr>
            <a:xfrm>
              <a:off x="4963886" y="5952744"/>
              <a:ext cx="146957" cy="889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A593306-9652-1B43-A3D9-757E27B160AE}"/>
                </a:ext>
              </a:extLst>
            </p:cNvPr>
            <p:cNvSpPr txBox="1"/>
            <p:nvPr/>
          </p:nvSpPr>
          <p:spPr>
            <a:xfrm>
              <a:off x="4646295" y="5997207"/>
              <a:ext cx="815351" cy="369332"/>
            </a:xfrm>
            <a:prstGeom prst="rect">
              <a:avLst/>
            </a:prstGeom>
            <a:noFill/>
          </p:spPr>
          <p:txBody>
            <a:bodyPr wrap="none" rtlCol="0">
              <a:spAutoFit/>
            </a:bodyPr>
            <a:lstStyle/>
            <a:p>
              <a:r>
                <a:rPr lang="en-US" dirty="0"/>
                <a:t>Finch</a:t>
              </a:r>
            </a:p>
          </p:txBody>
        </p:sp>
      </p:grpSp>
      <p:grpSp>
        <p:nvGrpSpPr>
          <p:cNvPr id="12" name="Group 11">
            <a:extLst>
              <a:ext uri="{FF2B5EF4-FFF2-40B4-BE49-F238E27FC236}">
                <a16:creationId xmlns:a16="http://schemas.microsoft.com/office/drawing/2014/main" id="{DECF4387-15CB-4CB8-ACA3-3AB23B07D79E}"/>
              </a:ext>
            </a:extLst>
          </p:cNvPr>
          <p:cNvGrpSpPr/>
          <p:nvPr/>
        </p:nvGrpSpPr>
        <p:grpSpPr>
          <a:xfrm>
            <a:off x="8768442" y="4138193"/>
            <a:ext cx="782137" cy="413795"/>
            <a:chOff x="4646295" y="5952744"/>
            <a:chExt cx="782137" cy="413795"/>
          </a:xfrm>
        </p:grpSpPr>
        <p:sp>
          <p:nvSpPr>
            <p:cNvPr id="13" name="Oval 12">
              <a:extLst>
                <a:ext uri="{FF2B5EF4-FFF2-40B4-BE49-F238E27FC236}">
                  <a16:creationId xmlns:a16="http://schemas.microsoft.com/office/drawing/2014/main" id="{861AB636-B656-774A-1DF8-9BE6B5F1B553}"/>
                </a:ext>
              </a:extLst>
            </p:cNvPr>
            <p:cNvSpPr/>
            <p:nvPr/>
          </p:nvSpPr>
          <p:spPr>
            <a:xfrm>
              <a:off x="4963886" y="5952744"/>
              <a:ext cx="146957" cy="889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8F76C9A-EF0F-478F-45E2-A24230A4CB2D}"/>
                </a:ext>
              </a:extLst>
            </p:cNvPr>
            <p:cNvSpPr txBox="1"/>
            <p:nvPr/>
          </p:nvSpPr>
          <p:spPr>
            <a:xfrm>
              <a:off x="4646295" y="5997207"/>
              <a:ext cx="782137" cy="369332"/>
            </a:xfrm>
            <a:prstGeom prst="rect">
              <a:avLst/>
            </a:prstGeom>
            <a:noFill/>
          </p:spPr>
          <p:txBody>
            <a:bodyPr wrap="none" rtlCol="0">
              <a:spAutoFit/>
            </a:bodyPr>
            <a:lstStyle/>
            <a:p>
              <a:r>
                <a:rPr lang="en-US" dirty="0"/>
                <a:t>Eagle</a:t>
              </a:r>
            </a:p>
          </p:txBody>
        </p:sp>
      </p:grpSp>
      <p:grpSp>
        <p:nvGrpSpPr>
          <p:cNvPr id="15" name="Group 14">
            <a:extLst>
              <a:ext uri="{FF2B5EF4-FFF2-40B4-BE49-F238E27FC236}">
                <a16:creationId xmlns:a16="http://schemas.microsoft.com/office/drawing/2014/main" id="{22BD589E-0F87-B4B1-5AC8-510A97E38FEE}"/>
              </a:ext>
            </a:extLst>
          </p:cNvPr>
          <p:cNvGrpSpPr/>
          <p:nvPr/>
        </p:nvGrpSpPr>
        <p:grpSpPr>
          <a:xfrm>
            <a:off x="9550578" y="3875544"/>
            <a:ext cx="1389419" cy="413795"/>
            <a:chOff x="4646295" y="5952744"/>
            <a:chExt cx="1389419" cy="413795"/>
          </a:xfrm>
        </p:grpSpPr>
        <p:sp>
          <p:nvSpPr>
            <p:cNvPr id="16" name="Oval 15">
              <a:extLst>
                <a:ext uri="{FF2B5EF4-FFF2-40B4-BE49-F238E27FC236}">
                  <a16:creationId xmlns:a16="http://schemas.microsoft.com/office/drawing/2014/main" id="{BCB18A7B-348F-4649-3F6F-A02851AC1E72}"/>
                </a:ext>
              </a:extLst>
            </p:cNvPr>
            <p:cNvSpPr/>
            <p:nvPr/>
          </p:nvSpPr>
          <p:spPr>
            <a:xfrm>
              <a:off x="4963886" y="5952744"/>
              <a:ext cx="146957" cy="889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D708DE9-4B35-A1DC-4BE9-3A1AB1040574}"/>
                </a:ext>
              </a:extLst>
            </p:cNvPr>
            <p:cNvSpPr txBox="1"/>
            <p:nvPr/>
          </p:nvSpPr>
          <p:spPr>
            <a:xfrm>
              <a:off x="4646295" y="5997207"/>
              <a:ext cx="1389419" cy="369332"/>
            </a:xfrm>
            <a:prstGeom prst="rect">
              <a:avLst/>
            </a:prstGeom>
            <a:noFill/>
          </p:spPr>
          <p:txBody>
            <a:bodyPr wrap="none" rtlCol="0">
              <a:spAutoFit/>
            </a:bodyPr>
            <a:lstStyle/>
            <a:p>
              <a:r>
                <a:rPr lang="en-US" dirty="0"/>
                <a:t>Flying Fish</a:t>
              </a:r>
            </a:p>
          </p:txBody>
        </p:sp>
      </p:grpSp>
      <p:grpSp>
        <p:nvGrpSpPr>
          <p:cNvPr id="18" name="Group 17">
            <a:extLst>
              <a:ext uri="{FF2B5EF4-FFF2-40B4-BE49-F238E27FC236}">
                <a16:creationId xmlns:a16="http://schemas.microsoft.com/office/drawing/2014/main" id="{B81BCD60-55AE-95DF-9FAC-5E71934CF45D}"/>
              </a:ext>
            </a:extLst>
          </p:cNvPr>
          <p:cNvGrpSpPr/>
          <p:nvPr/>
        </p:nvGrpSpPr>
        <p:grpSpPr>
          <a:xfrm>
            <a:off x="6592934" y="5430289"/>
            <a:ext cx="833883" cy="413795"/>
            <a:chOff x="4646295" y="5952744"/>
            <a:chExt cx="833883" cy="413795"/>
          </a:xfrm>
        </p:grpSpPr>
        <p:sp>
          <p:nvSpPr>
            <p:cNvPr id="19" name="Oval 18">
              <a:extLst>
                <a:ext uri="{FF2B5EF4-FFF2-40B4-BE49-F238E27FC236}">
                  <a16:creationId xmlns:a16="http://schemas.microsoft.com/office/drawing/2014/main" id="{864AE253-95F2-506A-1EB3-5AAD1FC13847}"/>
                </a:ext>
              </a:extLst>
            </p:cNvPr>
            <p:cNvSpPr/>
            <p:nvPr/>
          </p:nvSpPr>
          <p:spPr>
            <a:xfrm>
              <a:off x="4963886" y="5952744"/>
              <a:ext cx="146957" cy="889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4AA9E8F-716A-B4F9-A89E-C06B28F87AE0}"/>
                </a:ext>
              </a:extLst>
            </p:cNvPr>
            <p:cNvSpPr txBox="1"/>
            <p:nvPr/>
          </p:nvSpPr>
          <p:spPr>
            <a:xfrm>
              <a:off x="4646295" y="5997207"/>
              <a:ext cx="833883" cy="369332"/>
            </a:xfrm>
            <a:prstGeom prst="rect">
              <a:avLst/>
            </a:prstGeom>
            <a:noFill/>
          </p:spPr>
          <p:txBody>
            <a:bodyPr wrap="none" rtlCol="0">
              <a:spAutoFit/>
            </a:bodyPr>
            <a:lstStyle/>
            <a:p>
              <a:r>
                <a:rPr lang="en-US" dirty="0"/>
                <a:t>Squid</a:t>
              </a:r>
            </a:p>
          </p:txBody>
        </p:sp>
      </p:grpSp>
      <p:grpSp>
        <p:nvGrpSpPr>
          <p:cNvPr id="21" name="Group 20">
            <a:extLst>
              <a:ext uri="{FF2B5EF4-FFF2-40B4-BE49-F238E27FC236}">
                <a16:creationId xmlns:a16="http://schemas.microsoft.com/office/drawing/2014/main" id="{3101820B-7A58-0DA4-9B7C-A54A2D9DB411}"/>
              </a:ext>
            </a:extLst>
          </p:cNvPr>
          <p:cNvGrpSpPr/>
          <p:nvPr/>
        </p:nvGrpSpPr>
        <p:grpSpPr>
          <a:xfrm>
            <a:off x="8202386" y="4922983"/>
            <a:ext cx="1087798" cy="413795"/>
            <a:chOff x="4646295" y="5952744"/>
            <a:chExt cx="1087798" cy="413795"/>
          </a:xfrm>
        </p:grpSpPr>
        <p:sp>
          <p:nvSpPr>
            <p:cNvPr id="22" name="Oval 21">
              <a:extLst>
                <a:ext uri="{FF2B5EF4-FFF2-40B4-BE49-F238E27FC236}">
                  <a16:creationId xmlns:a16="http://schemas.microsoft.com/office/drawing/2014/main" id="{E9F0A9CA-51BA-83E3-8176-5966B180568E}"/>
                </a:ext>
              </a:extLst>
            </p:cNvPr>
            <p:cNvSpPr/>
            <p:nvPr/>
          </p:nvSpPr>
          <p:spPr>
            <a:xfrm>
              <a:off x="4963886" y="5952744"/>
              <a:ext cx="146957" cy="889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CCF21BA-9F87-E3A3-0CA1-4405D2223DBA}"/>
                </a:ext>
              </a:extLst>
            </p:cNvPr>
            <p:cNvSpPr txBox="1"/>
            <p:nvPr/>
          </p:nvSpPr>
          <p:spPr>
            <a:xfrm>
              <a:off x="4646295" y="5997207"/>
              <a:ext cx="1087798" cy="369332"/>
            </a:xfrm>
            <a:prstGeom prst="rect">
              <a:avLst/>
            </a:prstGeom>
            <a:noFill/>
          </p:spPr>
          <p:txBody>
            <a:bodyPr wrap="none" rtlCol="0">
              <a:spAutoFit/>
            </a:bodyPr>
            <a:lstStyle/>
            <a:p>
              <a:r>
                <a:rPr lang="en-US" dirty="0"/>
                <a:t>Penguin</a:t>
              </a:r>
            </a:p>
          </p:txBody>
        </p:sp>
      </p:grpSp>
      <p:grpSp>
        <p:nvGrpSpPr>
          <p:cNvPr id="24" name="Group 23">
            <a:extLst>
              <a:ext uri="{FF2B5EF4-FFF2-40B4-BE49-F238E27FC236}">
                <a16:creationId xmlns:a16="http://schemas.microsoft.com/office/drawing/2014/main" id="{5F2DFA0F-C288-97E2-E2EA-9E814DF086FD}"/>
              </a:ext>
            </a:extLst>
          </p:cNvPr>
          <p:cNvGrpSpPr/>
          <p:nvPr/>
        </p:nvGrpSpPr>
        <p:grpSpPr>
          <a:xfrm>
            <a:off x="7688777" y="5332051"/>
            <a:ext cx="619080" cy="413795"/>
            <a:chOff x="4646295" y="5952744"/>
            <a:chExt cx="619080" cy="413795"/>
          </a:xfrm>
        </p:grpSpPr>
        <p:sp>
          <p:nvSpPr>
            <p:cNvPr id="25" name="Oval 24">
              <a:extLst>
                <a:ext uri="{FF2B5EF4-FFF2-40B4-BE49-F238E27FC236}">
                  <a16:creationId xmlns:a16="http://schemas.microsoft.com/office/drawing/2014/main" id="{628036A6-FC61-F4CE-4129-EDC498231A52}"/>
                </a:ext>
              </a:extLst>
            </p:cNvPr>
            <p:cNvSpPr/>
            <p:nvPr/>
          </p:nvSpPr>
          <p:spPr>
            <a:xfrm>
              <a:off x="4963886" y="5952744"/>
              <a:ext cx="146957" cy="889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1B6AEA6-92D1-4D4F-3433-DA4C0BB3CCC3}"/>
                </a:ext>
              </a:extLst>
            </p:cNvPr>
            <p:cNvSpPr txBox="1"/>
            <p:nvPr/>
          </p:nvSpPr>
          <p:spPr>
            <a:xfrm>
              <a:off x="4646295" y="5997207"/>
              <a:ext cx="619080" cy="369332"/>
            </a:xfrm>
            <a:prstGeom prst="rect">
              <a:avLst/>
            </a:prstGeom>
            <a:noFill/>
          </p:spPr>
          <p:txBody>
            <a:bodyPr wrap="none" rtlCol="0">
              <a:spAutoFit/>
            </a:bodyPr>
            <a:lstStyle/>
            <a:p>
              <a:r>
                <a:rPr lang="en-US" dirty="0"/>
                <a:t>Dog</a:t>
              </a:r>
            </a:p>
          </p:txBody>
        </p:sp>
      </p:grpSp>
    </p:spTree>
    <p:extLst>
      <p:ext uri="{BB962C8B-B14F-4D97-AF65-F5344CB8AC3E}">
        <p14:creationId xmlns:p14="http://schemas.microsoft.com/office/powerpoint/2010/main" val="8998796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Unsupervised Learning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5522253" cy="3849624"/>
          </a:xfrm>
        </p:spPr>
        <p:txBody>
          <a:bodyPr>
            <a:normAutofit fontScale="85000" lnSpcReduction="20000"/>
          </a:bodyPr>
          <a:lstStyle/>
          <a:p>
            <a:r>
              <a:rPr lang="en-US" sz="2600" dirty="0">
                <a:latin typeface="Helvetica" pitchFamily="2" charset="0"/>
              </a:rPr>
              <a:t>And then identifying ”clusters” of like data.</a:t>
            </a:r>
          </a:p>
          <a:p>
            <a:endParaRPr lang="en-US" sz="2600" dirty="0">
              <a:latin typeface="Helvetica" pitchFamily="2" charset="0"/>
            </a:endParaRPr>
          </a:p>
          <a:p>
            <a:r>
              <a:rPr lang="en-US" sz="2600" dirty="0">
                <a:latin typeface="Helvetica" pitchFamily="2" charset="0"/>
              </a:rPr>
              <a:t>i.e., it can help reveal groups or categories that your data falls into!</a:t>
            </a:r>
          </a:p>
          <a:p>
            <a:pPr lvl="1"/>
            <a:r>
              <a:rPr lang="en-US" sz="2400" dirty="0">
                <a:latin typeface="Helvetica" pitchFamily="2" charset="0"/>
              </a:rPr>
              <a:t>That often times *you* then need to ascribe meaning to.</a:t>
            </a:r>
          </a:p>
          <a:p>
            <a:endParaRPr lang="en-US" sz="2600" dirty="0">
              <a:latin typeface="Helvetica" pitchFamily="2" charset="0"/>
            </a:endParaRPr>
          </a:p>
          <a:p>
            <a:r>
              <a:rPr lang="en-US" sz="2600" b="1" dirty="0">
                <a:solidFill>
                  <a:schemeClr val="accent1"/>
                </a:solidFill>
                <a:latin typeface="Helvetica" pitchFamily="2" charset="0"/>
              </a:rPr>
              <a:t>What do you think the clusters for this (very simple) example represent?</a:t>
            </a:r>
          </a:p>
        </p:txBody>
      </p:sp>
      <p:pic>
        <p:nvPicPr>
          <p:cNvPr id="4" name="Picture 3">
            <a:extLst>
              <a:ext uri="{FF2B5EF4-FFF2-40B4-BE49-F238E27FC236}">
                <a16:creationId xmlns:a16="http://schemas.microsoft.com/office/drawing/2014/main" id="{E874580B-F474-F79D-0BF2-85B903214C2A}"/>
              </a:ext>
            </a:extLst>
          </p:cNvPr>
          <p:cNvPicPr>
            <a:picLocks noChangeAspect="1"/>
          </p:cNvPicPr>
          <p:nvPr/>
        </p:nvPicPr>
        <p:blipFill>
          <a:blip r:embed="rId3"/>
          <a:stretch>
            <a:fillRect/>
          </a:stretch>
        </p:blipFill>
        <p:spPr>
          <a:xfrm>
            <a:off x="8196943" y="445524"/>
            <a:ext cx="3309258" cy="2983476"/>
          </a:xfrm>
          <a:prstGeom prst="rect">
            <a:avLst/>
          </a:prstGeom>
        </p:spPr>
      </p:pic>
      <p:cxnSp>
        <p:nvCxnSpPr>
          <p:cNvPr id="6" name="Straight Connector 5">
            <a:extLst>
              <a:ext uri="{FF2B5EF4-FFF2-40B4-BE49-F238E27FC236}">
                <a16:creationId xmlns:a16="http://schemas.microsoft.com/office/drawing/2014/main" id="{89B6688A-6427-E909-7395-135052C6EEDE}"/>
              </a:ext>
            </a:extLst>
          </p:cNvPr>
          <p:cNvCxnSpPr/>
          <p:nvPr/>
        </p:nvCxnSpPr>
        <p:spPr>
          <a:xfrm>
            <a:off x="8768443" y="3902529"/>
            <a:ext cx="0" cy="231287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8D37C95-D6E1-8B14-E885-F2EFDAA8E310}"/>
              </a:ext>
            </a:extLst>
          </p:cNvPr>
          <p:cNvCxnSpPr>
            <a:cxnSpLocks/>
          </p:cNvCxnSpPr>
          <p:nvPr/>
        </p:nvCxnSpPr>
        <p:spPr>
          <a:xfrm flipV="1">
            <a:off x="7375071" y="5031970"/>
            <a:ext cx="2786743" cy="26997"/>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AA7D5C5-87C0-529E-EFE3-F1CE33CC4F72}"/>
              </a:ext>
            </a:extLst>
          </p:cNvPr>
          <p:cNvGrpSpPr/>
          <p:nvPr/>
        </p:nvGrpSpPr>
        <p:grpSpPr>
          <a:xfrm>
            <a:off x="9069435" y="4645172"/>
            <a:ext cx="815351" cy="413795"/>
            <a:chOff x="4646295" y="5952744"/>
            <a:chExt cx="815351" cy="413795"/>
          </a:xfrm>
        </p:grpSpPr>
        <p:sp>
          <p:nvSpPr>
            <p:cNvPr id="9" name="Oval 8">
              <a:extLst>
                <a:ext uri="{FF2B5EF4-FFF2-40B4-BE49-F238E27FC236}">
                  <a16:creationId xmlns:a16="http://schemas.microsoft.com/office/drawing/2014/main" id="{AB8DA004-272C-00D7-D433-2F182070FD3A}"/>
                </a:ext>
              </a:extLst>
            </p:cNvPr>
            <p:cNvSpPr/>
            <p:nvPr/>
          </p:nvSpPr>
          <p:spPr>
            <a:xfrm>
              <a:off x="4963886" y="5952744"/>
              <a:ext cx="146957" cy="889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A593306-9652-1B43-A3D9-757E27B160AE}"/>
                </a:ext>
              </a:extLst>
            </p:cNvPr>
            <p:cNvSpPr txBox="1"/>
            <p:nvPr/>
          </p:nvSpPr>
          <p:spPr>
            <a:xfrm>
              <a:off x="4646295" y="5997207"/>
              <a:ext cx="815351" cy="369332"/>
            </a:xfrm>
            <a:prstGeom prst="rect">
              <a:avLst/>
            </a:prstGeom>
            <a:noFill/>
          </p:spPr>
          <p:txBody>
            <a:bodyPr wrap="none" rtlCol="0">
              <a:spAutoFit/>
            </a:bodyPr>
            <a:lstStyle/>
            <a:p>
              <a:r>
                <a:rPr lang="en-US" dirty="0"/>
                <a:t>Finch</a:t>
              </a:r>
            </a:p>
          </p:txBody>
        </p:sp>
      </p:grpSp>
      <p:grpSp>
        <p:nvGrpSpPr>
          <p:cNvPr id="12" name="Group 11">
            <a:extLst>
              <a:ext uri="{FF2B5EF4-FFF2-40B4-BE49-F238E27FC236}">
                <a16:creationId xmlns:a16="http://schemas.microsoft.com/office/drawing/2014/main" id="{DECF4387-15CB-4CB8-ACA3-3AB23B07D79E}"/>
              </a:ext>
            </a:extLst>
          </p:cNvPr>
          <p:cNvGrpSpPr/>
          <p:nvPr/>
        </p:nvGrpSpPr>
        <p:grpSpPr>
          <a:xfrm>
            <a:off x="8768442" y="4138193"/>
            <a:ext cx="782137" cy="413795"/>
            <a:chOff x="4646295" y="5952744"/>
            <a:chExt cx="782137" cy="413795"/>
          </a:xfrm>
        </p:grpSpPr>
        <p:sp>
          <p:nvSpPr>
            <p:cNvPr id="13" name="Oval 12">
              <a:extLst>
                <a:ext uri="{FF2B5EF4-FFF2-40B4-BE49-F238E27FC236}">
                  <a16:creationId xmlns:a16="http://schemas.microsoft.com/office/drawing/2014/main" id="{861AB636-B656-774A-1DF8-9BE6B5F1B553}"/>
                </a:ext>
              </a:extLst>
            </p:cNvPr>
            <p:cNvSpPr/>
            <p:nvPr/>
          </p:nvSpPr>
          <p:spPr>
            <a:xfrm>
              <a:off x="4963886" y="5952744"/>
              <a:ext cx="146957" cy="889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8F76C9A-EF0F-478F-45E2-A24230A4CB2D}"/>
                </a:ext>
              </a:extLst>
            </p:cNvPr>
            <p:cNvSpPr txBox="1"/>
            <p:nvPr/>
          </p:nvSpPr>
          <p:spPr>
            <a:xfrm>
              <a:off x="4646295" y="5997207"/>
              <a:ext cx="782137" cy="369332"/>
            </a:xfrm>
            <a:prstGeom prst="rect">
              <a:avLst/>
            </a:prstGeom>
            <a:noFill/>
          </p:spPr>
          <p:txBody>
            <a:bodyPr wrap="none" rtlCol="0">
              <a:spAutoFit/>
            </a:bodyPr>
            <a:lstStyle/>
            <a:p>
              <a:r>
                <a:rPr lang="en-US" dirty="0"/>
                <a:t>Eagle</a:t>
              </a:r>
            </a:p>
          </p:txBody>
        </p:sp>
      </p:grpSp>
      <p:grpSp>
        <p:nvGrpSpPr>
          <p:cNvPr id="15" name="Group 14">
            <a:extLst>
              <a:ext uri="{FF2B5EF4-FFF2-40B4-BE49-F238E27FC236}">
                <a16:creationId xmlns:a16="http://schemas.microsoft.com/office/drawing/2014/main" id="{22BD589E-0F87-B4B1-5AC8-510A97E38FEE}"/>
              </a:ext>
            </a:extLst>
          </p:cNvPr>
          <p:cNvGrpSpPr/>
          <p:nvPr/>
        </p:nvGrpSpPr>
        <p:grpSpPr>
          <a:xfrm>
            <a:off x="9550578" y="3875544"/>
            <a:ext cx="1389419" cy="413795"/>
            <a:chOff x="4646295" y="5952744"/>
            <a:chExt cx="1389419" cy="413795"/>
          </a:xfrm>
        </p:grpSpPr>
        <p:sp>
          <p:nvSpPr>
            <p:cNvPr id="16" name="Oval 15">
              <a:extLst>
                <a:ext uri="{FF2B5EF4-FFF2-40B4-BE49-F238E27FC236}">
                  <a16:creationId xmlns:a16="http://schemas.microsoft.com/office/drawing/2014/main" id="{BCB18A7B-348F-4649-3F6F-A02851AC1E72}"/>
                </a:ext>
              </a:extLst>
            </p:cNvPr>
            <p:cNvSpPr/>
            <p:nvPr/>
          </p:nvSpPr>
          <p:spPr>
            <a:xfrm>
              <a:off x="4963886" y="5952744"/>
              <a:ext cx="146957" cy="889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D708DE9-4B35-A1DC-4BE9-3A1AB1040574}"/>
                </a:ext>
              </a:extLst>
            </p:cNvPr>
            <p:cNvSpPr txBox="1"/>
            <p:nvPr/>
          </p:nvSpPr>
          <p:spPr>
            <a:xfrm>
              <a:off x="4646295" y="5997207"/>
              <a:ext cx="1389419" cy="369332"/>
            </a:xfrm>
            <a:prstGeom prst="rect">
              <a:avLst/>
            </a:prstGeom>
            <a:noFill/>
          </p:spPr>
          <p:txBody>
            <a:bodyPr wrap="none" rtlCol="0">
              <a:spAutoFit/>
            </a:bodyPr>
            <a:lstStyle/>
            <a:p>
              <a:r>
                <a:rPr lang="en-US" dirty="0"/>
                <a:t>Flying Fish</a:t>
              </a:r>
            </a:p>
          </p:txBody>
        </p:sp>
      </p:grpSp>
      <p:grpSp>
        <p:nvGrpSpPr>
          <p:cNvPr id="18" name="Group 17">
            <a:extLst>
              <a:ext uri="{FF2B5EF4-FFF2-40B4-BE49-F238E27FC236}">
                <a16:creationId xmlns:a16="http://schemas.microsoft.com/office/drawing/2014/main" id="{B81BCD60-55AE-95DF-9FAC-5E71934CF45D}"/>
              </a:ext>
            </a:extLst>
          </p:cNvPr>
          <p:cNvGrpSpPr/>
          <p:nvPr/>
        </p:nvGrpSpPr>
        <p:grpSpPr>
          <a:xfrm>
            <a:off x="6592934" y="5430289"/>
            <a:ext cx="833883" cy="413795"/>
            <a:chOff x="4646295" y="5952744"/>
            <a:chExt cx="833883" cy="413795"/>
          </a:xfrm>
        </p:grpSpPr>
        <p:sp>
          <p:nvSpPr>
            <p:cNvPr id="19" name="Oval 18">
              <a:extLst>
                <a:ext uri="{FF2B5EF4-FFF2-40B4-BE49-F238E27FC236}">
                  <a16:creationId xmlns:a16="http://schemas.microsoft.com/office/drawing/2014/main" id="{864AE253-95F2-506A-1EB3-5AAD1FC13847}"/>
                </a:ext>
              </a:extLst>
            </p:cNvPr>
            <p:cNvSpPr/>
            <p:nvPr/>
          </p:nvSpPr>
          <p:spPr>
            <a:xfrm>
              <a:off x="4963886" y="5952744"/>
              <a:ext cx="146957" cy="889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4AA9E8F-716A-B4F9-A89E-C06B28F87AE0}"/>
                </a:ext>
              </a:extLst>
            </p:cNvPr>
            <p:cNvSpPr txBox="1"/>
            <p:nvPr/>
          </p:nvSpPr>
          <p:spPr>
            <a:xfrm>
              <a:off x="4646295" y="5997207"/>
              <a:ext cx="833883" cy="369332"/>
            </a:xfrm>
            <a:prstGeom prst="rect">
              <a:avLst/>
            </a:prstGeom>
            <a:noFill/>
          </p:spPr>
          <p:txBody>
            <a:bodyPr wrap="none" rtlCol="0">
              <a:spAutoFit/>
            </a:bodyPr>
            <a:lstStyle/>
            <a:p>
              <a:r>
                <a:rPr lang="en-US" dirty="0"/>
                <a:t>Squid</a:t>
              </a:r>
            </a:p>
          </p:txBody>
        </p:sp>
      </p:grpSp>
      <p:grpSp>
        <p:nvGrpSpPr>
          <p:cNvPr id="21" name="Group 20">
            <a:extLst>
              <a:ext uri="{FF2B5EF4-FFF2-40B4-BE49-F238E27FC236}">
                <a16:creationId xmlns:a16="http://schemas.microsoft.com/office/drawing/2014/main" id="{3101820B-7A58-0DA4-9B7C-A54A2D9DB411}"/>
              </a:ext>
            </a:extLst>
          </p:cNvPr>
          <p:cNvGrpSpPr/>
          <p:nvPr/>
        </p:nvGrpSpPr>
        <p:grpSpPr>
          <a:xfrm>
            <a:off x="8202386" y="4922983"/>
            <a:ext cx="1087798" cy="413795"/>
            <a:chOff x="4646295" y="5952744"/>
            <a:chExt cx="1087798" cy="413795"/>
          </a:xfrm>
        </p:grpSpPr>
        <p:sp>
          <p:nvSpPr>
            <p:cNvPr id="22" name="Oval 21">
              <a:extLst>
                <a:ext uri="{FF2B5EF4-FFF2-40B4-BE49-F238E27FC236}">
                  <a16:creationId xmlns:a16="http://schemas.microsoft.com/office/drawing/2014/main" id="{E9F0A9CA-51BA-83E3-8176-5966B180568E}"/>
                </a:ext>
              </a:extLst>
            </p:cNvPr>
            <p:cNvSpPr/>
            <p:nvPr/>
          </p:nvSpPr>
          <p:spPr>
            <a:xfrm>
              <a:off x="4963886" y="5952744"/>
              <a:ext cx="146957" cy="889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CCF21BA-9F87-E3A3-0CA1-4405D2223DBA}"/>
                </a:ext>
              </a:extLst>
            </p:cNvPr>
            <p:cNvSpPr txBox="1"/>
            <p:nvPr/>
          </p:nvSpPr>
          <p:spPr>
            <a:xfrm>
              <a:off x="4646295" y="5997207"/>
              <a:ext cx="1087798" cy="369332"/>
            </a:xfrm>
            <a:prstGeom prst="rect">
              <a:avLst/>
            </a:prstGeom>
            <a:noFill/>
          </p:spPr>
          <p:txBody>
            <a:bodyPr wrap="none" rtlCol="0">
              <a:spAutoFit/>
            </a:bodyPr>
            <a:lstStyle/>
            <a:p>
              <a:r>
                <a:rPr lang="en-US" dirty="0"/>
                <a:t>Penguin</a:t>
              </a:r>
            </a:p>
          </p:txBody>
        </p:sp>
      </p:grpSp>
      <p:grpSp>
        <p:nvGrpSpPr>
          <p:cNvPr id="24" name="Group 23">
            <a:extLst>
              <a:ext uri="{FF2B5EF4-FFF2-40B4-BE49-F238E27FC236}">
                <a16:creationId xmlns:a16="http://schemas.microsoft.com/office/drawing/2014/main" id="{5F2DFA0F-C288-97E2-E2EA-9E814DF086FD}"/>
              </a:ext>
            </a:extLst>
          </p:cNvPr>
          <p:cNvGrpSpPr/>
          <p:nvPr/>
        </p:nvGrpSpPr>
        <p:grpSpPr>
          <a:xfrm>
            <a:off x="7688777" y="5332051"/>
            <a:ext cx="619080" cy="413795"/>
            <a:chOff x="4646295" y="5952744"/>
            <a:chExt cx="619080" cy="413795"/>
          </a:xfrm>
        </p:grpSpPr>
        <p:sp>
          <p:nvSpPr>
            <p:cNvPr id="25" name="Oval 24">
              <a:extLst>
                <a:ext uri="{FF2B5EF4-FFF2-40B4-BE49-F238E27FC236}">
                  <a16:creationId xmlns:a16="http://schemas.microsoft.com/office/drawing/2014/main" id="{628036A6-FC61-F4CE-4129-EDC498231A52}"/>
                </a:ext>
              </a:extLst>
            </p:cNvPr>
            <p:cNvSpPr/>
            <p:nvPr/>
          </p:nvSpPr>
          <p:spPr>
            <a:xfrm>
              <a:off x="4963886" y="5952744"/>
              <a:ext cx="146957" cy="889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1B6AEA6-92D1-4D4F-3433-DA4C0BB3CCC3}"/>
                </a:ext>
              </a:extLst>
            </p:cNvPr>
            <p:cNvSpPr txBox="1"/>
            <p:nvPr/>
          </p:nvSpPr>
          <p:spPr>
            <a:xfrm>
              <a:off x="4646295" y="5997207"/>
              <a:ext cx="619080" cy="369332"/>
            </a:xfrm>
            <a:prstGeom prst="rect">
              <a:avLst/>
            </a:prstGeom>
            <a:noFill/>
          </p:spPr>
          <p:txBody>
            <a:bodyPr wrap="none" rtlCol="0">
              <a:spAutoFit/>
            </a:bodyPr>
            <a:lstStyle/>
            <a:p>
              <a:r>
                <a:rPr lang="en-US" dirty="0"/>
                <a:t>Dog</a:t>
              </a:r>
            </a:p>
          </p:txBody>
        </p:sp>
      </p:grpSp>
      <p:sp>
        <p:nvSpPr>
          <p:cNvPr id="5" name="Oval 4">
            <a:extLst>
              <a:ext uri="{FF2B5EF4-FFF2-40B4-BE49-F238E27FC236}">
                <a16:creationId xmlns:a16="http://schemas.microsoft.com/office/drawing/2014/main" id="{DC9CEA77-1D5F-3F11-7A98-38E6BAF2DC9E}"/>
              </a:ext>
            </a:extLst>
          </p:cNvPr>
          <p:cNvSpPr/>
          <p:nvPr/>
        </p:nvSpPr>
        <p:spPr>
          <a:xfrm>
            <a:off x="8519977" y="3706586"/>
            <a:ext cx="2605223" cy="1352381"/>
          </a:xfrm>
          <a:prstGeom prst="ellipse">
            <a:avLst/>
          </a:prstGeom>
          <a:solidFill>
            <a:schemeClr val="accent6">
              <a:lumMod val="50000"/>
              <a:alpha val="1493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1D4FC27-E455-D4D8-6C40-902F6479BA98}"/>
              </a:ext>
            </a:extLst>
          </p:cNvPr>
          <p:cNvSpPr/>
          <p:nvPr/>
        </p:nvSpPr>
        <p:spPr>
          <a:xfrm>
            <a:off x="6654025" y="4769308"/>
            <a:ext cx="2605223" cy="1352381"/>
          </a:xfrm>
          <a:prstGeom prst="ellipse">
            <a:avLst/>
          </a:prstGeom>
          <a:solidFill>
            <a:srgbClr val="FFC000">
              <a:alpha val="1493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24670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Unsupervised Learning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5522253" cy="3849624"/>
          </a:xfrm>
        </p:spPr>
        <p:txBody>
          <a:bodyPr>
            <a:normAutofit fontScale="92500" lnSpcReduction="10000"/>
          </a:bodyPr>
          <a:lstStyle/>
          <a:p>
            <a:r>
              <a:rPr lang="en-US" sz="2600" dirty="0">
                <a:latin typeface="Helvetica" pitchFamily="2" charset="0"/>
              </a:rPr>
              <a:t>Probably one cluster is “things that fly”</a:t>
            </a:r>
          </a:p>
          <a:p>
            <a:endParaRPr lang="en-US" sz="2600" dirty="0">
              <a:latin typeface="Helvetica" pitchFamily="2" charset="0"/>
            </a:endParaRPr>
          </a:p>
          <a:p>
            <a:r>
              <a:rPr lang="en-US" sz="2600" dirty="0">
                <a:latin typeface="Helvetica" pitchFamily="2" charset="0"/>
              </a:rPr>
              <a:t>And the other cluster is “things that don’t”</a:t>
            </a:r>
          </a:p>
          <a:p>
            <a:endParaRPr lang="en-US" sz="2600" dirty="0">
              <a:latin typeface="Helvetica" pitchFamily="2" charset="0"/>
            </a:endParaRPr>
          </a:p>
          <a:p>
            <a:r>
              <a:rPr lang="en-US" sz="2600" dirty="0">
                <a:latin typeface="Helvetica" pitchFamily="2" charset="0"/>
              </a:rPr>
              <a:t>Usually you have way more attributes than this, so it’s not as obvious, hah!</a:t>
            </a:r>
          </a:p>
          <a:p>
            <a:endParaRPr lang="en-US" sz="2600" dirty="0">
              <a:latin typeface="Helvetica" pitchFamily="2" charset="0"/>
            </a:endParaRPr>
          </a:p>
          <a:p>
            <a:endParaRPr lang="en-US" sz="2600" b="1" dirty="0">
              <a:solidFill>
                <a:schemeClr val="accent1"/>
              </a:solidFill>
              <a:latin typeface="Helvetica" pitchFamily="2" charset="0"/>
            </a:endParaRPr>
          </a:p>
        </p:txBody>
      </p:sp>
      <p:pic>
        <p:nvPicPr>
          <p:cNvPr id="4" name="Picture 3">
            <a:extLst>
              <a:ext uri="{FF2B5EF4-FFF2-40B4-BE49-F238E27FC236}">
                <a16:creationId xmlns:a16="http://schemas.microsoft.com/office/drawing/2014/main" id="{E874580B-F474-F79D-0BF2-85B903214C2A}"/>
              </a:ext>
            </a:extLst>
          </p:cNvPr>
          <p:cNvPicPr>
            <a:picLocks noChangeAspect="1"/>
          </p:cNvPicPr>
          <p:nvPr/>
        </p:nvPicPr>
        <p:blipFill>
          <a:blip r:embed="rId3"/>
          <a:stretch>
            <a:fillRect/>
          </a:stretch>
        </p:blipFill>
        <p:spPr>
          <a:xfrm>
            <a:off x="8196943" y="445524"/>
            <a:ext cx="3309258" cy="2983476"/>
          </a:xfrm>
          <a:prstGeom prst="rect">
            <a:avLst/>
          </a:prstGeom>
        </p:spPr>
      </p:pic>
      <p:cxnSp>
        <p:nvCxnSpPr>
          <p:cNvPr id="6" name="Straight Connector 5">
            <a:extLst>
              <a:ext uri="{FF2B5EF4-FFF2-40B4-BE49-F238E27FC236}">
                <a16:creationId xmlns:a16="http://schemas.microsoft.com/office/drawing/2014/main" id="{89B6688A-6427-E909-7395-135052C6EEDE}"/>
              </a:ext>
            </a:extLst>
          </p:cNvPr>
          <p:cNvCxnSpPr/>
          <p:nvPr/>
        </p:nvCxnSpPr>
        <p:spPr>
          <a:xfrm>
            <a:off x="8768443" y="3902529"/>
            <a:ext cx="0" cy="231287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8D37C95-D6E1-8B14-E885-F2EFDAA8E310}"/>
              </a:ext>
            </a:extLst>
          </p:cNvPr>
          <p:cNvCxnSpPr>
            <a:cxnSpLocks/>
          </p:cNvCxnSpPr>
          <p:nvPr/>
        </p:nvCxnSpPr>
        <p:spPr>
          <a:xfrm flipV="1">
            <a:off x="7375071" y="5031970"/>
            <a:ext cx="2786743" cy="26997"/>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AA7D5C5-87C0-529E-EFE3-F1CE33CC4F72}"/>
              </a:ext>
            </a:extLst>
          </p:cNvPr>
          <p:cNvGrpSpPr/>
          <p:nvPr/>
        </p:nvGrpSpPr>
        <p:grpSpPr>
          <a:xfrm>
            <a:off x="9069435" y="4645172"/>
            <a:ext cx="815351" cy="413795"/>
            <a:chOff x="4646295" y="5952744"/>
            <a:chExt cx="815351" cy="413795"/>
          </a:xfrm>
        </p:grpSpPr>
        <p:sp>
          <p:nvSpPr>
            <p:cNvPr id="9" name="Oval 8">
              <a:extLst>
                <a:ext uri="{FF2B5EF4-FFF2-40B4-BE49-F238E27FC236}">
                  <a16:creationId xmlns:a16="http://schemas.microsoft.com/office/drawing/2014/main" id="{AB8DA004-272C-00D7-D433-2F182070FD3A}"/>
                </a:ext>
              </a:extLst>
            </p:cNvPr>
            <p:cNvSpPr/>
            <p:nvPr/>
          </p:nvSpPr>
          <p:spPr>
            <a:xfrm>
              <a:off x="4963886" y="5952744"/>
              <a:ext cx="146957" cy="889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A593306-9652-1B43-A3D9-757E27B160AE}"/>
                </a:ext>
              </a:extLst>
            </p:cNvPr>
            <p:cNvSpPr txBox="1"/>
            <p:nvPr/>
          </p:nvSpPr>
          <p:spPr>
            <a:xfrm>
              <a:off x="4646295" y="5997207"/>
              <a:ext cx="815351" cy="369332"/>
            </a:xfrm>
            <a:prstGeom prst="rect">
              <a:avLst/>
            </a:prstGeom>
            <a:noFill/>
          </p:spPr>
          <p:txBody>
            <a:bodyPr wrap="none" rtlCol="0">
              <a:spAutoFit/>
            </a:bodyPr>
            <a:lstStyle/>
            <a:p>
              <a:r>
                <a:rPr lang="en-US" dirty="0"/>
                <a:t>Finch</a:t>
              </a:r>
            </a:p>
          </p:txBody>
        </p:sp>
      </p:grpSp>
      <p:grpSp>
        <p:nvGrpSpPr>
          <p:cNvPr id="12" name="Group 11">
            <a:extLst>
              <a:ext uri="{FF2B5EF4-FFF2-40B4-BE49-F238E27FC236}">
                <a16:creationId xmlns:a16="http://schemas.microsoft.com/office/drawing/2014/main" id="{DECF4387-15CB-4CB8-ACA3-3AB23B07D79E}"/>
              </a:ext>
            </a:extLst>
          </p:cNvPr>
          <p:cNvGrpSpPr/>
          <p:nvPr/>
        </p:nvGrpSpPr>
        <p:grpSpPr>
          <a:xfrm>
            <a:off x="8768442" y="4138193"/>
            <a:ext cx="782137" cy="413795"/>
            <a:chOff x="4646295" y="5952744"/>
            <a:chExt cx="782137" cy="413795"/>
          </a:xfrm>
        </p:grpSpPr>
        <p:sp>
          <p:nvSpPr>
            <p:cNvPr id="13" name="Oval 12">
              <a:extLst>
                <a:ext uri="{FF2B5EF4-FFF2-40B4-BE49-F238E27FC236}">
                  <a16:creationId xmlns:a16="http://schemas.microsoft.com/office/drawing/2014/main" id="{861AB636-B656-774A-1DF8-9BE6B5F1B553}"/>
                </a:ext>
              </a:extLst>
            </p:cNvPr>
            <p:cNvSpPr/>
            <p:nvPr/>
          </p:nvSpPr>
          <p:spPr>
            <a:xfrm>
              <a:off x="4963886" y="5952744"/>
              <a:ext cx="146957" cy="889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8F76C9A-EF0F-478F-45E2-A24230A4CB2D}"/>
                </a:ext>
              </a:extLst>
            </p:cNvPr>
            <p:cNvSpPr txBox="1"/>
            <p:nvPr/>
          </p:nvSpPr>
          <p:spPr>
            <a:xfrm>
              <a:off x="4646295" y="5997207"/>
              <a:ext cx="782137" cy="369332"/>
            </a:xfrm>
            <a:prstGeom prst="rect">
              <a:avLst/>
            </a:prstGeom>
            <a:noFill/>
          </p:spPr>
          <p:txBody>
            <a:bodyPr wrap="none" rtlCol="0">
              <a:spAutoFit/>
            </a:bodyPr>
            <a:lstStyle/>
            <a:p>
              <a:r>
                <a:rPr lang="en-US" dirty="0"/>
                <a:t>Eagle</a:t>
              </a:r>
            </a:p>
          </p:txBody>
        </p:sp>
      </p:grpSp>
      <p:grpSp>
        <p:nvGrpSpPr>
          <p:cNvPr id="15" name="Group 14">
            <a:extLst>
              <a:ext uri="{FF2B5EF4-FFF2-40B4-BE49-F238E27FC236}">
                <a16:creationId xmlns:a16="http://schemas.microsoft.com/office/drawing/2014/main" id="{22BD589E-0F87-B4B1-5AC8-510A97E38FEE}"/>
              </a:ext>
            </a:extLst>
          </p:cNvPr>
          <p:cNvGrpSpPr/>
          <p:nvPr/>
        </p:nvGrpSpPr>
        <p:grpSpPr>
          <a:xfrm>
            <a:off x="9550578" y="3875544"/>
            <a:ext cx="1389419" cy="413795"/>
            <a:chOff x="4646295" y="5952744"/>
            <a:chExt cx="1389419" cy="413795"/>
          </a:xfrm>
        </p:grpSpPr>
        <p:sp>
          <p:nvSpPr>
            <p:cNvPr id="16" name="Oval 15">
              <a:extLst>
                <a:ext uri="{FF2B5EF4-FFF2-40B4-BE49-F238E27FC236}">
                  <a16:creationId xmlns:a16="http://schemas.microsoft.com/office/drawing/2014/main" id="{BCB18A7B-348F-4649-3F6F-A02851AC1E72}"/>
                </a:ext>
              </a:extLst>
            </p:cNvPr>
            <p:cNvSpPr/>
            <p:nvPr/>
          </p:nvSpPr>
          <p:spPr>
            <a:xfrm>
              <a:off x="4963886" y="5952744"/>
              <a:ext cx="146957" cy="889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D708DE9-4B35-A1DC-4BE9-3A1AB1040574}"/>
                </a:ext>
              </a:extLst>
            </p:cNvPr>
            <p:cNvSpPr txBox="1"/>
            <p:nvPr/>
          </p:nvSpPr>
          <p:spPr>
            <a:xfrm>
              <a:off x="4646295" y="5997207"/>
              <a:ext cx="1389419" cy="369332"/>
            </a:xfrm>
            <a:prstGeom prst="rect">
              <a:avLst/>
            </a:prstGeom>
            <a:noFill/>
          </p:spPr>
          <p:txBody>
            <a:bodyPr wrap="none" rtlCol="0">
              <a:spAutoFit/>
            </a:bodyPr>
            <a:lstStyle/>
            <a:p>
              <a:r>
                <a:rPr lang="en-US" dirty="0"/>
                <a:t>Flying Fish</a:t>
              </a:r>
            </a:p>
          </p:txBody>
        </p:sp>
      </p:grpSp>
      <p:grpSp>
        <p:nvGrpSpPr>
          <p:cNvPr id="18" name="Group 17">
            <a:extLst>
              <a:ext uri="{FF2B5EF4-FFF2-40B4-BE49-F238E27FC236}">
                <a16:creationId xmlns:a16="http://schemas.microsoft.com/office/drawing/2014/main" id="{B81BCD60-55AE-95DF-9FAC-5E71934CF45D}"/>
              </a:ext>
            </a:extLst>
          </p:cNvPr>
          <p:cNvGrpSpPr/>
          <p:nvPr/>
        </p:nvGrpSpPr>
        <p:grpSpPr>
          <a:xfrm>
            <a:off x="6592934" y="5430289"/>
            <a:ext cx="833883" cy="413795"/>
            <a:chOff x="4646295" y="5952744"/>
            <a:chExt cx="833883" cy="413795"/>
          </a:xfrm>
        </p:grpSpPr>
        <p:sp>
          <p:nvSpPr>
            <p:cNvPr id="19" name="Oval 18">
              <a:extLst>
                <a:ext uri="{FF2B5EF4-FFF2-40B4-BE49-F238E27FC236}">
                  <a16:creationId xmlns:a16="http://schemas.microsoft.com/office/drawing/2014/main" id="{864AE253-95F2-506A-1EB3-5AAD1FC13847}"/>
                </a:ext>
              </a:extLst>
            </p:cNvPr>
            <p:cNvSpPr/>
            <p:nvPr/>
          </p:nvSpPr>
          <p:spPr>
            <a:xfrm>
              <a:off x="4963886" y="5952744"/>
              <a:ext cx="146957" cy="889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4AA9E8F-716A-B4F9-A89E-C06B28F87AE0}"/>
                </a:ext>
              </a:extLst>
            </p:cNvPr>
            <p:cNvSpPr txBox="1"/>
            <p:nvPr/>
          </p:nvSpPr>
          <p:spPr>
            <a:xfrm>
              <a:off x="4646295" y="5997207"/>
              <a:ext cx="833883" cy="369332"/>
            </a:xfrm>
            <a:prstGeom prst="rect">
              <a:avLst/>
            </a:prstGeom>
            <a:noFill/>
          </p:spPr>
          <p:txBody>
            <a:bodyPr wrap="none" rtlCol="0">
              <a:spAutoFit/>
            </a:bodyPr>
            <a:lstStyle/>
            <a:p>
              <a:r>
                <a:rPr lang="en-US" dirty="0"/>
                <a:t>Squid</a:t>
              </a:r>
            </a:p>
          </p:txBody>
        </p:sp>
      </p:grpSp>
      <p:grpSp>
        <p:nvGrpSpPr>
          <p:cNvPr id="21" name="Group 20">
            <a:extLst>
              <a:ext uri="{FF2B5EF4-FFF2-40B4-BE49-F238E27FC236}">
                <a16:creationId xmlns:a16="http://schemas.microsoft.com/office/drawing/2014/main" id="{3101820B-7A58-0DA4-9B7C-A54A2D9DB411}"/>
              </a:ext>
            </a:extLst>
          </p:cNvPr>
          <p:cNvGrpSpPr/>
          <p:nvPr/>
        </p:nvGrpSpPr>
        <p:grpSpPr>
          <a:xfrm>
            <a:off x="8202386" y="4922983"/>
            <a:ext cx="1087798" cy="413795"/>
            <a:chOff x="4646295" y="5952744"/>
            <a:chExt cx="1087798" cy="413795"/>
          </a:xfrm>
        </p:grpSpPr>
        <p:sp>
          <p:nvSpPr>
            <p:cNvPr id="22" name="Oval 21">
              <a:extLst>
                <a:ext uri="{FF2B5EF4-FFF2-40B4-BE49-F238E27FC236}">
                  <a16:creationId xmlns:a16="http://schemas.microsoft.com/office/drawing/2014/main" id="{E9F0A9CA-51BA-83E3-8176-5966B180568E}"/>
                </a:ext>
              </a:extLst>
            </p:cNvPr>
            <p:cNvSpPr/>
            <p:nvPr/>
          </p:nvSpPr>
          <p:spPr>
            <a:xfrm>
              <a:off x="4963886" y="5952744"/>
              <a:ext cx="146957" cy="889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CCF21BA-9F87-E3A3-0CA1-4405D2223DBA}"/>
                </a:ext>
              </a:extLst>
            </p:cNvPr>
            <p:cNvSpPr txBox="1"/>
            <p:nvPr/>
          </p:nvSpPr>
          <p:spPr>
            <a:xfrm>
              <a:off x="4646295" y="5997207"/>
              <a:ext cx="1087798" cy="369332"/>
            </a:xfrm>
            <a:prstGeom prst="rect">
              <a:avLst/>
            </a:prstGeom>
            <a:noFill/>
          </p:spPr>
          <p:txBody>
            <a:bodyPr wrap="none" rtlCol="0">
              <a:spAutoFit/>
            </a:bodyPr>
            <a:lstStyle/>
            <a:p>
              <a:r>
                <a:rPr lang="en-US" dirty="0"/>
                <a:t>Penguin</a:t>
              </a:r>
            </a:p>
          </p:txBody>
        </p:sp>
      </p:grpSp>
      <p:grpSp>
        <p:nvGrpSpPr>
          <p:cNvPr id="24" name="Group 23">
            <a:extLst>
              <a:ext uri="{FF2B5EF4-FFF2-40B4-BE49-F238E27FC236}">
                <a16:creationId xmlns:a16="http://schemas.microsoft.com/office/drawing/2014/main" id="{5F2DFA0F-C288-97E2-E2EA-9E814DF086FD}"/>
              </a:ext>
            </a:extLst>
          </p:cNvPr>
          <p:cNvGrpSpPr/>
          <p:nvPr/>
        </p:nvGrpSpPr>
        <p:grpSpPr>
          <a:xfrm>
            <a:off x="7688777" y="5332051"/>
            <a:ext cx="619080" cy="413795"/>
            <a:chOff x="4646295" y="5952744"/>
            <a:chExt cx="619080" cy="413795"/>
          </a:xfrm>
        </p:grpSpPr>
        <p:sp>
          <p:nvSpPr>
            <p:cNvPr id="25" name="Oval 24">
              <a:extLst>
                <a:ext uri="{FF2B5EF4-FFF2-40B4-BE49-F238E27FC236}">
                  <a16:creationId xmlns:a16="http://schemas.microsoft.com/office/drawing/2014/main" id="{628036A6-FC61-F4CE-4129-EDC498231A52}"/>
                </a:ext>
              </a:extLst>
            </p:cNvPr>
            <p:cNvSpPr/>
            <p:nvPr/>
          </p:nvSpPr>
          <p:spPr>
            <a:xfrm>
              <a:off x="4963886" y="5952744"/>
              <a:ext cx="146957" cy="889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1B6AEA6-92D1-4D4F-3433-DA4C0BB3CCC3}"/>
                </a:ext>
              </a:extLst>
            </p:cNvPr>
            <p:cNvSpPr txBox="1"/>
            <p:nvPr/>
          </p:nvSpPr>
          <p:spPr>
            <a:xfrm>
              <a:off x="4646295" y="5997207"/>
              <a:ext cx="619080" cy="369332"/>
            </a:xfrm>
            <a:prstGeom prst="rect">
              <a:avLst/>
            </a:prstGeom>
            <a:noFill/>
          </p:spPr>
          <p:txBody>
            <a:bodyPr wrap="none" rtlCol="0">
              <a:spAutoFit/>
            </a:bodyPr>
            <a:lstStyle/>
            <a:p>
              <a:r>
                <a:rPr lang="en-US" dirty="0"/>
                <a:t>Dog</a:t>
              </a:r>
            </a:p>
          </p:txBody>
        </p:sp>
      </p:grpSp>
      <p:sp>
        <p:nvSpPr>
          <p:cNvPr id="5" name="Oval 4">
            <a:extLst>
              <a:ext uri="{FF2B5EF4-FFF2-40B4-BE49-F238E27FC236}">
                <a16:creationId xmlns:a16="http://schemas.microsoft.com/office/drawing/2014/main" id="{DC9CEA77-1D5F-3F11-7A98-38E6BAF2DC9E}"/>
              </a:ext>
            </a:extLst>
          </p:cNvPr>
          <p:cNvSpPr/>
          <p:nvPr/>
        </p:nvSpPr>
        <p:spPr>
          <a:xfrm>
            <a:off x="8519977" y="3706586"/>
            <a:ext cx="2605223" cy="1352381"/>
          </a:xfrm>
          <a:prstGeom prst="ellipse">
            <a:avLst/>
          </a:prstGeom>
          <a:solidFill>
            <a:schemeClr val="accent6">
              <a:lumMod val="50000"/>
              <a:alpha val="1493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1D4FC27-E455-D4D8-6C40-902F6479BA98}"/>
              </a:ext>
            </a:extLst>
          </p:cNvPr>
          <p:cNvSpPr/>
          <p:nvPr/>
        </p:nvSpPr>
        <p:spPr>
          <a:xfrm>
            <a:off x="6654025" y="4769308"/>
            <a:ext cx="2605223" cy="1352381"/>
          </a:xfrm>
          <a:prstGeom prst="ellipse">
            <a:avLst/>
          </a:prstGeom>
          <a:solidFill>
            <a:srgbClr val="FFC000">
              <a:alpha val="1493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5594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Unsupervised Learning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5522253" cy="3849624"/>
          </a:xfrm>
        </p:spPr>
        <p:txBody>
          <a:bodyPr>
            <a:normAutofit/>
          </a:bodyPr>
          <a:lstStyle/>
          <a:p>
            <a:r>
              <a:rPr lang="en-US" sz="2600" dirty="0">
                <a:latin typeface="Helvetica" pitchFamily="2" charset="0"/>
              </a:rPr>
              <a:t>So that’s “unsupervised learning”</a:t>
            </a:r>
          </a:p>
          <a:p>
            <a:endParaRPr lang="en-US" sz="2600" dirty="0">
              <a:latin typeface="Helvetica" pitchFamily="2" charset="0"/>
            </a:endParaRPr>
          </a:p>
          <a:p>
            <a:r>
              <a:rPr lang="en-US" sz="2600" dirty="0">
                <a:latin typeface="Helvetica" pitchFamily="2" charset="0"/>
              </a:rPr>
              <a:t>“What are interesting things I can learn about this data when it comes to be unlabeled”?</a:t>
            </a:r>
          </a:p>
          <a:p>
            <a:endParaRPr lang="en-US" sz="2600" dirty="0">
              <a:latin typeface="Helvetica" pitchFamily="2" charset="0"/>
            </a:endParaRPr>
          </a:p>
          <a:p>
            <a:endParaRPr lang="en-US" sz="2600" b="1" dirty="0">
              <a:solidFill>
                <a:schemeClr val="accent1"/>
              </a:solidFill>
              <a:latin typeface="Helvetica" pitchFamily="2" charset="0"/>
            </a:endParaRPr>
          </a:p>
        </p:txBody>
      </p:sp>
      <p:pic>
        <p:nvPicPr>
          <p:cNvPr id="4" name="Picture 3">
            <a:extLst>
              <a:ext uri="{FF2B5EF4-FFF2-40B4-BE49-F238E27FC236}">
                <a16:creationId xmlns:a16="http://schemas.microsoft.com/office/drawing/2014/main" id="{E874580B-F474-F79D-0BF2-85B903214C2A}"/>
              </a:ext>
            </a:extLst>
          </p:cNvPr>
          <p:cNvPicPr>
            <a:picLocks noChangeAspect="1"/>
          </p:cNvPicPr>
          <p:nvPr/>
        </p:nvPicPr>
        <p:blipFill>
          <a:blip r:embed="rId3"/>
          <a:stretch>
            <a:fillRect/>
          </a:stretch>
        </p:blipFill>
        <p:spPr>
          <a:xfrm>
            <a:off x="8196943" y="445524"/>
            <a:ext cx="3309258" cy="2983476"/>
          </a:xfrm>
          <a:prstGeom prst="rect">
            <a:avLst/>
          </a:prstGeom>
        </p:spPr>
      </p:pic>
      <p:cxnSp>
        <p:nvCxnSpPr>
          <p:cNvPr id="6" name="Straight Connector 5">
            <a:extLst>
              <a:ext uri="{FF2B5EF4-FFF2-40B4-BE49-F238E27FC236}">
                <a16:creationId xmlns:a16="http://schemas.microsoft.com/office/drawing/2014/main" id="{89B6688A-6427-E909-7395-135052C6EEDE}"/>
              </a:ext>
            </a:extLst>
          </p:cNvPr>
          <p:cNvCxnSpPr/>
          <p:nvPr/>
        </p:nvCxnSpPr>
        <p:spPr>
          <a:xfrm>
            <a:off x="8768443" y="3902529"/>
            <a:ext cx="0" cy="231287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8D37C95-D6E1-8B14-E885-F2EFDAA8E310}"/>
              </a:ext>
            </a:extLst>
          </p:cNvPr>
          <p:cNvCxnSpPr>
            <a:cxnSpLocks/>
          </p:cNvCxnSpPr>
          <p:nvPr/>
        </p:nvCxnSpPr>
        <p:spPr>
          <a:xfrm flipV="1">
            <a:off x="7375071" y="5031970"/>
            <a:ext cx="2786743" cy="26997"/>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AA7D5C5-87C0-529E-EFE3-F1CE33CC4F72}"/>
              </a:ext>
            </a:extLst>
          </p:cNvPr>
          <p:cNvGrpSpPr/>
          <p:nvPr/>
        </p:nvGrpSpPr>
        <p:grpSpPr>
          <a:xfrm>
            <a:off x="9069435" y="4645172"/>
            <a:ext cx="815351" cy="413795"/>
            <a:chOff x="4646295" y="5952744"/>
            <a:chExt cx="815351" cy="413795"/>
          </a:xfrm>
        </p:grpSpPr>
        <p:sp>
          <p:nvSpPr>
            <p:cNvPr id="9" name="Oval 8">
              <a:extLst>
                <a:ext uri="{FF2B5EF4-FFF2-40B4-BE49-F238E27FC236}">
                  <a16:creationId xmlns:a16="http://schemas.microsoft.com/office/drawing/2014/main" id="{AB8DA004-272C-00D7-D433-2F182070FD3A}"/>
                </a:ext>
              </a:extLst>
            </p:cNvPr>
            <p:cNvSpPr/>
            <p:nvPr/>
          </p:nvSpPr>
          <p:spPr>
            <a:xfrm>
              <a:off x="4963886" y="5952744"/>
              <a:ext cx="146957" cy="889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A593306-9652-1B43-A3D9-757E27B160AE}"/>
                </a:ext>
              </a:extLst>
            </p:cNvPr>
            <p:cNvSpPr txBox="1"/>
            <p:nvPr/>
          </p:nvSpPr>
          <p:spPr>
            <a:xfrm>
              <a:off x="4646295" y="5997207"/>
              <a:ext cx="815351" cy="369332"/>
            </a:xfrm>
            <a:prstGeom prst="rect">
              <a:avLst/>
            </a:prstGeom>
            <a:noFill/>
          </p:spPr>
          <p:txBody>
            <a:bodyPr wrap="none" rtlCol="0">
              <a:spAutoFit/>
            </a:bodyPr>
            <a:lstStyle/>
            <a:p>
              <a:r>
                <a:rPr lang="en-US" dirty="0"/>
                <a:t>Finch</a:t>
              </a:r>
            </a:p>
          </p:txBody>
        </p:sp>
      </p:grpSp>
      <p:grpSp>
        <p:nvGrpSpPr>
          <p:cNvPr id="12" name="Group 11">
            <a:extLst>
              <a:ext uri="{FF2B5EF4-FFF2-40B4-BE49-F238E27FC236}">
                <a16:creationId xmlns:a16="http://schemas.microsoft.com/office/drawing/2014/main" id="{DECF4387-15CB-4CB8-ACA3-3AB23B07D79E}"/>
              </a:ext>
            </a:extLst>
          </p:cNvPr>
          <p:cNvGrpSpPr/>
          <p:nvPr/>
        </p:nvGrpSpPr>
        <p:grpSpPr>
          <a:xfrm>
            <a:off x="8768442" y="4138193"/>
            <a:ext cx="782137" cy="413795"/>
            <a:chOff x="4646295" y="5952744"/>
            <a:chExt cx="782137" cy="413795"/>
          </a:xfrm>
        </p:grpSpPr>
        <p:sp>
          <p:nvSpPr>
            <p:cNvPr id="13" name="Oval 12">
              <a:extLst>
                <a:ext uri="{FF2B5EF4-FFF2-40B4-BE49-F238E27FC236}">
                  <a16:creationId xmlns:a16="http://schemas.microsoft.com/office/drawing/2014/main" id="{861AB636-B656-774A-1DF8-9BE6B5F1B553}"/>
                </a:ext>
              </a:extLst>
            </p:cNvPr>
            <p:cNvSpPr/>
            <p:nvPr/>
          </p:nvSpPr>
          <p:spPr>
            <a:xfrm>
              <a:off x="4963886" y="5952744"/>
              <a:ext cx="146957" cy="889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8F76C9A-EF0F-478F-45E2-A24230A4CB2D}"/>
                </a:ext>
              </a:extLst>
            </p:cNvPr>
            <p:cNvSpPr txBox="1"/>
            <p:nvPr/>
          </p:nvSpPr>
          <p:spPr>
            <a:xfrm>
              <a:off x="4646295" y="5997207"/>
              <a:ext cx="782137" cy="369332"/>
            </a:xfrm>
            <a:prstGeom prst="rect">
              <a:avLst/>
            </a:prstGeom>
            <a:noFill/>
          </p:spPr>
          <p:txBody>
            <a:bodyPr wrap="none" rtlCol="0">
              <a:spAutoFit/>
            </a:bodyPr>
            <a:lstStyle/>
            <a:p>
              <a:r>
                <a:rPr lang="en-US" dirty="0"/>
                <a:t>Eagle</a:t>
              </a:r>
            </a:p>
          </p:txBody>
        </p:sp>
      </p:grpSp>
      <p:grpSp>
        <p:nvGrpSpPr>
          <p:cNvPr id="15" name="Group 14">
            <a:extLst>
              <a:ext uri="{FF2B5EF4-FFF2-40B4-BE49-F238E27FC236}">
                <a16:creationId xmlns:a16="http://schemas.microsoft.com/office/drawing/2014/main" id="{22BD589E-0F87-B4B1-5AC8-510A97E38FEE}"/>
              </a:ext>
            </a:extLst>
          </p:cNvPr>
          <p:cNvGrpSpPr/>
          <p:nvPr/>
        </p:nvGrpSpPr>
        <p:grpSpPr>
          <a:xfrm>
            <a:off x="9550578" y="3875544"/>
            <a:ext cx="1389419" cy="413795"/>
            <a:chOff x="4646295" y="5952744"/>
            <a:chExt cx="1389419" cy="413795"/>
          </a:xfrm>
        </p:grpSpPr>
        <p:sp>
          <p:nvSpPr>
            <p:cNvPr id="16" name="Oval 15">
              <a:extLst>
                <a:ext uri="{FF2B5EF4-FFF2-40B4-BE49-F238E27FC236}">
                  <a16:creationId xmlns:a16="http://schemas.microsoft.com/office/drawing/2014/main" id="{BCB18A7B-348F-4649-3F6F-A02851AC1E72}"/>
                </a:ext>
              </a:extLst>
            </p:cNvPr>
            <p:cNvSpPr/>
            <p:nvPr/>
          </p:nvSpPr>
          <p:spPr>
            <a:xfrm>
              <a:off x="4963886" y="5952744"/>
              <a:ext cx="146957" cy="889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D708DE9-4B35-A1DC-4BE9-3A1AB1040574}"/>
                </a:ext>
              </a:extLst>
            </p:cNvPr>
            <p:cNvSpPr txBox="1"/>
            <p:nvPr/>
          </p:nvSpPr>
          <p:spPr>
            <a:xfrm>
              <a:off x="4646295" y="5997207"/>
              <a:ext cx="1389419" cy="369332"/>
            </a:xfrm>
            <a:prstGeom prst="rect">
              <a:avLst/>
            </a:prstGeom>
            <a:noFill/>
          </p:spPr>
          <p:txBody>
            <a:bodyPr wrap="none" rtlCol="0">
              <a:spAutoFit/>
            </a:bodyPr>
            <a:lstStyle/>
            <a:p>
              <a:r>
                <a:rPr lang="en-US" dirty="0"/>
                <a:t>Flying Fish</a:t>
              </a:r>
            </a:p>
          </p:txBody>
        </p:sp>
      </p:grpSp>
      <p:grpSp>
        <p:nvGrpSpPr>
          <p:cNvPr id="18" name="Group 17">
            <a:extLst>
              <a:ext uri="{FF2B5EF4-FFF2-40B4-BE49-F238E27FC236}">
                <a16:creationId xmlns:a16="http://schemas.microsoft.com/office/drawing/2014/main" id="{B81BCD60-55AE-95DF-9FAC-5E71934CF45D}"/>
              </a:ext>
            </a:extLst>
          </p:cNvPr>
          <p:cNvGrpSpPr/>
          <p:nvPr/>
        </p:nvGrpSpPr>
        <p:grpSpPr>
          <a:xfrm>
            <a:off x="6592934" y="5430289"/>
            <a:ext cx="833883" cy="413795"/>
            <a:chOff x="4646295" y="5952744"/>
            <a:chExt cx="833883" cy="413795"/>
          </a:xfrm>
        </p:grpSpPr>
        <p:sp>
          <p:nvSpPr>
            <p:cNvPr id="19" name="Oval 18">
              <a:extLst>
                <a:ext uri="{FF2B5EF4-FFF2-40B4-BE49-F238E27FC236}">
                  <a16:creationId xmlns:a16="http://schemas.microsoft.com/office/drawing/2014/main" id="{864AE253-95F2-506A-1EB3-5AAD1FC13847}"/>
                </a:ext>
              </a:extLst>
            </p:cNvPr>
            <p:cNvSpPr/>
            <p:nvPr/>
          </p:nvSpPr>
          <p:spPr>
            <a:xfrm>
              <a:off x="4963886" y="5952744"/>
              <a:ext cx="146957" cy="889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4AA9E8F-716A-B4F9-A89E-C06B28F87AE0}"/>
                </a:ext>
              </a:extLst>
            </p:cNvPr>
            <p:cNvSpPr txBox="1"/>
            <p:nvPr/>
          </p:nvSpPr>
          <p:spPr>
            <a:xfrm>
              <a:off x="4646295" y="5997207"/>
              <a:ext cx="833883" cy="369332"/>
            </a:xfrm>
            <a:prstGeom prst="rect">
              <a:avLst/>
            </a:prstGeom>
            <a:noFill/>
          </p:spPr>
          <p:txBody>
            <a:bodyPr wrap="none" rtlCol="0">
              <a:spAutoFit/>
            </a:bodyPr>
            <a:lstStyle/>
            <a:p>
              <a:r>
                <a:rPr lang="en-US" dirty="0"/>
                <a:t>Squid</a:t>
              </a:r>
            </a:p>
          </p:txBody>
        </p:sp>
      </p:grpSp>
      <p:grpSp>
        <p:nvGrpSpPr>
          <p:cNvPr id="21" name="Group 20">
            <a:extLst>
              <a:ext uri="{FF2B5EF4-FFF2-40B4-BE49-F238E27FC236}">
                <a16:creationId xmlns:a16="http://schemas.microsoft.com/office/drawing/2014/main" id="{3101820B-7A58-0DA4-9B7C-A54A2D9DB411}"/>
              </a:ext>
            </a:extLst>
          </p:cNvPr>
          <p:cNvGrpSpPr/>
          <p:nvPr/>
        </p:nvGrpSpPr>
        <p:grpSpPr>
          <a:xfrm>
            <a:off x="8202386" y="4922983"/>
            <a:ext cx="1087798" cy="413795"/>
            <a:chOff x="4646295" y="5952744"/>
            <a:chExt cx="1087798" cy="413795"/>
          </a:xfrm>
        </p:grpSpPr>
        <p:sp>
          <p:nvSpPr>
            <p:cNvPr id="22" name="Oval 21">
              <a:extLst>
                <a:ext uri="{FF2B5EF4-FFF2-40B4-BE49-F238E27FC236}">
                  <a16:creationId xmlns:a16="http://schemas.microsoft.com/office/drawing/2014/main" id="{E9F0A9CA-51BA-83E3-8176-5966B180568E}"/>
                </a:ext>
              </a:extLst>
            </p:cNvPr>
            <p:cNvSpPr/>
            <p:nvPr/>
          </p:nvSpPr>
          <p:spPr>
            <a:xfrm>
              <a:off x="4963886" y="5952744"/>
              <a:ext cx="146957" cy="889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CCF21BA-9F87-E3A3-0CA1-4405D2223DBA}"/>
                </a:ext>
              </a:extLst>
            </p:cNvPr>
            <p:cNvSpPr txBox="1"/>
            <p:nvPr/>
          </p:nvSpPr>
          <p:spPr>
            <a:xfrm>
              <a:off x="4646295" y="5997207"/>
              <a:ext cx="1087798" cy="369332"/>
            </a:xfrm>
            <a:prstGeom prst="rect">
              <a:avLst/>
            </a:prstGeom>
            <a:noFill/>
          </p:spPr>
          <p:txBody>
            <a:bodyPr wrap="none" rtlCol="0">
              <a:spAutoFit/>
            </a:bodyPr>
            <a:lstStyle/>
            <a:p>
              <a:r>
                <a:rPr lang="en-US" dirty="0"/>
                <a:t>Penguin</a:t>
              </a:r>
            </a:p>
          </p:txBody>
        </p:sp>
      </p:grpSp>
      <p:grpSp>
        <p:nvGrpSpPr>
          <p:cNvPr id="24" name="Group 23">
            <a:extLst>
              <a:ext uri="{FF2B5EF4-FFF2-40B4-BE49-F238E27FC236}">
                <a16:creationId xmlns:a16="http://schemas.microsoft.com/office/drawing/2014/main" id="{5F2DFA0F-C288-97E2-E2EA-9E814DF086FD}"/>
              </a:ext>
            </a:extLst>
          </p:cNvPr>
          <p:cNvGrpSpPr/>
          <p:nvPr/>
        </p:nvGrpSpPr>
        <p:grpSpPr>
          <a:xfrm>
            <a:off x="7688777" y="5332051"/>
            <a:ext cx="619080" cy="413795"/>
            <a:chOff x="4646295" y="5952744"/>
            <a:chExt cx="619080" cy="413795"/>
          </a:xfrm>
        </p:grpSpPr>
        <p:sp>
          <p:nvSpPr>
            <p:cNvPr id="25" name="Oval 24">
              <a:extLst>
                <a:ext uri="{FF2B5EF4-FFF2-40B4-BE49-F238E27FC236}">
                  <a16:creationId xmlns:a16="http://schemas.microsoft.com/office/drawing/2014/main" id="{628036A6-FC61-F4CE-4129-EDC498231A52}"/>
                </a:ext>
              </a:extLst>
            </p:cNvPr>
            <p:cNvSpPr/>
            <p:nvPr/>
          </p:nvSpPr>
          <p:spPr>
            <a:xfrm>
              <a:off x="4963886" y="5952744"/>
              <a:ext cx="146957" cy="889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1B6AEA6-92D1-4D4F-3433-DA4C0BB3CCC3}"/>
                </a:ext>
              </a:extLst>
            </p:cNvPr>
            <p:cNvSpPr txBox="1"/>
            <p:nvPr/>
          </p:nvSpPr>
          <p:spPr>
            <a:xfrm>
              <a:off x="4646295" y="5997207"/>
              <a:ext cx="619080" cy="369332"/>
            </a:xfrm>
            <a:prstGeom prst="rect">
              <a:avLst/>
            </a:prstGeom>
            <a:noFill/>
          </p:spPr>
          <p:txBody>
            <a:bodyPr wrap="none" rtlCol="0">
              <a:spAutoFit/>
            </a:bodyPr>
            <a:lstStyle/>
            <a:p>
              <a:r>
                <a:rPr lang="en-US" dirty="0"/>
                <a:t>Dog</a:t>
              </a:r>
            </a:p>
          </p:txBody>
        </p:sp>
      </p:grpSp>
      <p:sp>
        <p:nvSpPr>
          <p:cNvPr id="5" name="Oval 4">
            <a:extLst>
              <a:ext uri="{FF2B5EF4-FFF2-40B4-BE49-F238E27FC236}">
                <a16:creationId xmlns:a16="http://schemas.microsoft.com/office/drawing/2014/main" id="{DC9CEA77-1D5F-3F11-7A98-38E6BAF2DC9E}"/>
              </a:ext>
            </a:extLst>
          </p:cNvPr>
          <p:cNvSpPr/>
          <p:nvPr/>
        </p:nvSpPr>
        <p:spPr>
          <a:xfrm>
            <a:off x="8519977" y="3706586"/>
            <a:ext cx="2605223" cy="1352381"/>
          </a:xfrm>
          <a:prstGeom prst="ellipse">
            <a:avLst/>
          </a:prstGeom>
          <a:solidFill>
            <a:schemeClr val="accent6">
              <a:lumMod val="50000"/>
              <a:alpha val="1493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1D4FC27-E455-D4D8-6C40-902F6479BA98}"/>
              </a:ext>
            </a:extLst>
          </p:cNvPr>
          <p:cNvSpPr/>
          <p:nvPr/>
        </p:nvSpPr>
        <p:spPr>
          <a:xfrm>
            <a:off x="6654025" y="4769308"/>
            <a:ext cx="2605223" cy="1352381"/>
          </a:xfrm>
          <a:prstGeom prst="ellipse">
            <a:avLst/>
          </a:prstGeom>
          <a:solidFill>
            <a:srgbClr val="FFC000">
              <a:alpha val="1493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04319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Reinforcement Learning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9486276" cy="3849624"/>
          </a:xfrm>
        </p:spPr>
        <p:txBody>
          <a:bodyPr>
            <a:normAutofit/>
          </a:bodyPr>
          <a:lstStyle/>
          <a:p>
            <a:r>
              <a:rPr lang="en-US" sz="2600" dirty="0">
                <a:latin typeface="Helvetica" pitchFamily="2" charset="0"/>
              </a:rPr>
              <a:t>Do you know what reinforcement learning is in real life?</a:t>
            </a:r>
          </a:p>
          <a:p>
            <a:pPr lvl="1"/>
            <a:r>
              <a:rPr lang="en-US" sz="2400" dirty="0">
                <a:latin typeface="Helvetica" pitchFamily="2" charset="0"/>
              </a:rPr>
              <a:t>Rewarding good behavior and punishing bad!</a:t>
            </a:r>
          </a:p>
          <a:p>
            <a:pPr lvl="1"/>
            <a:r>
              <a:rPr lang="en-US" sz="2400" dirty="0">
                <a:latin typeface="Helvetica" pitchFamily="2" charset="0"/>
              </a:rPr>
              <a:t>”Oh, you got an A, have a cookie” </a:t>
            </a:r>
            <a:r>
              <a:rPr lang="en-US" sz="2400" dirty="0">
                <a:latin typeface="Helvetica" pitchFamily="2" charset="0"/>
                <a:sym typeface="Wingdings" pitchFamily="2" charset="2"/>
              </a:rPr>
              <a:t> </a:t>
            </a:r>
            <a:r>
              <a:rPr lang="en-US" sz="2400" b="1" dirty="0">
                <a:latin typeface="Helvetica" pitchFamily="2" charset="0"/>
                <a:sym typeface="Wingdings" pitchFamily="2" charset="2"/>
              </a:rPr>
              <a:t>positive reinforcement</a:t>
            </a:r>
            <a:r>
              <a:rPr lang="en-US" sz="2400" dirty="0">
                <a:latin typeface="Helvetica" pitchFamily="2" charset="0"/>
                <a:sym typeface="Wingdings" pitchFamily="2" charset="2"/>
              </a:rPr>
              <a:t>.</a:t>
            </a:r>
          </a:p>
          <a:p>
            <a:pPr lvl="1"/>
            <a:r>
              <a:rPr lang="en-US" sz="2400" dirty="0">
                <a:latin typeface="Helvetica" pitchFamily="2" charset="0"/>
              </a:rPr>
              <a:t>“Oh, you got an F, go to bed with no dinner” </a:t>
            </a:r>
            <a:r>
              <a:rPr lang="en-US" sz="2400" dirty="0">
                <a:latin typeface="Helvetica" pitchFamily="2" charset="0"/>
                <a:sym typeface="Wingdings" pitchFamily="2" charset="2"/>
              </a:rPr>
              <a:t> </a:t>
            </a:r>
            <a:r>
              <a:rPr lang="en-US" sz="2400" b="1" dirty="0">
                <a:latin typeface="Helvetica" pitchFamily="2" charset="0"/>
                <a:sym typeface="Wingdings" pitchFamily="2" charset="2"/>
              </a:rPr>
              <a:t>negative reinforcement</a:t>
            </a:r>
            <a:r>
              <a:rPr lang="en-US" sz="2400" dirty="0">
                <a:latin typeface="Helvetica" pitchFamily="2" charset="0"/>
                <a:sym typeface="Wingdings" pitchFamily="2" charset="2"/>
              </a:rPr>
              <a:t>.</a:t>
            </a:r>
            <a:endParaRPr lang="en-US" sz="2400" dirty="0">
              <a:latin typeface="Helvetica" pitchFamily="2" charset="0"/>
            </a:endParaRPr>
          </a:p>
          <a:p>
            <a:r>
              <a:rPr lang="en-US" sz="2600" dirty="0">
                <a:latin typeface="Helvetica" pitchFamily="2" charset="0"/>
              </a:rPr>
              <a:t>In </a:t>
            </a:r>
            <a:r>
              <a:rPr lang="en-US" sz="2600" b="1" dirty="0">
                <a:latin typeface="Helvetica" pitchFamily="2" charset="0"/>
              </a:rPr>
              <a:t>Reinforcement Learning</a:t>
            </a:r>
            <a:r>
              <a:rPr lang="en-US" sz="2600" dirty="0">
                <a:latin typeface="Helvetica" pitchFamily="2" charset="0"/>
              </a:rPr>
              <a:t>, the hypothesis is refined over time, based on you giving the algorithm periodic praise or criticism that inform it how accurate it is being.</a:t>
            </a:r>
          </a:p>
          <a:p>
            <a:endParaRPr lang="en-US" sz="2600" dirty="0">
              <a:latin typeface="Helvetica" pitchFamily="2" charset="0"/>
            </a:endParaRPr>
          </a:p>
        </p:txBody>
      </p:sp>
    </p:spTree>
    <p:extLst>
      <p:ext uri="{BB962C8B-B14F-4D97-AF65-F5344CB8AC3E}">
        <p14:creationId xmlns:p14="http://schemas.microsoft.com/office/powerpoint/2010/main" val="349936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Reinforcement Learning</a:t>
            </a:r>
          </a:p>
        </p:txBody>
      </p:sp>
      <p:pic>
        <p:nvPicPr>
          <p:cNvPr id="6" name="Picture 5">
            <a:extLst>
              <a:ext uri="{FF2B5EF4-FFF2-40B4-BE49-F238E27FC236}">
                <a16:creationId xmlns:a16="http://schemas.microsoft.com/office/drawing/2014/main" id="{088ADFEF-1C13-7645-B0D5-8D7684E4FC5A}"/>
              </a:ext>
            </a:extLst>
          </p:cNvPr>
          <p:cNvPicPr>
            <a:picLocks noChangeAspect="1"/>
          </p:cNvPicPr>
          <p:nvPr/>
        </p:nvPicPr>
        <p:blipFill>
          <a:blip r:embed="rId3"/>
          <a:stretch>
            <a:fillRect/>
          </a:stretch>
        </p:blipFill>
        <p:spPr>
          <a:xfrm>
            <a:off x="4940403" y="1835974"/>
            <a:ext cx="2984500" cy="2197100"/>
          </a:xfrm>
          <a:prstGeom prst="rect">
            <a:avLst/>
          </a:prstGeom>
        </p:spPr>
      </p:pic>
      <p:sp>
        <p:nvSpPr>
          <p:cNvPr id="7" name="TextBox 6">
            <a:extLst>
              <a:ext uri="{FF2B5EF4-FFF2-40B4-BE49-F238E27FC236}">
                <a16:creationId xmlns:a16="http://schemas.microsoft.com/office/drawing/2014/main" id="{289DA27F-24A3-8F47-80A2-E4E3EDB55AD2}"/>
              </a:ext>
            </a:extLst>
          </p:cNvPr>
          <p:cNvSpPr txBox="1"/>
          <p:nvPr/>
        </p:nvSpPr>
        <p:spPr>
          <a:xfrm>
            <a:off x="4940403" y="4184081"/>
            <a:ext cx="2857500" cy="646331"/>
          </a:xfrm>
          <a:prstGeom prst="rect">
            <a:avLst/>
          </a:prstGeom>
          <a:noFill/>
        </p:spPr>
        <p:txBody>
          <a:bodyPr wrap="square" rtlCol="0">
            <a:spAutoFit/>
          </a:bodyPr>
          <a:lstStyle/>
          <a:p>
            <a:r>
              <a:rPr lang="en-US" dirty="0">
                <a:latin typeface="Helvetica" pitchFamily="2" charset="0"/>
              </a:rPr>
              <a:t>It did it’s best, and we let it know how it’s doing…</a:t>
            </a:r>
          </a:p>
        </p:txBody>
      </p:sp>
      <p:pic>
        <p:nvPicPr>
          <p:cNvPr id="8" name="Picture 7">
            <a:extLst>
              <a:ext uri="{FF2B5EF4-FFF2-40B4-BE49-F238E27FC236}">
                <a16:creationId xmlns:a16="http://schemas.microsoft.com/office/drawing/2014/main" id="{F4654316-C942-6A4B-BED9-002765D70BD6}"/>
              </a:ext>
            </a:extLst>
          </p:cNvPr>
          <p:cNvPicPr>
            <a:picLocks noChangeAspect="1"/>
          </p:cNvPicPr>
          <p:nvPr/>
        </p:nvPicPr>
        <p:blipFill>
          <a:blip r:embed="rId4"/>
          <a:stretch>
            <a:fillRect/>
          </a:stretch>
        </p:blipFill>
        <p:spPr>
          <a:xfrm>
            <a:off x="1066800" y="1781223"/>
            <a:ext cx="2997200" cy="2235200"/>
          </a:xfrm>
          <a:prstGeom prst="rect">
            <a:avLst/>
          </a:prstGeom>
        </p:spPr>
      </p:pic>
      <p:sp>
        <p:nvSpPr>
          <p:cNvPr id="9" name="TextBox 8">
            <a:extLst>
              <a:ext uri="{FF2B5EF4-FFF2-40B4-BE49-F238E27FC236}">
                <a16:creationId xmlns:a16="http://schemas.microsoft.com/office/drawing/2014/main" id="{7A85B4AC-3F3D-894E-BDE4-6DEA4214A404}"/>
              </a:ext>
            </a:extLst>
          </p:cNvPr>
          <p:cNvSpPr txBox="1"/>
          <p:nvPr/>
        </p:nvSpPr>
        <p:spPr>
          <a:xfrm>
            <a:off x="1066800" y="4184081"/>
            <a:ext cx="3177915" cy="923330"/>
          </a:xfrm>
          <a:prstGeom prst="rect">
            <a:avLst/>
          </a:prstGeom>
          <a:noFill/>
        </p:spPr>
        <p:txBody>
          <a:bodyPr wrap="square" rtlCol="0">
            <a:spAutoFit/>
          </a:bodyPr>
          <a:lstStyle/>
          <a:p>
            <a:r>
              <a:rPr lang="en-US" dirty="0">
                <a:latin typeface="Helvetica" pitchFamily="2" charset="0"/>
              </a:rPr>
              <a:t>Using that example from before, we started off not knowing any class labels…</a:t>
            </a:r>
          </a:p>
        </p:txBody>
      </p:sp>
      <p:sp>
        <p:nvSpPr>
          <p:cNvPr id="10" name="Right Arrow 9">
            <a:extLst>
              <a:ext uri="{FF2B5EF4-FFF2-40B4-BE49-F238E27FC236}">
                <a16:creationId xmlns:a16="http://schemas.microsoft.com/office/drawing/2014/main" id="{AA0C2969-A848-8041-BF6D-BA00E41770F6}"/>
              </a:ext>
            </a:extLst>
          </p:cNvPr>
          <p:cNvSpPr/>
          <p:nvPr/>
        </p:nvSpPr>
        <p:spPr>
          <a:xfrm>
            <a:off x="4064000" y="2523890"/>
            <a:ext cx="914713" cy="905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5287747-4B40-B945-8367-290E26546011}"/>
              </a:ext>
            </a:extLst>
          </p:cNvPr>
          <p:cNvSpPr txBox="1"/>
          <p:nvPr/>
        </p:nvSpPr>
        <p:spPr>
          <a:xfrm>
            <a:off x="5093797" y="4941133"/>
            <a:ext cx="2228962" cy="830997"/>
          </a:xfrm>
          <a:prstGeom prst="rect">
            <a:avLst/>
          </a:prstGeom>
          <a:noFill/>
        </p:spPr>
        <p:txBody>
          <a:bodyPr wrap="square" rtlCol="0">
            <a:spAutoFit/>
          </a:bodyPr>
          <a:lstStyle/>
          <a:p>
            <a:pPr algn="ctr"/>
            <a:r>
              <a:rPr lang="en-US" sz="2400" b="1"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”You got </a:t>
            </a:r>
          </a:p>
          <a:p>
            <a:pPr algn="ctr"/>
            <a:r>
              <a:rPr lang="en-US" sz="2400" b="1"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4 of 6 correct.”</a:t>
            </a:r>
          </a:p>
        </p:txBody>
      </p:sp>
      <p:sp>
        <p:nvSpPr>
          <p:cNvPr id="12" name="Right Arrow 11">
            <a:extLst>
              <a:ext uri="{FF2B5EF4-FFF2-40B4-BE49-F238E27FC236}">
                <a16:creationId xmlns:a16="http://schemas.microsoft.com/office/drawing/2014/main" id="{CB04B7CE-D780-EB45-9BF4-1E14888F7CF9}"/>
              </a:ext>
            </a:extLst>
          </p:cNvPr>
          <p:cNvSpPr/>
          <p:nvPr/>
        </p:nvSpPr>
        <p:spPr>
          <a:xfrm>
            <a:off x="7924903" y="2446268"/>
            <a:ext cx="914713" cy="905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0068E17B-AB3B-C24E-AB74-739B646CC4C7}"/>
              </a:ext>
            </a:extLst>
          </p:cNvPr>
          <p:cNvPicPr>
            <a:picLocks noChangeAspect="1"/>
          </p:cNvPicPr>
          <p:nvPr/>
        </p:nvPicPr>
        <p:blipFill>
          <a:blip r:embed="rId5"/>
          <a:stretch>
            <a:fillRect/>
          </a:stretch>
        </p:blipFill>
        <p:spPr>
          <a:xfrm>
            <a:off x="8801306" y="1777031"/>
            <a:ext cx="2971800" cy="2209800"/>
          </a:xfrm>
          <a:prstGeom prst="rect">
            <a:avLst/>
          </a:prstGeom>
        </p:spPr>
      </p:pic>
      <p:sp>
        <p:nvSpPr>
          <p:cNvPr id="14" name="TextBox 13">
            <a:extLst>
              <a:ext uri="{FF2B5EF4-FFF2-40B4-BE49-F238E27FC236}">
                <a16:creationId xmlns:a16="http://schemas.microsoft.com/office/drawing/2014/main" id="{74F0AED4-3119-3049-AAEB-68C9AD11D1F6}"/>
              </a:ext>
            </a:extLst>
          </p:cNvPr>
          <p:cNvSpPr txBox="1"/>
          <p:nvPr/>
        </p:nvSpPr>
        <p:spPr>
          <a:xfrm>
            <a:off x="8915606" y="4173775"/>
            <a:ext cx="2857500" cy="923330"/>
          </a:xfrm>
          <a:prstGeom prst="rect">
            <a:avLst/>
          </a:prstGeom>
          <a:noFill/>
        </p:spPr>
        <p:txBody>
          <a:bodyPr wrap="square" rtlCol="0">
            <a:spAutoFit/>
          </a:bodyPr>
          <a:lstStyle/>
          <a:p>
            <a:r>
              <a:rPr lang="en-US" dirty="0">
                <a:latin typeface="Helvetica" pitchFamily="2" charset="0"/>
              </a:rPr>
              <a:t>It refines the model, tries again, and does a little better this time!</a:t>
            </a:r>
          </a:p>
        </p:txBody>
      </p:sp>
      <p:sp>
        <p:nvSpPr>
          <p:cNvPr id="15" name="TextBox 14">
            <a:extLst>
              <a:ext uri="{FF2B5EF4-FFF2-40B4-BE49-F238E27FC236}">
                <a16:creationId xmlns:a16="http://schemas.microsoft.com/office/drawing/2014/main" id="{0BB29F01-947D-1048-A0D1-29C0957EC6DB}"/>
              </a:ext>
            </a:extLst>
          </p:cNvPr>
          <p:cNvSpPr txBox="1"/>
          <p:nvPr/>
        </p:nvSpPr>
        <p:spPr>
          <a:xfrm>
            <a:off x="9172725" y="4941133"/>
            <a:ext cx="2228962" cy="830997"/>
          </a:xfrm>
          <a:prstGeom prst="rect">
            <a:avLst/>
          </a:prstGeom>
          <a:noFill/>
        </p:spPr>
        <p:txBody>
          <a:bodyPr wrap="square" rtlCol="0">
            <a:spAutoFit/>
          </a:bodyPr>
          <a:lstStyle/>
          <a:p>
            <a:pPr algn="ctr"/>
            <a:r>
              <a:rPr lang="en-US" sz="2400" b="1"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”You got </a:t>
            </a:r>
          </a:p>
          <a:p>
            <a:pPr algn="ctr"/>
            <a:r>
              <a:rPr lang="en-US" sz="2400" b="1"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5 of 6 correct.”</a:t>
            </a:r>
          </a:p>
        </p:txBody>
      </p:sp>
    </p:spTree>
    <p:extLst>
      <p:ext uri="{BB962C8B-B14F-4D97-AF65-F5344CB8AC3E}">
        <p14:creationId xmlns:p14="http://schemas.microsoft.com/office/powerpoint/2010/main" val="179336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dissolve">
                                      <p:cBhvr>
                                        <p:cTn id="23" dur="500"/>
                                        <p:tgtEl>
                                          <p:spTgt spid="12"/>
                                        </p:tgtEl>
                                      </p:cBhvr>
                                    </p:animEffect>
                                  </p:childTnLst>
                                </p:cTn>
                              </p:par>
                              <p:par>
                                <p:cTn id="24" presetID="9"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p:bldP spid="12" grpId="0" animBg="1"/>
      <p:bldP spid="14" grpId="0"/>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Reinforcement Learning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06186" y="1598718"/>
            <a:ext cx="8013462" cy="5095996"/>
          </a:xfrm>
        </p:spPr>
        <p:txBody>
          <a:bodyPr>
            <a:normAutofit lnSpcReduction="10000"/>
          </a:bodyPr>
          <a:lstStyle/>
          <a:p>
            <a:r>
              <a:rPr lang="en-US" sz="2600" dirty="0">
                <a:latin typeface="Helvetica" pitchFamily="2" charset="0"/>
              </a:rPr>
              <a:t>Reinforcement Learning comes up a lot in training agents!</a:t>
            </a:r>
          </a:p>
          <a:p>
            <a:r>
              <a:rPr lang="en-US" sz="2600" dirty="0">
                <a:latin typeface="Helvetica" pitchFamily="2" charset="0"/>
              </a:rPr>
              <a:t>Like, say, you want to train a robot to be able to reach a goal!</a:t>
            </a:r>
          </a:p>
          <a:p>
            <a:r>
              <a:rPr lang="en-US" sz="2600" dirty="0">
                <a:latin typeface="Helvetica" pitchFamily="2" charset="0"/>
              </a:rPr>
              <a:t>You can give squares positive and negative rewards!</a:t>
            </a:r>
          </a:p>
          <a:p>
            <a:pPr lvl="1"/>
            <a:r>
              <a:rPr lang="en-US" sz="2400" dirty="0">
                <a:latin typeface="Helvetica" pitchFamily="2" charset="0"/>
              </a:rPr>
              <a:t>The flag is GREAT – it’s the goal!</a:t>
            </a:r>
          </a:p>
          <a:p>
            <a:pPr lvl="1"/>
            <a:r>
              <a:rPr lang="en-US" sz="2400" dirty="0">
                <a:latin typeface="Helvetica" pitchFamily="2" charset="0"/>
              </a:rPr>
              <a:t>The fire is TERRIBLE – avoid it at all costs!</a:t>
            </a:r>
          </a:p>
          <a:p>
            <a:pPr lvl="1"/>
            <a:r>
              <a:rPr lang="en-US" sz="2400" dirty="0">
                <a:latin typeface="Helvetica" pitchFamily="2" charset="0"/>
              </a:rPr>
              <a:t>Every other square is A TINY BIT BAD.</a:t>
            </a:r>
          </a:p>
          <a:p>
            <a:pPr lvl="2"/>
            <a:r>
              <a:rPr lang="en-US" sz="2200" dirty="0">
                <a:latin typeface="Helvetica" pitchFamily="2" charset="0"/>
              </a:rPr>
              <a:t>Don’t just dawdle and hang out in the middle of the maze, reach the end ASAP!</a:t>
            </a:r>
          </a:p>
        </p:txBody>
      </p:sp>
      <p:grpSp>
        <p:nvGrpSpPr>
          <p:cNvPr id="4" name="Group 3">
            <a:extLst>
              <a:ext uri="{FF2B5EF4-FFF2-40B4-BE49-F238E27FC236}">
                <a16:creationId xmlns:a16="http://schemas.microsoft.com/office/drawing/2014/main" id="{EC06FBC5-9604-BF8C-F97E-3D1B9CA9BE7D}"/>
              </a:ext>
            </a:extLst>
          </p:cNvPr>
          <p:cNvGrpSpPr/>
          <p:nvPr/>
        </p:nvGrpSpPr>
        <p:grpSpPr>
          <a:xfrm>
            <a:off x="8870650" y="3976322"/>
            <a:ext cx="3119196" cy="2229278"/>
            <a:chOff x="735751" y="2033226"/>
            <a:chExt cx="2351316" cy="1763487"/>
          </a:xfrm>
        </p:grpSpPr>
        <p:sp>
          <p:nvSpPr>
            <p:cNvPr id="5" name="Rectangle 4">
              <a:extLst>
                <a:ext uri="{FF2B5EF4-FFF2-40B4-BE49-F238E27FC236}">
                  <a16:creationId xmlns:a16="http://schemas.microsoft.com/office/drawing/2014/main" id="{77877798-2B16-C4E0-FD4A-A7E4C45A64DD}"/>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6" name="Rectangle 5">
              <a:extLst>
                <a:ext uri="{FF2B5EF4-FFF2-40B4-BE49-F238E27FC236}">
                  <a16:creationId xmlns:a16="http://schemas.microsoft.com/office/drawing/2014/main" id="{68F8C4B1-B721-FACB-07B1-09AC18E06474}"/>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7" name="Rectangle 6">
              <a:extLst>
                <a:ext uri="{FF2B5EF4-FFF2-40B4-BE49-F238E27FC236}">
                  <a16:creationId xmlns:a16="http://schemas.microsoft.com/office/drawing/2014/main" id="{FD6CFD56-4A65-31E0-C8B3-CBFD569852FF}"/>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8" name="Rectangle 7">
              <a:extLst>
                <a:ext uri="{FF2B5EF4-FFF2-40B4-BE49-F238E27FC236}">
                  <a16:creationId xmlns:a16="http://schemas.microsoft.com/office/drawing/2014/main" id="{2EB4BE59-5C1E-A77E-3047-2D767B447893}"/>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6"/>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9" name="Rectangle 8">
              <a:extLst>
                <a:ext uri="{FF2B5EF4-FFF2-40B4-BE49-F238E27FC236}">
                  <a16:creationId xmlns:a16="http://schemas.microsoft.com/office/drawing/2014/main" id="{ED5F8C91-411B-128F-58D3-43B5AB254BDB}"/>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10" name="Rectangle 9">
              <a:extLst>
                <a:ext uri="{FF2B5EF4-FFF2-40B4-BE49-F238E27FC236}">
                  <a16:creationId xmlns:a16="http://schemas.microsoft.com/office/drawing/2014/main" id="{DAA031DF-1E4F-C14A-0147-116CBF6F7DDB}"/>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1" name="Rectangle 10">
              <a:extLst>
                <a:ext uri="{FF2B5EF4-FFF2-40B4-BE49-F238E27FC236}">
                  <a16:creationId xmlns:a16="http://schemas.microsoft.com/office/drawing/2014/main" id="{8376C8B8-3C90-7B4F-53D3-A4BD0AA49B56}"/>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12" name="Rectangle 11">
              <a:extLst>
                <a:ext uri="{FF2B5EF4-FFF2-40B4-BE49-F238E27FC236}">
                  <a16:creationId xmlns:a16="http://schemas.microsoft.com/office/drawing/2014/main" id="{A77DA687-C7E6-DB4B-B5A5-C436F0282563}"/>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3" name="Rectangle 12">
              <a:extLst>
                <a:ext uri="{FF2B5EF4-FFF2-40B4-BE49-F238E27FC236}">
                  <a16:creationId xmlns:a16="http://schemas.microsoft.com/office/drawing/2014/main" id="{C5CD8F31-F131-F844-5941-EFF786C2DCBD}"/>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14" name="Rectangle 13">
              <a:extLst>
                <a:ext uri="{FF2B5EF4-FFF2-40B4-BE49-F238E27FC236}">
                  <a16:creationId xmlns:a16="http://schemas.microsoft.com/office/drawing/2014/main" id="{A07D6DDA-4C00-3ADD-A725-75BA2B29332A}"/>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15" name="Rectangle 14">
              <a:extLst>
                <a:ext uri="{FF2B5EF4-FFF2-40B4-BE49-F238E27FC236}">
                  <a16:creationId xmlns:a16="http://schemas.microsoft.com/office/drawing/2014/main" id="{AD5DF076-3DE9-7A33-3B94-84D8EFB5B4A4}"/>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16" name="Rectangle 15">
              <a:extLst>
                <a:ext uri="{FF2B5EF4-FFF2-40B4-BE49-F238E27FC236}">
                  <a16:creationId xmlns:a16="http://schemas.microsoft.com/office/drawing/2014/main" id="{1A5A5C04-F3A6-AD2F-DA20-700B93297A4E}"/>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grpSp>
      <p:grpSp>
        <p:nvGrpSpPr>
          <p:cNvPr id="17" name="Group 16">
            <a:extLst>
              <a:ext uri="{FF2B5EF4-FFF2-40B4-BE49-F238E27FC236}">
                <a16:creationId xmlns:a16="http://schemas.microsoft.com/office/drawing/2014/main" id="{E160108F-AE92-C883-1947-2175C16F330B}"/>
              </a:ext>
            </a:extLst>
          </p:cNvPr>
          <p:cNvGrpSpPr/>
          <p:nvPr/>
        </p:nvGrpSpPr>
        <p:grpSpPr>
          <a:xfrm>
            <a:off x="8835881" y="743091"/>
            <a:ext cx="3069118" cy="2147637"/>
            <a:chOff x="735751" y="2033226"/>
            <a:chExt cx="2351316" cy="1763487"/>
          </a:xfrm>
        </p:grpSpPr>
        <p:sp>
          <p:nvSpPr>
            <p:cNvPr id="18" name="Rectangle 17">
              <a:extLst>
                <a:ext uri="{FF2B5EF4-FFF2-40B4-BE49-F238E27FC236}">
                  <a16:creationId xmlns:a16="http://schemas.microsoft.com/office/drawing/2014/main" id="{7C26519E-39BF-BCEA-11E6-B6B39897D5D9}"/>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9415CA32-FEC3-0020-0FB4-DB34DFE05EFA}"/>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C0BBF577-9E83-7692-F38C-BE54F7288DDB}"/>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1" name="Rectangle 20">
              <a:extLst>
                <a:ext uri="{FF2B5EF4-FFF2-40B4-BE49-F238E27FC236}">
                  <a16:creationId xmlns:a16="http://schemas.microsoft.com/office/drawing/2014/main" id="{D05403FB-794B-52DD-9B42-BA98267FCBDF}"/>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accent6"/>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08580B79-6BEE-AA30-1322-68321D488A12}"/>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1FF734D-C530-81D8-33C6-282D4FAA08DD}"/>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1F7E1B25-125E-2246-8262-22AA8990279B}"/>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E0AB8FC1-689A-89A7-981F-D5F5CC669BF0}"/>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6" name="Rectangle 25">
              <a:extLst>
                <a:ext uri="{FF2B5EF4-FFF2-40B4-BE49-F238E27FC236}">
                  <a16:creationId xmlns:a16="http://schemas.microsoft.com/office/drawing/2014/main" id="{6850C6FA-BDD2-D6F5-714D-2572DA285725}"/>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7" name="Rectangle 26">
              <a:extLst>
                <a:ext uri="{FF2B5EF4-FFF2-40B4-BE49-F238E27FC236}">
                  <a16:creationId xmlns:a16="http://schemas.microsoft.com/office/drawing/2014/main" id="{2E6970C6-1918-8138-3E79-DA22A678E1AA}"/>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8" name="Rectangle 27">
              <a:extLst>
                <a:ext uri="{FF2B5EF4-FFF2-40B4-BE49-F238E27FC236}">
                  <a16:creationId xmlns:a16="http://schemas.microsoft.com/office/drawing/2014/main" id="{56A5DA12-6BAC-C4C6-410C-4520980DB708}"/>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9" name="Rectangle 28">
              <a:extLst>
                <a:ext uri="{FF2B5EF4-FFF2-40B4-BE49-F238E27FC236}">
                  <a16:creationId xmlns:a16="http://schemas.microsoft.com/office/drawing/2014/main" id="{18FB3A32-15E8-60EB-D09F-7D675B8341DF}"/>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30" name="Picture 29">
              <a:extLst>
                <a:ext uri="{FF2B5EF4-FFF2-40B4-BE49-F238E27FC236}">
                  <a16:creationId xmlns:a16="http://schemas.microsoft.com/office/drawing/2014/main" id="{BFEEC148-7B92-5543-A911-F9EA9B8ADE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388" y="3235521"/>
              <a:ext cx="534555" cy="534555"/>
            </a:xfrm>
            <a:prstGeom prst="rect">
              <a:avLst/>
            </a:prstGeom>
          </p:spPr>
        </p:pic>
        <p:pic>
          <p:nvPicPr>
            <p:cNvPr id="31" name="Picture 30">
              <a:extLst>
                <a:ext uri="{FF2B5EF4-FFF2-40B4-BE49-F238E27FC236}">
                  <a16:creationId xmlns:a16="http://schemas.microsoft.com/office/drawing/2014/main" id="{248ACBEE-2381-5C85-78E9-1C5AB63E32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3539" y="2645354"/>
              <a:ext cx="563528" cy="563528"/>
            </a:xfrm>
            <a:prstGeom prst="rect">
              <a:avLst/>
            </a:prstGeom>
          </p:spPr>
        </p:pic>
        <p:pic>
          <p:nvPicPr>
            <p:cNvPr id="32" name="Picture 31">
              <a:extLst>
                <a:ext uri="{FF2B5EF4-FFF2-40B4-BE49-F238E27FC236}">
                  <a16:creationId xmlns:a16="http://schemas.microsoft.com/office/drawing/2014/main" id="{810E4246-87CA-5CFD-17FD-1ADCC35850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5699" y="2067536"/>
              <a:ext cx="519207" cy="519207"/>
            </a:xfrm>
            <a:prstGeom prst="rect">
              <a:avLst/>
            </a:prstGeom>
          </p:spPr>
        </p:pic>
      </p:grpSp>
    </p:spTree>
    <p:extLst>
      <p:ext uri="{BB962C8B-B14F-4D97-AF65-F5344CB8AC3E}">
        <p14:creationId xmlns:p14="http://schemas.microsoft.com/office/powerpoint/2010/main" val="1706862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Relationship to GOFAI</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19"/>
            <a:ext cx="9486276" cy="4558937"/>
          </a:xfrm>
        </p:spPr>
        <p:txBody>
          <a:bodyPr>
            <a:normAutofit fontScale="92500" lnSpcReduction="10000"/>
          </a:bodyPr>
          <a:lstStyle/>
          <a:p>
            <a:r>
              <a:rPr lang="en-US" sz="2600" dirty="0">
                <a:latin typeface="Helvetica" pitchFamily="2" charset="0"/>
              </a:rPr>
              <a:t>Most of what we’ve covered so far this semester has been what is considered “Good Old-Fashioned AI” (GOFAI), or symbolic AI.</a:t>
            </a:r>
          </a:p>
          <a:p>
            <a:r>
              <a:rPr lang="en-US" sz="2600" dirty="0">
                <a:latin typeface="Helvetica" pitchFamily="2" charset="0"/>
              </a:rPr>
              <a:t>Representing everything as symbols, primarily to conduct searches on them.</a:t>
            </a:r>
          </a:p>
          <a:p>
            <a:r>
              <a:rPr lang="en-US" sz="2600" dirty="0">
                <a:latin typeface="Helvetica" pitchFamily="2" charset="0"/>
              </a:rPr>
              <a:t>If you want, you can think of machine learning as search through the hypothesis space to find the best hypothesis for a given data set!</a:t>
            </a:r>
          </a:p>
          <a:p>
            <a:r>
              <a:rPr lang="en-US" sz="2600" dirty="0">
                <a:latin typeface="Helvetica" pitchFamily="2" charset="0"/>
              </a:rPr>
              <a:t>However, most machine learning algorithms don’t use the kinds of search techniques we’ve talked about so far, so this relationship is tenuous. </a:t>
            </a:r>
          </a:p>
        </p:txBody>
      </p:sp>
    </p:spTree>
    <p:extLst>
      <p:ext uri="{BB962C8B-B14F-4D97-AF65-F5344CB8AC3E}">
        <p14:creationId xmlns:p14="http://schemas.microsoft.com/office/powerpoint/2010/main" val="4021897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Why Make Machines that Learn?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600" dirty="0">
                <a:latin typeface="Helvetica" pitchFamily="2" charset="0"/>
              </a:rPr>
              <a:t>The goal of machine learning algorithms, then, is to teach or train a program using previous observations, so that it can figure out the “right thing” to do in new situations.</a:t>
            </a:r>
          </a:p>
          <a:p>
            <a:endParaRPr lang="en-US" sz="2600" dirty="0">
              <a:latin typeface="Helvetica" pitchFamily="2" charset="0"/>
            </a:endParaRPr>
          </a:p>
          <a:p>
            <a:r>
              <a:rPr lang="en-US" sz="2600" dirty="0">
                <a:latin typeface="Helvetica" pitchFamily="2" charset="0"/>
              </a:rPr>
              <a:t>But why this learning middle-step? Why not just program the machine to do the right thing is the first place?</a:t>
            </a:r>
          </a:p>
          <a:p>
            <a:endParaRPr lang="en-US" sz="2400" dirty="0">
              <a:latin typeface="Helvetica" pitchFamily="2" charset="0"/>
            </a:endParaRPr>
          </a:p>
        </p:txBody>
      </p:sp>
    </p:spTree>
    <p:extLst>
      <p:ext uri="{BB962C8B-B14F-4D97-AF65-F5344CB8AC3E}">
        <p14:creationId xmlns:p14="http://schemas.microsoft.com/office/powerpoint/2010/main" val="264131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Learned Models are Black Boxes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9486276" cy="3849624"/>
          </a:xfrm>
        </p:spPr>
        <p:txBody>
          <a:bodyPr>
            <a:normAutofit/>
          </a:bodyPr>
          <a:lstStyle/>
          <a:p>
            <a:r>
              <a:rPr lang="en-US" sz="2600" dirty="0">
                <a:latin typeface="Helvetica" pitchFamily="2" charset="0"/>
              </a:rPr>
              <a:t>This gets at one of the big points of tension between Symbolic AI and Machine Learning.</a:t>
            </a:r>
          </a:p>
          <a:p>
            <a:pPr lvl="1"/>
            <a:r>
              <a:rPr lang="en-US" sz="2400" dirty="0">
                <a:latin typeface="Helvetica" pitchFamily="2" charset="0"/>
              </a:rPr>
              <a:t>With symbolic AI, you can follow the algorithm. You know exactly what everything is and means.</a:t>
            </a:r>
          </a:p>
          <a:p>
            <a:pPr lvl="1"/>
            <a:r>
              <a:rPr lang="en-US" sz="2400" dirty="0">
                <a:latin typeface="Helvetica" pitchFamily="2" charset="0"/>
              </a:rPr>
              <a:t>With most learning techniques, even when the learning is successful (i.e., you create a hypothesis that is super accurate for existing and new data), it is difficult to represent that model in a form that is understood by humans.</a:t>
            </a:r>
          </a:p>
        </p:txBody>
      </p:sp>
    </p:spTree>
    <p:extLst>
      <p:ext uri="{BB962C8B-B14F-4D97-AF65-F5344CB8AC3E}">
        <p14:creationId xmlns:p14="http://schemas.microsoft.com/office/powerpoint/2010/main" val="41256652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Learned Models are Black Boxes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9486276" cy="3849624"/>
              </a:xfrm>
            </p:spPr>
            <p:txBody>
              <a:bodyPr>
                <a:normAutofit fontScale="92500"/>
              </a:bodyPr>
              <a:lstStyle/>
              <a:p>
                <a:r>
                  <a:rPr lang="en-US" sz="2600" dirty="0">
                    <a:latin typeface="Helvetica" pitchFamily="2" charset="0"/>
                  </a:rPr>
                  <a:t>When this happens, we say that it is a </a:t>
                </a:r>
                <a:r>
                  <a:rPr lang="en-US" sz="2600" b="1" dirty="0">
                    <a:latin typeface="Helvetica" pitchFamily="2" charset="0"/>
                  </a:rPr>
                  <a:t>Black Box</a:t>
                </a:r>
                <a:r>
                  <a:rPr lang="en-US" sz="2600" dirty="0">
                    <a:latin typeface="Helvetica" pitchFamily="2" charset="0"/>
                  </a:rPr>
                  <a:t>.</a:t>
                </a:r>
              </a:p>
              <a:p>
                <a:endParaRPr lang="en-US" sz="2600" dirty="0">
                  <a:latin typeface="Helvetica" pitchFamily="2" charset="0"/>
                </a:endParaRPr>
              </a:p>
              <a:p>
                <a:r>
                  <a:rPr lang="en-US" sz="2600" dirty="0">
                    <a:latin typeface="Helvetica" pitchFamily="2" charset="0"/>
                  </a:rPr>
                  <a:t>“We know *that* it works, but we don’t know *why* it works.</a:t>
                </a:r>
              </a:p>
              <a:p>
                <a:endParaRPr lang="en-US" sz="2600" dirty="0">
                  <a:latin typeface="Helvetica" pitchFamily="2" charset="0"/>
                </a:endParaRPr>
              </a:p>
              <a:p>
                <a:r>
                  <a:rPr lang="en-US" sz="2600" dirty="0">
                    <a:latin typeface="Helvetica" pitchFamily="2" charset="0"/>
                  </a:rPr>
                  <a:t>Most machine learning techniques don’t make claims about causality, only correlation. In other words, there may be a correlation between </a:t>
                </a:r>
                <a:r>
                  <a:rPr lang="en-US" sz="2600" i="1" dirty="0">
                    <a:latin typeface="Helvetica" pitchFamily="2" charset="0"/>
                  </a:rPr>
                  <a:t>a</a:t>
                </a:r>
                <a:r>
                  <a:rPr lang="en-US" sz="2600" dirty="0">
                    <a:latin typeface="Helvetica" pitchFamily="2" charset="0"/>
                  </a:rPr>
                  <a:t> and </a:t>
                </a:r>
                <a:r>
                  <a:rPr lang="en-US" sz="2600" i="1" dirty="0">
                    <a:latin typeface="Helvetica" pitchFamily="2" charset="0"/>
                  </a:rPr>
                  <a:t>b</a:t>
                </a:r>
                <a:r>
                  <a:rPr lang="en-US" sz="2600" dirty="0">
                    <a:latin typeface="Helvetica" pitchFamily="2" charset="0"/>
                  </a:rPr>
                  <a:t>, but we cannot claim </a:t>
                </a:r>
                <a14:m>
                  <m:oMath xmlns:m="http://schemas.openxmlformats.org/officeDocument/2006/math">
                    <m:r>
                      <a:rPr lang="en-US" sz="2800" i="1">
                        <a:latin typeface="Cambria Math" panose="02040503050406030204" pitchFamily="18" charset="0"/>
                      </a:rPr>
                      <m:t>𝑎</m:t>
                    </m:r>
                    <m:r>
                      <a:rPr lang="en-US" sz="2800" i="1">
                        <a:latin typeface="Cambria Math" panose="02040503050406030204" pitchFamily="18" charset="0"/>
                      </a:rPr>
                      <m:t>→</m:t>
                    </m:r>
                    <m:r>
                      <a:rPr lang="en-US" sz="2800" i="1">
                        <a:latin typeface="Cambria Math" panose="02040503050406030204" pitchFamily="18" charset="0"/>
                      </a:rPr>
                      <m:t>𝑏</m:t>
                    </m:r>
                  </m:oMath>
                </a14:m>
                <a:r>
                  <a:rPr lang="en-US" sz="2600" dirty="0">
                    <a:latin typeface="Helvetica" pitchFamily="2" charset="0"/>
                  </a:rPr>
                  <a:t> or </a:t>
                </a:r>
                <a:r>
                  <a:rPr lang="en-US" sz="2600" i="1" dirty="0">
                    <a:latin typeface="Helvetica" pitchFamily="2" charset="0"/>
                  </a:rPr>
                  <a:t>b</a:t>
                </a:r>
                <a14:m>
                  <m:oMath xmlns:m="http://schemas.openxmlformats.org/officeDocument/2006/math">
                    <m:r>
                      <a:rPr lang="en-US" sz="2800" i="1">
                        <a:latin typeface="Cambria Math" panose="02040503050406030204" pitchFamily="18" charset="0"/>
                      </a:rPr>
                      <m:t>→</m:t>
                    </m:r>
                    <m:r>
                      <a:rPr lang="en-US" sz="2800" b="0" i="1" smtClean="0">
                        <a:latin typeface="Cambria Math" panose="02040503050406030204" pitchFamily="18" charset="0"/>
                      </a:rPr>
                      <m:t>𝑎</m:t>
                    </m:r>
                  </m:oMath>
                </a14:m>
                <a:r>
                  <a:rPr lang="en-US" sz="2800" dirty="0"/>
                  <a:t> </a:t>
                </a:r>
                <a:r>
                  <a:rPr lang="en-US" sz="2600" dirty="0">
                    <a:latin typeface="Helvetica" pitchFamily="2" charset="0"/>
                  </a:rPr>
                  <a:t>.</a:t>
                </a: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799" y="2103120"/>
                <a:ext cx="9486276" cy="3849624"/>
              </a:xfrm>
              <a:blipFill>
                <a:blip r:embed="rId3"/>
                <a:stretch>
                  <a:fillRect l="-937"/>
                </a:stretch>
              </a:blipFill>
            </p:spPr>
            <p:txBody>
              <a:bodyPr/>
              <a:lstStyle/>
              <a:p>
                <a:r>
                  <a:rPr lang="en-US">
                    <a:noFill/>
                  </a:rPr>
                  <a:t> </a:t>
                </a:r>
              </a:p>
            </p:txBody>
          </p:sp>
        </mc:Fallback>
      </mc:AlternateContent>
    </p:spTree>
    <p:extLst>
      <p:ext uri="{BB962C8B-B14F-4D97-AF65-F5344CB8AC3E}">
        <p14:creationId xmlns:p14="http://schemas.microsoft.com/office/powerpoint/2010/main" val="16906392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Learned Models are Black Boxes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9486276" cy="3849624"/>
          </a:xfrm>
        </p:spPr>
        <p:txBody>
          <a:bodyPr>
            <a:normAutofit/>
          </a:bodyPr>
          <a:lstStyle/>
          <a:p>
            <a:r>
              <a:rPr lang="en-US" sz="2600" dirty="0">
                <a:latin typeface="Helvetica" pitchFamily="2" charset="0"/>
              </a:rPr>
              <a:t>And though correlation can be interesting, it can also be </a:t>
            </a:r>
            <a:r>
              <a:rPr lang="en-US" sz="2600" dirty="0" err="1">
                <a:latin typeface="Helvetica" pitchFamily="2" charset="0"/>
              </a:rPr>
              <a:t>kinda</a:t>
            </a:r>
            <a:r>
              <a:rPr lang="en-US" sz="2600" dirty="0">
                <a:latin typeface="Helvetica" pitchFamily="2" charset="0"/>
              </a:rPr>
              <a:t> arbitrary.</a:t>
            </a:r>
            <a:endParaRPr lang="en-US" sz="2400" dirty="0">
              <a:latin typeface="Helvetica" pitchFamily="2" charset="0"/>
            </a:endParaRPr>
          </a:p>
        </p:txBody>
      </p:sp>
      <p:pic>
        <p:nvPicPr>
          <p:cNvPr id="4" name="Picture 3">
            <a:extLst>
              <a:ext uri="{FF2B5EF4-FFF2-40B4-BE49-F238E27FC236}">
                <a16:creationId xmlns:a16="http://schemas.microsoft.com/office/drawing/2014/main" id="{E8313A01-69A1-F343-BD9E-C4CAE3834273}"/>
              </a:ext>
            </a:extLst>
          </p:cNvPr>
          <p:cNvPicPr>
            <a:picLocks noChangeAspect="1"/>
          </p:cNvPicPr>
          <p:nvPr/>
        </p:nvPicPr>
        <p:blipFill>
          <a:blip r:embed="rId3"/>
          <a:stretch>
            <a:fillRect/>
          </a:stretch>
        </p:blipFill>
        <p:spPr>
          <a:xfrm>
            <a:off x="2383436" y="3204268"/>
            <a:ext cx="7548970" cy="3653732"/>
          </a:xfrm>
          <a:prstGeom prst="rect">
            <a:avLst/>
          </a:prstGeom>
        </p:spPr>
      </p:pic>
    </p:spTree>
    <p:extLst>
      <p:ext uri="{BB962C8B-B14F-4D97-AF65-F5344CB8AC3E}">
        <p14:creationId xmlns:p14="http://schemas.microsoft.com/office/powerpoint/2010/main" val="136343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Learned Models are Black Boxes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9486276" cy="3849624"/>
          </a:xfrm>
        </p:spPr>
        <p:txBody>
          <a:bodyPr>
            <a:normAutofit/>
          </a:bodyPr>
          <a:lstStyle/>
          <a:p>
            <a:r>
              <a:rPr lang="en-US" sz="2600" dirty="0">
                <a:latin typeface="Helvetica" pitchFamily="2" charset="0"/>
              </a:rPr>
              <a:t>SO! Even though Machine Learning is super hot right now…</a:t>
            </a:r>
          </a:p>
          <a:p>
            <a:r>
              <a:rPr lang="en-US" sz="2600" dirty="0">
                <a:latin typeface="Helvetica" pitchFamily="2" charset="0"/>
              </a:rPr>
              <a:t>And it can do some truly incredible things…</a:t>
            </a:r>
          </a:p>
          <a:p>
            <a:r>
              <a:rPr lang="en-US" sz="2600" dirty="0">
                <a:latin typeface="Helvetica" pitchFamily="2" charset="0"/>
              </a:rPr>
              <a:t>It comes at the cost of </a:t>
            </a:r>
            <a:r>
              <a:rPr lang="en-US" sz="2600" dirty="0" err="1">
                <a:latin typeface="Helvetica" pitchFamily="2" charset="0"/>
              </a:rPr>
              <a:t>explainability</a:t>
            </a:r>
            <a:r>
              <a:rPr lang="en-US" sz="2600" dirty="0">
                <a:latin typeface="Helvetica" pitchFamily="2" charset="0"/>
              </a:rPr>
              <a:t> and interpretability. </a:t>
            </a:r>
          </a:p>
          <a:p>
            <a:pPr lvl="1"/>
            <a:r>
              <a:rPr lang="en-US" sz="2200" dirty="0">
                <a:latin typeface="Helvetica" pitchFamily="2" charset="0"/>
              </a:rPr>
              <a:t>Connected, but subtly different.</a:t>
            </a:r>
          </a:p>
          <a:p>
            <a:r>
              <a:rPr lang="en-US" sz="2400" dirty="0">
                <a:latin typeface="Helvetica" pitchFamily="2" charset="0"/>
              </a:rPr>
              <a:t>So, ah, don’t forget about all the other techniques we’ve covered in class!</a:t>
            </a:r>
          </a:p>
          <a:p>
            <a:pPr lvl="1"/>
            <a:endParaRPr lang="en-US" sz="2200" dirty="0">
              <a:latin typeface="Helvetica" pitchFamily="2" charset="0"/>
            </a:endParaRPr>
          </a:p>
        </p:txBody>
      </p:sp>
    </p:spTree>
    <p:extLst>
      <p:ext uri="{BB962C8B-B14F-4D97-AF65-F5344CB8AC3E}">
        <p14:creationId xmlns:p14="http://schemas.microsoft.com/office/powerpoint/2010/main" val="4820690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Complete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9486276" cy="3849624"/>
          </a:xfrm>
        </p:spPr>
        <p:txBody>
          <a:bodyPr>
            <a:normAutofit/>
          </a:bodyPr>
          <a:lstStyle/>
          <a:p>
            <a:r>
              <a:rPr lang="en-US" sz="2600" dirty="0">
                <a:latin typeface="Helvetica" pitchFamily="2" charset="0"/>
              </a:rPr>
              <a:t>Let’s put everything we’ve learned about machine learning to the test. Let’s go through a whole example.</a:t>
            </a:r>
          </a:p>
          <a:p>
            <a:r>
              <a:rPr lang="en-US" sz="2600" dirty="0">
                <a:latin typeface="Helvetica" pitchFamily="2" charset="0"/>
              </a:rPr>
              <a:t>For 14 days, you record the weather and *label* each day as whether or not it is a good day to play tennis.</a:t>
            </a:r>
          </a:p>
          <a:p>
            <a:r>
              <a:rPr lang="en-US" sz="2600" dirty="0">
                <a:latin typeface="Helvetica" pitchFamily="2" charset="0"/>
              </a:rPr>
              <a:t>Your goal: Given the weather forecast for tomorrow (or *any* day), predict if it will be a good day to play Tennis that day.</a:t>
            </a:r>
          </a:p>
          <a:p>
            <a:r>
              <a:rPr lang="en-US" sz="2600" b="1" dirty="0">
                <a:solidFill>
                  <a:schemeClr val="accent1"/>
                </a:solidFill>
                <a:latin typeface="Helvetica" pitchFamily="2" charset="0"/>
              </a:rPr>
              <a:t>Of our three ‘flavors’ of techniques, what kind is this?</a:t>
            </a:r>
          </a:p>
          <a:p>
            <a:endParaRPr lang="en-US" sz="2400" dirty="0">
              <a:latin typeface="Helvetica" pitchFamily="2" charset="0"/>
            </a:endParaRPr>
          </a:p>
        </p:txBody>
      </p:sp>
    </p:spTree>
    <p:extLst>
      <p:ext uri="{BB962C8B-B14F-4D97-AF65-F5344CB8AC3E}">
        <p14:creationId xmlns:p14="http://schemas.microsoft.com/office/powerpoint/2010/main" val="231345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Complete Supervised Learning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9486276" cy="3849624"/>
          </a:xfrm>
        </p:spPr>
        <p:txBody>
          <a:bodyPr>
            <a:normAutofit/>
          </a:bodyPr>
          <a:lstStyle/>
          <a:p>
            <a:r>
              <a:rPr lang="en-US" sz="2600" dirty="0">
                <a:latin typeface="Helvetica" pitchFamily="2" charset="0"/>
              </a:rPr>
              <a:t>It is a supervised learning task! Because our data has labels!</a:t>
            </a:r>
          </a:p>
          <a:p>
            <a:r>
              <a:rPr lang="en-US" sz="2600" dirty="0">
                <a:latin typeface="Helvetica" pitchFamily="2" charset="0"/>
              </a:rPr>
              <a:t>We will explore two simple classifiers: the </a:t>
            </a:r>
            <a:r>
              <a:rPr lang="en-US" sz="2600" b="1" dirty="0">
                <a:latin typeface="Helvetica" pitchFamily="2" charset="0"/>
              </a:rPr>
              <a:t>majority classifier</a:t>
            </a:r>
            <a:r>
              <a:rPr lang="en-US" sz="2600" dirty="0">
                <a:latin typeface="Helvetica" pitchFamily="2" charset="0"/>
              </a:rPr>
              <a:t>, and </a:t>
            </a:r>
            <a:r>
              <a:rPr lang="en-US" sz="2600" b="1" dirty="0">
                <a:latin typeface="Helvetica" pitchFamily="2" charset="0"/>
              </a:rPr>
              <a:t>Naïve Bayes</a:t>
            </a:r>
            <a:r>
              <a:rPr lang="en-US" sz="2600" dirty="0">
                <a:latin typeface="Helvetica" pitchFamily="2" charset="0"/>
              </a:rPr>
              <a:t>. </a:t>
            </a:r>
          </a:p>
          <a:p>
            <a:pPr lvl="1"/>
            <a:r>
              <a:rPr lang="en-US" sz="2400" dirty="0">
                <a:latin typeface="Helvetica" pitchFamily="2" charset="0"/>
              </a:rPr>
              <a:t>This is a </a:t>
            </a:r>
            <a:r>
              <a:rPr lang="en-US" sz="2400" b="1" dirty="0">
                <a:latin typeface="Helvetica" pitchFamily="2" charset="0"/>
              </a:rPr>
              <a:t>classification</a:t>
            </a:r>
            <a:r>
              <a:rPr lang="en-US" sz="2400" dirty="0">
                <a:latin typeface="Helvetica" pitchFamily="2" charset="0"/>
              </a:rPr>
              <a:t> task, because we are classifying examples, i.e., giving them labels (”good for tennis” or “not good for tennis”).</a:t>
            </a:r>
          </a:p>
          <a:p>
            <a:pPr marL="274320" lvl="1" indent="0">
              <a:buNone/>
            </a:pPr>
            <a:endParaRPr lang="en-US" sz="2400" dirty="0">
              <a:latin typeface="Helvetica" pitchFamily="2" charset="0"/>
            </a:endParaRPr>
          </a:p>
          <a:p>
            <a:r>
              <a:rPr lang="en-US" sz="2600" dirty="0">
                <a:latin typeface="Helvetica" pitchFamily="2" charset="0"/>
              </a:rPr>
              <a:t>The next slide will have 14 examples of our Tennis data!</a:t>
            </a:r>
          </a:p>
          <a:p>
            <a:endParaRPr lang="en-US" sz="2400" dirty="0">
              <a:latin typeface="Helvetica" pitchFamily="2" charset="0"/>
            </a:endParaRPr>
          </a:p>
        </p:txBody>
      </p:sp>
    </p:spTree>
    <p:extLst>
      <p:ext uri="{BB962C8B-B14F-4D97-AF65-F5344CB8AC3E}">
        <p14:creationId xmlns:p14="http://schemas.microsoft.com/office/powerpoint/2010/main" val="741013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87114" y="1128760"/>
            <a:ext cx="2776572" cy="3849624"/>
          </a:xfrm>
        </p:spPr>
        <p:txBody>
          <a:bodyPr>
            <a:normAutofit/>
          </a:bodyPr>
          <a:lstStyle/>
          <a:p>
            <a:r>
              <a:rPr lang="en-US" sz="2600" dirty="0">
                <a:latin typeface="Helvetica" pitchFamily="2" charset="0"/>
              </a:rPr>
              <a:t>14 Examples!</a:t>
            </a:r>
          </a:p>
          <a:p>
            <a:endParaRPr lang="en-US" sz="2600" dirty="0">
              <a:latin typeface="Helvetica" pitchFamily="2" charset="0"/>
            </a:endParaRPr>
          </a:p>
          <a:p>
            <a:r>
              <a:rPr lang="en-US" sz="2600" b="1" dirty="0">
                <a:solidFill>
                  <a:schemeClr val="accent1"/>
                </a:solidFill>
                <a:latin typeface="Helvetica" pitchFamily="2" charset="0"/>
              </a:rPr>
              <a:t>Which column represents the index?</a:t>
            </a:r>
          </a:p>
          <a:p>
            <a:endParaRPr lang="en-US" sz="2400" dirty="0">
              <a:latin typeface="Helvetica" pitchFamily="2" charset="0"/>
            </a:endParaRPr>
          </a:p>
        </p:txBody>
      </p:sp>
      <p:graphicFrame>
        <p:nvGraphicFramePr>
          <p:cNvPr id="4" name="Table 3">
            <a:extLst>
              <a:ext uri="{FF2B5EF4-FFF2-40B4-BE49-F238E27FC236}">
                <a16:creationId xmlns:a16="http://schemas.microsoft.com/office/drawing/2014/main" id="{76FA0715-0D9E-D84D-B6B1-DCF21095FA4C}"/>
              </a:ext>
            </a:extLst>
          </p:cNvPr>
          <p:cNvGraphicFramePr>
            <a:graphicFrameLocks noGrp="1"/>
          </p:cNvGraphicFramePr>
          <p:nvPr>
            <p:extLst>
              <p:ext uri="{D42A27DB-BD31-4B8C-83A1-F6EECF244321}">
                <p14:modId xmlns:p14="http://schemas.microsoft.com/office/powerpoint/2010/main" val="3351894097"/>
              </p:ext>
            </p:extLst>
          </p:nvPr>
        </p:nvGraphicFramePr>
        <p:xfrm>
          <a:off x="3537679" y="650240"/>
          <a:ext cx="6966904" cy="5557520"/>
        </p:xfrm>
        <a:graphic>
          <a:graphicData uri="http://schemas.openxmlformats.org/drawingml/2006/table">
            <a:tbl>
              <a:tblPr firstRow="1" bandRow="1">
                <a:tableStyleId>{5C22544A-7EE6-4342-B048-85BDC9FD1C3A}</a:tableStyleId>
              </a:tblPr>
              <a:tblGrid>
                <a:gridCol w="596265">
                  <a:extLst>
                    <a:ext uri="{9D8B030D-6E8A-4147-A177-3AD203B41FA5}">
                      <a16:colId xmlns:a16="http://schemas.microsoft.com/office/drawing/2014/main" val="20000"/>
                    </a:ext>
                  </a:extLst>
                </a:gridCol>
                <a:gridCol w="1089343">
                  <a:extLst>
                    <a:ext uri="{9D8B030D-6E8A-4147-A177-3AD203B41FA5}">
                      <a16:colId xmlns:a16="http://schemas.microsoft.com/office/drawing/2014/main" val="20001"/>
                    </a:ext>
                  </a:extLst>
                </a:gridCol>
                <a:gridCol w="1595755">
                  <a:extLst>
                    <a:ext uri="{9D8B030D-6E8A-4147-A177-3AD203B41FA5}">
                      <a16:colId xmlns:a16="http://schemas.microsoft.com/office/drawing/2014/main" val="20002"/>
                    </a:ext>
                  </a:extLst>
                </a:gridCol>
                <a:gridCol w="1254443">
                  <a:extLst>
                    <a:ext uri="{9D8B030D-6E8A-4147-A177-3AD203B41FA5}">
                      <a16:colId xmlns:a16="http://schemas.microsoft.com/office/drawing/2014/main" val="20003"/>
                    </a:ext>
                  </a:extLst>
                </a:gridCol>
                <a:gridCol w="863918">
                  <a:extLst>
                    <a:ext uri="{9D8B030D-6E8A-4147-A177-3AD203B41FA5}">
                      <a16:colId xmlns:a16="http://schemas.microsoft.com/office/drawing/2014/main" val="20004"/>
                    </a:ext>
                  </a:extLst>
                </a:gridCol>
                <a:gridCol w="1567180">
                  <a:extLst>
                    <a:ext uri="{9D8B030D-6E8A-4147-A177-3AD203B41FA5}">
                      <a16:colId xmlns:a16="http://schemas.microsoft.com/office/drawing/2014/main" val="20005"/>
                    </a:ext>
                  </a:extLst>
                </a:gridCol>
              </a:tblGrid>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Day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Outlook</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Humidity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Wind</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Play Tennis?</a:t>
                      </a:r>
                    </a:p>
                  </a:txBody>
                  <a:tcPr/>
                </a:tc>
                <a:extLst>
                  <a:ext uri="{0D108BD9-81ED-4DB2-BD59-A6C34878D82A}">
                    <a16:rowId xmlns:a16="http://schemas.microsoft.com/office/drawing/2014/main" val="1000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D3</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3"/>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4"/>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5"/>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6"/>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D7</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7"/>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8"/>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D9</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9"/>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D13</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3"/>
                  </a:ext>
                </a:extLst>
              </a:tr>
              <a:tr h="19543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6814425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87114" y="1128760"/>
            <a:ext cx="2470880" cy="5302020"/>
          </a:xfrm>
        </p:spPr>
        <p:txBody>
          <a:bodyPr>
            <a:normAutofit/>
          </a:bodyPr>
          <a:lstStyle/>
          <a:p>
            <a:r>
              <a:rPr lang="en-US" sz="2600" dirty="0">
                <a:latin typeface="Helvetica" pitchFamily="2" charset="0"/>
              </a:rPr>
              <a:t>The Day is the </a:t>
            </a:r>
            <a:r>
              <a:rPr lang="en-US" sz="2600" b="1" dirty="0">
                <a:latin typeface="Helvetica" pitchFamily="2" charset="0"/>
              </a:rPr>
              <a:t>Index</a:t>
            </a:r>
            <a:r>
              <a:rPr lang="en-US" sz="2600" dirty="0">
                <a:latin typeface="Helvetica" pitchFamily="2" charset="0"/>
              </a:rPr>
              <a:t>! Just a label to keep our examples apart from each other.</a:t>
            </a:r>
          </a:p>
          <a:p>
            <a:endParaRPr lang="en-US" sz="2600" dirty="0">
              <a:latin typeface="Helvetica" pitchFamily="2" charset="0"/>
            </a:endParaRPr>
          </a:p>
          <a:p>
            <a:r>
              <a:rPr lang="en-US" sz="2600" b="1" dirty="0">
                <a:solidFill>
                  <a:schemeClr val="accent1"/>
                </a:solidFill>
                <a:latin typeface="Helvetica" pitchFamily="2" charset="0"/>
              </a:rPr>
              <a:t>Which is the class label?</a:t>
            </a:r>
          </a:p>
          <a:p>
            <a:endParaRPr lang="en-US" sz="2400" dirty="0">
              <a:latin typeface="Helvetica" pitchFamily="2" charset="0"/>
            </a:endParaRPr>
          </a:p>
        </p:txBody>
      </p:sp>
      <p:graphicFrame>
        <p:nvGraphicFramePr>
          <p:cNvPr id="4" name="Table 3">
            <a:extLst>
              <a:ext uri="{FF2B5EF4-FFF2-40B4-BE49-F238E27FC236}">
                <a16:creationId xmlns:a16="http://schemas.microsoft.com/office/drawing/2014/main" id="{76FA0715-0D9E-D84D-B6B1-DCF21095FA4C}"/>
              </a:ext>
            </a:extLst>
          </p:cNvPr>
          <p:cNvGraphicFramePr>
            <a:graphicFrameLocks noGrp="1"/>
          </p:cNvGraphicFramePr>
          <p:nvPr>
            <p:extLst>
              <p:ext uri="{D42A27DB-BD31-4B8C-83A1-F6EECF244321}">
                <p14:modId xmlns:p14="http://schemas.microsoft.com/office/powerpoint/2010/main" val="2237333167"/>
              </p:ext>
            </p:extLst>
          </p:nvPr>
        </p:nvGraphicFramePr>
        <p:xfrm>
          <a:off x="3537679" y="650240"/>
          <a:ext cx="7009132" cy="5557520"/>
        </p:xfrm>
        <a:graphic>
          <a:graphicData uri="http://schemas.openxmlformats.org/drawingml/2006/table">
            <a:tbl>
              <a:tblPr firstRow="1" bandRow="1">
                <a:tableStyleId>{5C22544A-7EE6-4342-B048-85BDC9FD1C3A}</a:tableStyleId>
              </a:tblPr>
              <a:tblGrid>
                <a:gridCol w="638493">
                  <a:extLst>
                    <a:ext uri="{9D8B030D-6E8A-4147-A177-3AD203B41FA5}">
                      <a16:colId xmlns:a16="http://schemas.microsoft.com/office/drawing/2014/main" val="20000"/>
                    </a:ext>
                  </a:extLst>
                </a:gridCol>
                <a:gridCol w="1089343">
                  <a:extLst>
                    <a:ext uri="{9D8B030D-6E8A-4147-A177-3AD203B41FA5}">
                      <a16:colId xmlns:a16="http://schemas.microsoft.com/office/drawing/2014/main" val="20001"/>
                    </a:ext>
                  </a:extLst>
                </a:gridCol>
                <a:gridCol w="1595755">
                  <a:extLst>
                    <a:ext uri="{9D8B030D-6E8A-4147-A177-3AD203B41FA5}">
                      <a16:colId xmlns:a16="http://schemas.microsoft.com/office/drawing/2014/main" val="20002"/>
                    </a:ext>
                  </a:extLst>
                </a:gridCol>
                <a:gridCol w="1254443">
                  <a:extLst>
                    <a:ext uri="{9D8B030D-6E8A-4147-A177-3AD203B41FA5}">
                      <a16:colId xmlns:a16="http://schemas.microsoft.com/office/drawing/2014/main" val="20003"/>
                    </a:ext>
                  </a:extLst>
                </a:gridCol>
                <a:gridCol w="863918">
                  <a:extLst>
                    <a:ext uri="{9D8B030D-6E8A-4147-A177-3AD203B41FA5}">
                      <a16:colId xmlns:a16="http://schemas.microsoft.com/office/drawing/2014/main" val="20004"/>
                    </a:ext>
                  </a:extLst>
                </a:gridCol>
                <a:gridCol w="1567180">
                  <a:extLst>
                    <a:ext uri="{9D8B030D-6E8A-4147-A177-3AD203B41FA5}">
                      <a16:colId xmlns:a16="http://schemas.microsoft.com/office/drawing/2014/main" val="20005"/>
                    </a:ext>
                  </a:extLst>
                </a:gridCol>
              </a:tblGrid>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Day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Outlook</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Humidity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Wind</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Play Tennis?</a:t>
                      </a:r>
                    </a:p>
                  </a:txBody>
                  <a:tcPr/>
                </a:tc>
                <a:extLst>
                  <a:ext uri="{0D108BD9-81ED-4DB2-BD59-A6C34878D82A}">
                    <a16:rowId xmlns:a16="http://schemas.microsoft.com/office/drawing/2014/main" val="10000"/>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1"/>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2"/>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D3</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3"/>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4"/>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5"/>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6"/>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D7</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7"/>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8"/>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D9</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9"/>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D10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0"/>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D11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1"/>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2"/>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D13</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3"/>
                  </a:ext>
                </a:extLst>
              </a:tr>
              <a:tr h="19543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D14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167651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87114" y="1128760"/>
            <a:ext cx="2470880" cy="5302020"/>
          </a:xfrm>
        </p:spPr>
        <p:txBody>
          <a:bodyPr>
            <a:normAutofit lnSpcReduction="10000"/>
          </a:bodyPr>
          <a:lstStyle/>
          <a:p>
            <a:r>
              <a:rPr lang="en-US" sz="2600" dirty="0">
                <a:latin typeface="Helvetica" pitchFamily="2" charset="0"/>
              </a:rPr>
              <a:t>Whether or not it is a good day to play tennis is the </a:t>
            </a:r>
            <a:r>
              <a:rPr lang="en-US" sz="2600" b="1" dirty="0">
                <a:latin typeface="Helvetica" pitchFamily="2" charset="0"/>
              </a:rPr>
              <a:t>class label!</a:t>
            </a:r>
          </a:p>
          <a:p>
            <a:endParaRPr lang="en-US" sz="2600" dirty="0">
              <a:latin typeface="Helvetica" pitchFamily="2" charset="0"/>
            </a:endParaRPr>
          </a:p>
          <a:p>
            <a:r>
              <a:rPr lang="en-US" sz="2600" b="1" dirty="0">
                <a:solidFill>
                  <a:schemeClr val="accent1"/>
                </a:solidFill>
                <a:latin typeface="Helvetica" pitchFamily="2" charset="0"/>
              </a:rPr>
              <a:t>What’s the term for every other column?</a:t>
            </a:r>
          </a:p>
          <a:p>
            <a:endParaRPr lang="en-US" sz="2400" dirty="0">
              <a:latin typeface="Helvetica" pitchFamily="2" charset="0"/>
            </a:endParaRPr>
          </a:p>
        </p:txBody>
      </p:sp>
      <p:graphicFrame>
        <p:nvGraphicFramePr>
          <p:cNvPr id="4" name="Table 3">
            <a:extLst>
              <a:ext uri="{FF2B5EF4-FFF2-40B4-BE49-F238E27FC236}">
                <a16:creationId xmlns:a16="http://schemas.microsoft.com/office/drawing/2014/main" id="{76FA0715-0D9E-D84D-B6B1-DCF21095FA4C}"/>
              </a:ext>
            </a:extLst>
          </p:cNvPr>
          <p:cNvGraphicFramePr>
            <a:graphicFrameLocks noGrp="1"/>
          </p:cNvGraphicFramePr>
          <p:nvPr>
            <p:extLst>
              <p:ext uri="{D42A27DB-BD31-4B8C-83A1-F6EECF244321}">
                <p14:modId xmlns:p14="http://schemas.microsoft.com/office/powerpoint/2010/main" val="2707640825"/>
              </p:ext>
            </p:extLst>
          </p:nvPr>
        </p:nvGraphicFramePr>
        <p:xfrm>
          <a:off x="3537679" y="650240"/>
          <a:ext cx="6966904" cy="5557520"/>
        </p:xfrm>
        <a:graphic>
          <a:graphicData uri="http://schemas.openxmlformats.org/drawingml/2006/table">
            <a:tbl>
              <a:tblPr firstRow="1" bandRow="1">
                <a:tableStyleId>{5C22544A-7EE6-4342-B048-85BDC9FD1C3A}</a:tableStyleId>
              </a:tblPr>
              <a:tblGrid>
                <a:gridCol w="596265">
                  <a:extLst>
                    <a:ext uri="{9D8B030D-6E8A-4147-A177-3AD203B41FA5}">
                      <a16:colId xmlns:a16="http://schemas.microsoft.com/office/drawing/2014/main" val="20000"/>
                    </a:ext>
                  </a:extLst>
                </a:gridCol>
                <a:gridCol w="1089343">
                  <a:extLst>
                    <a:ext uri="{9D8B030D-6E8A-4147-A177-3AD203B41FA5}">
                      <a16:colId xmlns:a16="http://schemas.microsoft.com/office/drawing/2014/main" val="20001"/>
                    </a:ext>
                  </a:extLst>
                </a:gridCol>
                <a:gridCol w="1595755">
                  <a:extLst>
                    <a:ext uri="{9D8B030D-6E8A-4147-A177-3AD203B41FA5}">
                      <a16:colId xmlns:a16="http://schemas.microsoft.com/office/drawing/2014/main" val="20002"/>
                    </a:ext>
                  </a:extLst>
                </a:gridCol>
                <a:gridCol w="1254443">
                  <a:extLst>
                    <a:ext uri="{9D8B030D-6E8A-4147-A177-3AD203B41FA5}">
                      <a16:colId xmlns:a16="http://schemas.microsoft.com/office/drawing/2014/main" val="20003"/>
                    </a:ext>
                  </a:extLst>
                </a:gridCol>
                <a:gridCol w="863918">
                  <a:extLst>
                    <a:ext uri="{9D8B030D-6E8A-4147-A177-3AD203B41FA5}">
                      <a16:colId xmlns:a16="http://schemas.microsoft.com/office/drawing/2014/main" val="20004"/>
                    </a:ext>
                  </a:extLst>
                </a:gridCol>
                <a:gridCol w="1567180">
                  <a:extLst>
                    <a:ext uri="{9D8B030D-6E8A-4147-A177-3AD203B41FA5}">
                      <a16:colId xmlns:a16="http://schemas.microsoft.com/office/drawing/2014/main" val="20005"/>
                    </a:ext>
                  </a:extLst>
                </a:gridCol>
              </a:tblGrid>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Day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Outlook</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Humidity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Wind</a:t>
                      </a:r>
                    </a:p>
                  </a:txBody>
                  <a:tcPr/>
                </a:tc>
                <a:tc>
                  <a:txBody>
                    <a:bodyPr/>
                    <a:lstStyle/>
                    <a:p>
                      <a:r>
                        <a:rPr lang="en-US" b="1"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Play Tennis?</a:t>
                      </a:r>
                    </a:p>
                  </a:txBody>
                  <a:tcPr/>
                </a:tc>
                <a:extLst>
                  <a:ext uri="{0D108BD9-81ED-4DB2-BD59-A6C34878D82A}">
                    <a16:rowId xmlns:a16="http://schemas.microsoft.com/office/drawing/2014/main" val="10000"/>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1"/>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2"/>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D3</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3"/>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4"/>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5"/>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6"/>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D7</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7"/>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8"/>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D9</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9"/>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D10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0"/>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D11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1"/>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2"/>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D13</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3"/>
                  </a:ext>
                </a:extLst>
              </a:tr>
              <a:tr h="19543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D14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489065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87114" y="1128760"/>
            <a:ext cx="2470880" cy="5302020"/>
          </a:xfrm>
        </p:spPr>
        <p:txBody>
          <a:bodyPr>
            <a:normAutofit/>
          </a:bodyPr>
          <a:lstStyle/>
          <a:p>
            <a:r>
              <a:rPr lang="en-US" sz="2600" dirty="0">
                <a:latin typeface="Helvetica" pitchFamily="2" charset="0"/>
              </a:rPr>
              <a:t>They are called </a:t>
            </a:r>
            <a:r>
              <a:rPr lang="en-US" sz="2600" b="1" dirty="0">
                <a:latin typeface="Helvetica" pitchFamily="2" charset="0"/>
              </a:rPr>
              <a:t>Attributes</a:t>
            </a:r>
            <a:r>
              <a:rPr lang="en-US" sz="2600" dirty="0">
                <a:latin typeface="Helvetica" pitchFamily="2" charset="0"/>
              </a:rPr>
              <a:t>!</a:t>
            </a:r>
          </a:p>
          <a:p>
            <a:endParaRPr lang="en-US" sz="2400" dirty="0">
              <a:latin typeface="Helvetica" pitchFamily="2" charset="0"/>
            </a:endParaRPr>
          </a:p>
        </p:txBody>
      </p:sp>
      <p:graphicFrame>
        <p:nvGraphicFramePr>
          <p:cNvPr id="4" name="Table 3">
            <a:extLst>
              <a:ext uri="{FF2B5EF4-FFF2-40B4-BE49-F238E27FC236}">
                <a16:creationId xmlns:a16="http://schemas.microsoft.com/office/drawing/2014/main" id="{76FA0715-0D9E-D84D-B6B1-DCF21095FA4C}"/>
              </a:ext>
            </a:extLst>
          </p:cNvPr>
          <p:cNvGraphicFramePr>
            <a:graphicFrameLocks noGrp="1"/>
          </p:cNvGraphicFramePr>
          <p:nvPr>
            <p:extLst>
              <p:ext uri="{D42A27DB-BD31-4B8C-83A1-F6EECF244321}">
                <p14:modId xmlns:p14="http://schemas.microsoft.com/office/powerpoint/2010/main" val="2042069745"/>
              </p:ext>
            </p:extLst>
          </p:nvPr>
        </p:nvGraphicFramePr>
        <p:xfrm>
          <a:off x="3537679" y="650240"/>
          <a:ext cx="6966904" cy="5557520"/>
        </p:xfrm>
        <a:graphic>
          <a:graphicData uri="http://schemas.openxmlformats.org/drawingml/2006/table">
            <a:tbl>
              <a:tblPr firstRow="1" bandRow="1">
                <a:tableStyleId>{5C22544A-7EE6-4342-B048-85BDC9FD1C3A}</a:tableStyleId>
              </a:tblPr>
              <a:tblGrid>
                <a:gridCol w="596265">
                  <a:extLst>
                    <a:ext uri="{9D8B030D-6E8A-4147-A177-3AD203B41FA5}">
                      <a16:colId xmlns:a16="http://schemas.microsoft.com/office/drawing/2014/main" val="20000"/>
                    </a:ext>
                  </a:extLst>
                </a:gridCol>
                <a:gridCol w="1089343">
                  <a:extLst>
                    <a:ext uri="{9D8B030D-6E8A-4147-A177-3AD203B41FA5}">
                      <a16:colId xmlns:a16="http://schemas.microsoft.com/office/drawing/2014/main" val="20001"/>
                    </a:ext>
                  </a:extLst>
                </a:gridCol>
                <a:gridCol w="1595755">
                  <a:extLst>
                    <a:ext uri="{9D8B030D-6E8A-4147-A177-3AD203B41FA5}">
                      <a16:colId xmlns:a16="http://schemas.microsoft.com/office/drawing/2014/main" val="20002"/>
                    </a:ext>
                  </a:extLst>
                </a:gridCol>
                <a:gridCol w="1254443">
                  <a:extLst>
                    <a:ext uri="{9D8B030D-6E8A-4147-A177-3AD203B41FA5}">
                      <a16:colId xmlns:a16="http://schemas.microsoft.com/office/drawing/2014/main" val="20003"/>
                    </a:ext>
                  </a:extLst>
                </a:gridCol>
                <a:gridCol w="863918">
                  <a:extLst>
                    <a:ext uri="{9D8B030D-6E8A-4147-A177-3AD203B41FA5}">
                      <a16:colId xmlns:a16="http://schemas.microsoft.com/office/drawing/2014/main" val="20004"/>
                    </a:ext>
                  </a:extLst>
                </a:gridCol>
                <a:gridCol w="1567180">
                  <a:extLst>
                    <a:ext uri="{9D8B030D-6E8A-4147-A177-3AD203B41FA5}">
                      <a16:colId xmlns:a16="http://schemas.microsoft.com/office/drawing/2014/main" val="20005"/>
                    </a:ext>
                  </a:extLst>
                </a:gridCol>
              </a:tblGrid>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Day</a:t>
                      </a:r>
                    </a:p>
                  </a:txBody>
                  <a:tcPr/>
                </a:tc>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Outlook</a:t>
                      </a:r>
                    </a:p>
                  </a:txBody>
                  <a:tcPr/>
                </a:tc>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Humidity</a:t>
                      </a:r>
                    </a:p>
                  </a:txBody>
                  <a:tcPr/>
                </a:tc>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Wind</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Play Tennis?</a:t>
                      </a:r>
                    </a:p>
                  </a:txBody>
                  <a:tcPr/>
                </a:tc>
                <a:extLst>
                  <a:ext uri="{0D108BD9-81ED-4DB2-BD59-A6C34878D82A}">
                    <a16:rowId xmlns:a16="http://schemas.microsoft.com/office/drawing/2014/main" val="10000"/>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D1</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1"/>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D2</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2"/>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D3</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3"/>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D4</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4"/>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D5</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5"/>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D6</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6"/>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D7</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7"/>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D8</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8"/>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D9</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9"/>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D10</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0"/>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D11</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1"/>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D12</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2"/>
                  </a:ext>
                </a:extLst>
              </a:tr>
              <a:tr h="37084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D13</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3"/>
                  </a:ext>
                </a:extLst>
              </a:tr>
              <a:tr h="195430">
                <a:tc>
                  <a:txBody>
                    <a:bodyPr/>
                    <a:lstStyle/>
                    <a:p>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D14</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411311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Why Make Machines that Learn?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lnSpcReduction="10000"/>
          </a:bodyPr>
          <a:lstStyle/>
          <a:p>
            <a:r>
              <a:rPr lang="en-US" sz="2600" dirty="0">
                <a:latin typeface="Helvetica" pitchFamily="2" charset="0"/>
              </a:rPr>
              <a:t>There’s at least three reasons why. As the designer of an agent…</a:t>
            </a:r>
          </a:p>
          <a:p>
            <a:r>
              <a:rPr lang="en-US" sz="2600" dirty="0">
                <a:latin typeface="Helvetica" pitchFamily="2" charset="0"/>
              </a:rPr>
              <a:t>You may not anticipate all the situations it ends up in.</a:t>
            </a:r>
          </a:p>
          <a:p>
            <a:pPr lvl="1"/>
            <a:r>
              <a:rPr lang="en-US" sz="2400" dirty="0">
                <a:latin typeface="Helvetica" pitchFamily="2" charset="0"/>
              </a:rPr>
              <a:t>E.g., if you are programming a maze exploring robot, you might know the layout of every single maze it will ever find itself in.</a:t>
            </a:r>
          </a:p>
          <a:p>
            <a:r>
              <a:rPr lang="en-US" sz="2600" dirty="0">
                <a:latin typeface="Helvetica" pitchFamily="2" charset="0"/>
              </a:rPr>
              <a:t>You can’t anticipate changes to the problem to the task over time.</a:t>
            </a:r>
          </a:p>
          <a:p>
            <a:pPr lvl="1"/>
            <a:r>
              <a:rPr lang="en-US" sz="2400" dirty="0">
                <a:latin typeface="Helvetica" pitchFamily="2" charset="0"/>
              </a:rPr>
              <a:t>E.g., If you are making something to predict tomorrow’s stock prices, that will change if we are in a boom or bust market.</a:t>
            </a:r>
          </a:p>
          <a:p>
            <a:r>
              <a:rPr lang="en-US" sz="2600" dirty="0">
                <a:latin typeface="Helvetica" pitchFamily="2" charset="0"/>
              </a:rPr>
              <a:t>You might not know how to computationally solve a problem!</a:t>
            </a:r>
          </a:p>
          <a:p>
            <a:endParaRPr lang="en-US" sz="2400" dirty="0">
              <a:latin typeface="Helvetica" pitchFamily="2" charset="0"/>
            </a:endParaRPr>
          </a:p>
        </p:txBody>
      </p:sp>
    </p:spTree>
    <p:extLst>
      <p:ext uri="{BB962C8B-B14F-4D97-AF65-F5344CB8AC3E}">
        <p14:creationId xmlns:p14="http://schemas.microsoft.com/office/powerpoint/2010/main" val="354989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dissolv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Complete Supervised Learning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9486276" cy="3849624"/>
          </a:xfrm>
        </p:spPr>
        <p:txBody>
          <a:bodyPr>
            <a:normAutofit/>
          </a:bodyPr>
          <a:lstStyle/>
          <a:p>
            <a:r>
              <a:rPr lang="en-US" sz="2600" b="1" dirty="0">
                <a:solidFill>
                  <a:schemeClr val="accent1"/>
                </a:solidFill>
                <a:latin typeface="Helvetica" pitchFamily="2" charset="0"/>
              </a:rPr>
              <a:t>Should we include the index as an attribute when learning a model?</a:t>
            </a:r>
          </a:p>
          <a:p>
            <a:r>
              <a:rPr lang="en-US" sz="2600" dirty="0">
                <a:latin typeface="Helvetica" pitchFamily="2" charset="0"/>
              </a:rPr>
              <a:t>No! As we said before, the index won’t be useful because it only appears once in any given dataset! (e.g., “D3” is only there on row 3 to represent day 3. Including it in the model won’t help!)</a:t>
            </a:r>
          </a:p>
          <a:p>
            <a:r>
              <a:rPr lang="en-US" sz="2600" dirty="0">
                <a:latin typeface="Helvetica" pitchFamily="2" charset="0"/>
              </a:rPr>
              <a:t>This is a common rookie mistake in machine learning!</a:t>
            </a:r>
            <a:endParaRPr lang="en-US" sz="2400" dirty="0">
              <a:latin typeface="Helvetica" pitchFamily="2" charset="0"/>
            </a:endParaRPr>
          </a:p>
        </p:txBody>
      </p:sp>
    </p:spTree>
    <p:extLst>
      <p:ext uri="{BB962C8B-B14F-4D97-AF65-F5344CB8AC3E}">
        <p14:creationId xmlns:p14="http://schemas.microsoft.com/office/powerpoint/2010/main" val="125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Evaluation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8" y="2103120"/>
            <a:ext cx="10640787" cy="3849624"/>
          </a:xfrm>
        </p:spPr>
        <p:txBody>
          <a:bodyPr>
            <a:normAutofit fontScale="77500" lnSpcReduction="20000"/>
          </a:bodyPr>
          <a:lstStyle/>
          <a:p>
            <a:r>
              <a:rPr lang="en-US" sz="2600" dirty="0">
                <a:latin typeface="Helvetica" pitchFamily="2" charset="0"/>
              </a:rPr>
              <a:t>Also, I know this might see like we’re getting ahead of ourselves, since we haven’t even *built* the model yet, but…</a:t>
            </a:r>
          </a:p>
          <a:p>
            <a:r>
              <a:rPr lang="en-US" sz="2600" dirty="0">
                <a:latin typeface="Helvetica" pitchFamily="2" charset="0"/>
              </a:rPr>
              <a:t>An important question: once we build our model, how do we know how good it is?</a:t>
            </a:r>
          </a:p>
          <a:p>
            <a:r>
              <a:rPr lang="en-US" sz="2600" dirty="0">
                <a:latin typeface="Helvetica" pitchFamily="2" charset="0"/>
              </a:rPr>
              <a:t>One solution:</a:t>
            </a:r>
          </a:p>
          <a:p>
            <a:pPr lvl="1"/>
            <a:r>
              <a:rPr lang="en-US" sz="2400" dirty="0">
                <a:latin typeface="Helvetica" pitchFamily="2" charset="0"/>
              </a:rPr>
              <a:t>Build it out with our 14 examples.</a:t>
            </a:r>
          </a:p>
          <a:p>
            <a:pPr lvl="1"/>
            <a:r>
              <a:rPr lang="en-US" sz="2400" dirty="0">
                <a:latin typeface="Helvetica" pitchFamily="2" charset="0"/>
              </a:rPr>
              <a:t>Wait for tomorrow, run the weather through our system, see what label it gives (yes or no Tennis)</a:t>
            </a:r>
          </a:p>
          <a:p>
            <a:pPr lvl="1"/>
            <a:r>
              <a:rPr lang="en-US" sz="2400" dirty="0">
                <a:latin typeface="Helvetica" pitchFamily="2" charset="0"/>
              </a:rPr>
              <a:t>Then see if that matches reality (do we actually want to play Tennis or not)?...</a:t>
            </a:r>
          </a:p>
          <a:p>
            <a:endParaRPr lang="en-US" sz="2600" dirty="0">
              <a:latin typeface="Helvetica" pitchFamily="2" charset="0"/>
            </a:endParaRPr>
          </a:p>
          <a:p>
            <a:r>
              <a:rPr lang="en-US" sz="2600" dirty="0">
                <a:latin typeface="Helvetica" pitchFamily="2" charset="0"/>
              </a:rPr>
              <a:t>But instead of waiting for new data to come in, is there a way we could evaluate our model *today*?</a:t>
            </a:r>
            <a:endParaRPr lang="en-US" sz="2400" dirty="0">
              <a:latin typeface="Helvetica" pitchFamily="2" charset="0"/>
            </a:endParaRPr>
          </a:p>
        </p:txBody>
      </p:sp>
    </p:spTree>
    <p:extLst>
      <p:ext uri="{BB962C8B-B14F-4D97-AF65-F5344CB8AC3E}">
        <p14:creationId xmlns:p14="http://schemas.microsoft.com/office/powerpoint/2010/main" val="150973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dissolve">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Evaluation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9486276" cy="3849624"/>
          </a:xfrm>
        </p:spPr>
        <p:txBody>
          <a:bodyPr>
            <a:normAutofit/>
          </a:bodyPr>
          <a:lstStyle/>
          <a:p>
            <a:r>
              <a:rPr lang="en-US" sz="2600" dirty="0">
                <a:latin typeface="Helvetica" pitchFamily="2" charset="0"/>
              </a:rPr>
              <a:t>The most common way to evaluate the performance of a classifier is to divide the data into two parts: the </a:t>
            </a:r>
            <a:r>
              <a:rPr lang="en-US" sz="2600" b="1" dirty="0">
                <a:latin typeface="Helvetica" pitchFamily="2" charset="0"/>
              </a:rPr>
              <a:t>training set</a:t>
            </a:r>
            <a:r>
              <a:rPr lang="en-US" sz="2600" dirty="0">
                <a:latin typeface="Helvetica" pitchFamily="2" charset="0"/>
              </a:rPr>
              <a:t> and the </a:t>
            </a:r>
            <a:r>
              <a:rPr lang="en-US" sz="2600" b="1" dirty="0">
                <a:latin typeface="Helvetica" pitchFamily="2" charset="0"/>
              </a:rPr>
              <a:t>test set</a:t>
            </a:r>
            <a:r>
              <a:rPr lang="en-US" sz="2600" dirty="0">
                <a:latin typeface="Helvetica" pitchFamily="2" charset="0"/>
              </a:rPr>
              <a:t>.</a:t>
            </a:r>
          </a:p>
          <a:p>
            <a:endParaRPr lang="en-US" sz="2600" dirty="0">
              <a:latin typeface="Helvetica" pitchFamily="2" charset="0"/>
            </a:endParaRPr>
          </a:p>
          <a:p>
            <a:r>
              <a:rPr lang="en-US" sz="2600" dirty="0">
                <a:latin typeface="Helvetica" pitchFamily="2" charset="0"/>
              </a:rPr>
              <a:t>The model is built using the training set, and its accuracy is evaluated using the test set.</a:t>
            </a:r>
            <a:endParaRPr lang="en-US" sz="2400" dirty="0">
              <a:latin typeface="Helvetica" pitchFamily="2" charset="0"/>
            </a:endParaRPr>
          </a:p>
        </p:txBody>
      </p:sp>
    </p:spTree>
    <p:extLst>
      <p:ext uri="{BB962C8B-B14F-4D97-AF65-F5344CB8AC3E}">
        <p14:creationId xmlns:p14="http://schemas.microsoft.com/office/powerpoint/2010/main" val="4405487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Evaluation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77074" y="1629592"/>
            <a:ext cx="3864297" cy="4833184"/>
          </a:xfrm>
        </p:spPr>
        <p:txBody>
          <a:bodyPr>
            <a:normAutofit fontScale="92500" lnSpcReduction="20000"/>
          </a:bodyPr>
          <a:lstStyle/>
          <a:p>
            <a:r>
              <a:rPr lang="en-US" sz="2600" dirty="0">
                <a:latin typeface="Helvetica" pitchFamily="2" charset="0"/>
              </a:rPr>
              <a:t>So for example, you train your model ONLY using the first 12 examples here.</a:t>
            </a:r>
          </a:p>
          <a:p>
            <a:endParaRPr lang="en-US" sz="2600" dirty="0">
              <a:latin typeface="Helvetica" pitchFamily="2" charset="0"/>
            </a:endParaRPr>
          </a:p>
          <a:p>
            <a:r>
              <a:rPr lang="en-US" sz="2600" dirty="0">
                <a:latin typeface="Helvetica" pitchFamily="2" charset="0"/>
              </a:rPr>
              <a:t>And then you run the last two examples through the model you built!</a:t>
            </a:r>
          </a:p>
          <a:p>
            <a:pPr lvl="1"/>
            <a:r>
              <a:rPr lang="en-US" sz="2200" dirty="0">
                <a:latin typeface="Helvetica" pitchFamily="2" charset="0"/>
              </a:rPr>
              <a:t>And hopefully your model ‘gets it right’!</a:t>
            </a:r>
          </a:p>
          <a:p>
            <a:pPr lvl="2"/>
            <a:r>
              <a:rPr lang="en-US" sz="2100" dirty="0">
                <a:latin typeface="Helvetica" pitchFamily="2" charset="0"/>
              </a:rPr>
              <a:t>i.e., correctly predicts D13 has the label “Yes” and D14 has the label “No”</a:t>
            </a:r>
          </a:p>
        </p:txBody>
      </p:sp>
      <p:graphicFrame>
        <p:nvGraphicFramePr>
          <p:cNvPr id="4" name="Table 3">
            <a:extLst>
              <a:ext uri="{FF2B5EF4-FFF2-40B4-BE49-F238E27FC236}">
                <a16:creationId xmlns:a16="http://schemas.microsoft.com/office/drawing/2014/main" id="{86DB0D9C-5920-1E15-4969-DF96793F2A65}"/>
              </a:ext>
            </a:extLst>
          </p:cNvPr>
          <p:cNvGraphicFramePr>
            <a:graphicFrameLocks noGrp="1"/>
          </p:cNvGraphicFramePr>
          <p:nvPr>
            <p:extLst>
              <p:ext uri="{D42A27DB-BD31-4B8C-83A1-F6EECF244321}">
                <p14:modId xmlns:p14="http://schemas.microsoft.com/office/powerpoint/2010/main" val="580537449"/>
              </p:ext>
            </p:extLst>
          </p:nvPr>
        </p:nvGraphicFramePr>
        <p:xfrm>
          <a:off x="4648022" y="905256"/>
          <a:ext cx="6966904" cy="5557520"/>
        </p:xfrm>
        <a:graphic>
          <a:graphicData uri="http://schemas.openxmlformats.org/drawingml/2006/table">
            <a:tbl>
              <a:tblPr firstRow="1" bandRow="1">
                <a:tableStyleId>{5C22544A-7EE6-4342-B048-85BDC9FD1C3A}</a:tableStyleId>
              </a:tblPr>
              <a:tblGrid>
                <a:gridCol w="596265">
                  <a:extLst>
                    <a:ext uri="{9D8B030D-6E8A-4147-A177-3AD203B41FA5}">
                      <a16:colId xmlns:a16="http://schemas.microsoft.com/office/drawing/2014/main" val="20000"/>
                    </a:ext>
                  </a:extLst>
                </a:gridCol>
                <a:gridCol w="1089343">
                  <a:extLst>
                    <a:ext uri="{9D8B030D-6E8A-4147-A177-3AD203B41FA5}">
                      <a16:colId xmlns:a16="http://schemas.microsoft.com/office/drawing/2014/main" val="20001"/>
                    </a:ext>
                  </a:extLst>
                </a:gridCol>
                <a:gridCol w="1595755">
                  <a:extLst>
                    <a:ext uri="{9D8B030D-6E8A-4147-A177-3AD203B41FA5}">
                      <a16:colId xmlns:a16="http://schemas.microsoft.com/office/drawing/2014/main" val="20002"/>
                    </a:ext>
                  </a:extLst>
                </a:gridCol>
                <a:gridCol w="1254443">
                  <a:extLst>
                    <a:ext uri="{9D8B030D-6E8A-4147-A177-3AD203B41FA5}">
                      <a16:colId xmlns:a16="http://schemas.microsoft.com/office/drawing/2014/main" val="20003"/>
                    </a:ext>
                  </a:extLst>
                </a:gridCol>
                <a:gridCol w="863918">
                  <a:extLst>
                    <a:ext uri="{9D8B030D-6E8A-4147-A177-3AD203B41FA5}">
                      <a16:colId xmlns:a16="http://schemas.microsoft.com/office/drawing/2014/main" val="20004"/>
                    </a:ext>
                  </a:extLst>
                </a:gridCol>
                <a:gridCol w="1567180">
                  <a:extLst>
                    <a:ext uri="{9D8B030D-6E8A-4147-A177-3AD203B41FA5}">
                      <a16:colId xmlns:a16="http://schemas.microsoft.com/office/drawing/2014/main" val="20005"/>
                    </a:ext>
                  </a:extLst>
                </a:gridCol>
              </a:tblGrid>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Day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Outlook</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Humidity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Wind</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Play Tennis?</a:t>
                      </a:r>
                    </a:p>
                  </a:txBody>
                  <a:tcPr/>
                </a:tc>
                <a:extLst>
                  <a:ext uri="{0D108BD9-81ED-4DB2-BD59-A6C34878D82A}">
                    <a16:rowId xmlns:a16="http://schemas.microsoft.com/office/drawing/2014/main" val="10000"/>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D1</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1"/>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D2</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2"/>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D3</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3"/>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D4</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4"/>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D5</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5"/>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D6</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6"/>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D7</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7"/>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D8</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8"/>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D9</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9"/>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D10</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0"/>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D11</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1"/>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D12</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2"/>
                  </a:ext>
                </a:extLst>
              </a:tr>
              <a:tr h="370840">
                <a:tc>
                  <a:txBody>
                    <a:bodyPr/>
                    <a:lstStyle/>
                    <a:p>
                      <a:r>
                        <a:rPr lang="en-US" dirty="0">
                          <a:solidFill>
                            <a:srgbClr val="0070C0"/>
                          </a:solidFill>
                          <a:latin typeface="Linux Libertine" panose="02000503000000000000" pitchFamily="2" charset="0"/>
                          <a:ea typeface="Linux Libertine" panose="02000503000000000000" pitchFamily="2" charset="0"/>
                          <a:cs typeface="Linux Libertine" panose="02000503000000000000" pitchFamily="2" charset="0"/>
                        </a:rPr>
                        <a:t>D13</a:t>
                      </a:r>
                    </a:p>
                  </a:txBody>
                  <a:tcPr/>
                </a:tc>
                <a:tc>
                  <a:txBody>
                    <a:bodyPr/>
                    <a:lstStyle/>
                    <a:p>
                      <a:pPr algn="ctr"/>
                      <a:r>
                        <a:rPr lang="en-US" dirty="0">
                          <a:solidFill>
                            <a:srgbClr val="0070C0"/>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rgbClr val="0070C0"/>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rgbClr val="0070C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0070C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0070C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3"/>
                  </a:ext>
                </a:extLst>
              </a:tr>
              <a:tr h="195430">
                <a:tc>
                  <a:txBody>
                    <a:bodyPr/>
                    <a:lstStyle/>
                    <a:p>
                      <a:r>
                        <a:rPr lang="en-US" dirty="0">
                          <a:solidFill>
                            <a:srgbClr val="0070C0"/>
                          </a:solidFill>
                          <a:latin typeface="Linux Libertine" panose="02000503000000000000" pitchFamily="2" charset="0"/>
                          <a:ea typeface="Linux Libertine" panose="02000503000000000000" pitchFamily="2" charset="0"/>
                          <a:cs typeface="Linux Libertine" panose="02000503000000000000" pitchFamily="2" charset="0"/>
                        </a:rPr>
                        <a:t>D14</a:t>
                      </a:r>
                    </a:p>
                  </a:txBody>
                  <a:tcPr/>
                </a:tc>
                <a:tc>
                  <a:txBody>
                    <a:bodyPr/>
                    <a:lstStyle/>
                    <a:p>
                      <a:pPr algn="ctr"/>
                      <a:r>
                        <a:rPr lang="en-US" dirty="0">
                          <a:solidFill>
                            <a:srgbClr val="0070C0"/>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rgbClr val="0070C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0070C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0070C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0070C0"/>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40746021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Cross Validation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9486276" cy="3849624"/>
          </a:xfrm>
        </p:spPr>
        <p:txBody>
          <a:bodyPr>
            <a:normAutofit fontScale="92500" lnSpcReduction="20000"/>
          </a:bodyPr>
          <a:lstStyle/>
          <a:p>
            <a:r>
              <a:rPr lang="en-US" sz="2600" dirty="0">
                <a:latin typeface="Helvetica" pitchFamily="2" charset="0"/>
              </a:rPr>
              <a:t>And if you want, you can make your data do double duty!</a:t>
            </a:r>
          </a:p>
          <a:p>
            <a:r>
              <a:rPr lang="en-US" sz="2600" dirty="0">
                <a:latin typeface="Helvetica" pitchFamily="2" charset="0"/>
              </a:rPr>
              <a:t>Split your data up into different </a:t>
            </a:r>
            <a:r>
              <a:rPr lang="en-US" sz="2600" i="1" dirty="0">
                <a:latin typeface="Helvetica" pitchFamily="2" charset="0"/>
              </a:rPr>
              <a:t>k</a:t>
            </a:r>
            <a:r>
              <a:rPr lang="en-US" sz="2600" dirty="0">
                <a:latin typeface="Helvetica" pitchFamily="2" charset="0"/>
              </a:rPr>
              <a:t> different sets, or </a:t>
            </a:r>
            <a:r>
              <a:rPr lang="en-US" sz="2600" b="1" dirty="0">
                <a:latin typeface="Helvetica" pitchFamily="2" charset="0"/>
              </a:rPr>
              <a:t>folds</a:t>
            </a:r>
            <a:r>
              <a:rPr lang="en-US" sz="2600" dirty="0">
                <a:latin typeface="Helvetica" pitchFamily="2" charset="0"/>
              </a:rPr>
              <a:t>, each of the same size, e.g., here are seven folds, each of size 2.</a:t>
            </a:r>
            <a:endParaRPr lang="en-US" sz="2200" dirty="0">
              <a:latin typeface="Helvetica" pitchFamily="2" charset="0"/>
            </a:endParaRPr>
          </a:p>
          <a:p>
            <a:pPr lvl="1"/>
            <a:r>
              <a:rPr lang="en-US" sz="2000" i="1" dirty="0">
                <a:latin typeface="Helvetica" pitchFamily="2" charset="0"/>
              </a:rPr>
              <a:t>K1</a:t>
            </a:r>
            <a:r>
              <a:rPr lang="en-US" sz="2000" dirty="0">
                <a:latin typeface="Helvetica" pitchFamily="2" charset="0"/>
              </a:rPr>
              <a:t> = {D1, D2}</a:t>
            </a:r>
          </a:p>
          <a:p>
            <a:pPr lvl="1"/>
            <a:r>
              <a:rPr lang="en-US" sz="2400" i="1" dirty="0">
                <a:latin typeface="Helvetica" pitchFamily="2" charset="0"/>
              </a:rPr>
              <a:t>k2</a:t>
            </a:r>
            <a:r>
              <a:rPr lang="en-US" sz="2400" dirty="0">
                <a:latin typeface="Helvetica" pitchFamily="2" charset="0"/>
              </a:rPr>
              <a:t> = {D3, D4}</a:t>
            </a:r>
          </a:p>
          <a:p>
            <a:pPr lvl="1"/>
            <a:r>
              <a:rPr lang="en-US" sz="2400" i="1" dirty="0">
                <a:latin typeface="Helvetica" pitchFamily="2" charset="0"/>
              </a:rPr>
              <a:t>k3</a:t>
            </a:r>
            <a:r>
              <a:rPr lang="en-US" sz="2400" dirty="0">
                <a:latin typeface="Helvetica" pitchFamily="2" charset="0"/>
              </a:rPr>
              <a:t> = {D5, </a:t>
            </a:r>
            <a:r>
              <a:rPr lang="en-US" sz="2400" u="sng" dirty="0">
                <a:latin typeface="Helvetica" pitchFamily="2" charset="0"/>
              </a:rPr>
              <a:t>D6</a:t>
            </a:r>
            <a:r>
              <a:rPr lang="en-US" sz="2400" dirty="0">
                <a:latin typeface="Helvetica" pitchFamily="2" charset="0"/>
              </a:rPr>
              <a:t>}</a:t>
            </a:r>
          </a:p>
          <a:p>
            <a:pPr lvl="1"/>
            <a:r>
              <a:rPr lang="en-US" sz="2400" i="1" dirty="0">
                <a:latin typeface="Helvetica" pitchFamily="2" charset="0"/>
              </a:rPr>
              <a:t>k4</a:t>
            </a:r>
            <a:r>
              <a:rPr lang="en-US" sz="2400" dirty="0">
                <a:latin typeface="Helvetica" pitchFamily="2" charset="0"/>
              </a:rPr>
              <a:t> = {D7, D8}</a:t>
            </a:r>
          </a:p>
          <a:p>
            <a:pPr lvl="1"/>
            <a:r>
              <a:rPr lang="en-US" sz="2400" i="1" dirty="0">
                <a:latin typeface="Helvetica" pitchFamily="2" charset="0"/>
              </a:rPr>
              <a:t>k5</a:t>
            </a:r>
            <a:r>
              <a:rPr lang="en-US" sz="2400" dirty="0">
                <a:latin typeface="Helvetica" pitchFamily="2" charset="0"/>
              </a:rPr>
              <a:t> = {D9, D10}</a:t>
            </a:r>
          </a:p>
          <a:p>
            <a:pPr lvl="1"/>
            <a:r>
              <a:rPr lang="en-US" sz="2400" i="1" dirty="0">
                <a:latin typeface="Helvetica" pitchFamily="2" charset="0"/>
              </a:rPr>
              <a:t>k6</a:t>
            </a:r>
            <a:r>
              <a:rPr lang="en-US" sz="2400" dirty="0">
                <a:latin typeface="Helvetica" pitchFamily="2" charset="0"/>
              </a:rPr>
              <a:t> = {D11, D12}</a:t>
            </a:r>
          </a:p>
          <a:p>
            <a:pPr lvl="1"/>
            <a:r>
              <a:rPr lang="en-US" sz="2400" i="1" dirty="0">
                <a:latin typeface="Helvetica" pitchFamily="2" charset="0"/>
              </a:rPr>
              <a:t>k7</a:t>
            </a:r>
            <a:r>
              <a:rPr lang="en-US" sz="2400" dirty="0">
                <a:latin typeface="Helvetica" pitchFamily="2" charset="0"/>
              </a:rPr>
              <a:t> = {D13, D14}</a:t>
            </a:r>
          </a:p>
          <a:p>
            <a:pPr lvl="1"/>
            <a:endParaRPr lang="en-US" sz="2400" i="1" dirty="0">
              <a:latin typeface="Helvetica" pitchFamily="2" charset="0"/>
            </a:endParaRPr>
          </a:p>
        </p:txBody>
      </p:sp>
    </p:spTree>
    <p:extLst>
      <p:ext uri="{BB962C8B-B14F-4D97-AF65-F5344CB8AC3E}">
        <p14:creationId xmlns:p14="http://schemas.microsoft.com/office/powerpoint/2010/main" val="9541559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Cross Validation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9486276" cy="3849624"/>
          </a:xfrm>
        </p:spPr>
        <p:txBody>
          <a:bodyPr>
            <a:normAutofit fontScale="92500" lnSpcReduction="20000"/>
          </a:bodyPr>
          <a:lstStyle/>
          <a:p>
            <a:r>
              <a:rPr lang="en-US" sz="2600" dirty="0">
                <a:latin typeface="Helvetica" pitchFamily="2" charset="0"/>
              </a:rPr>
              <a:t>And then pick one fold (e.g., </a:t>
            </a:r>
            <a:r>
              <a:rPr lang="en-US" sz="2600" i="1" dirty="0">
                <a:latin typeface="Helvetica" pitchFamily="2" charset="0"/>
              </a:rPr>
              <a:t>k1</a:t>
            </a:r>
            <a:r>
              <a:rPr lang="en-US" sz="2600" dirty="0">
                <a:latin typeface="Helvetica" pitchFamily="2" charset="0"/>
              </a:rPr>
              <a:t>) to be your test data, and the rest of your folds are your training data!</a:t>
            </a:r>
          </a:p>
          <a:p>
            <a:r>
              <a:rPr lang="en-US" sz="2600" dirty="0">
                <a:latin typeface="Helvetica" pitchFamily="2" charset="0"/>
              </a:rPr>
              <a:t>Record the accuracy…</a:t>
            </a:r>
          </a:p>
          <a:p>
            <a:r>
              <a:rPr lang="en-US" sz="2600" dirty="0">
                <a:latin typeface="Helvetica" pitchFamily="2" charset="0"/>
              </a:rPr>
              <a:t>Then pick a different fold to be the test data (e.g., </a:t>
            </a:r>
            <a:r>
              <a:rPr lang="en-US" sz="2600" i="1" dirty="0">
                <a:latin typeface="Helvetica" pitchFamily="2" charset="0"/>
              </a:rPr>
              <a:t>k2</a:t>
            </a:r>
            <a:r>
              <a:rPr lang="en-US" sz="2600" dirty="0">
                <a:latin typeface="Helvetica" pitchFamily="2" charset="0"/>
              </a:rPr>
              <a:t>), and train the model again using everything else (</a:t>
            </a:r>
            <a:r>
              <a:rPr lang="en-US" sz="2600" i="1" dirty="0">
                <a:latin typeface="Helvetica" pitchFamily="2" charset="0"/>
              </a:rPr>
              <a:t>k1</a:t>
            </a:r>
            <a:r>
              <a:rPr lang="en-US" sz="2600" dirty="0">
                <a:latin typeface="Helvetica" pitchFamily="2" charset="0"/>
              </a:rPr>
              <a:t> and </a:t>
            </a:r>
            <a:r>
              <a:rPr lang="en-US" sz="2600" i="1" dirty="0">
                <a:latin typeface="Helvetica" pitchFamily="2" charset="0"/>
              </a:rPr>
              <a:t>k3-k7</a:t>
            </a:r>
            <a:r>
              <a:rPr lang="en-US" sz="2600" dirty="0">
                <a:latin typeface="Helvetica" pitchFamily="2" charset="0"/>
              </a:rPr>
              <a:t>), record accuracy.</a:t>
            </a:r>
          </a:p>
          <a:p>
            <a:r>
              <a:rPr lang="en-US" sz="2600" dirty="0">
                <a:latin typeface="Helvetica" pitchFamily="2" charset="0"/>
              </a:rPr>
              <a:t>Keep on doing that until every fold gets to be the test data once (so, </a:t>
            </a:r>
            <a:r>
              <a:rPr lang="en-US" sz="2600" i="1" dirty="0">
                <a:latin typeface="Helvetica" pitchFamily="2" charset="0"/>
              </a:rPr>
              <a:t>k</a:t>
            </a:r>
            <a:r>
              <a:rPr lang="en-US" sz="2600" dirty="0">
                <a:latin typeface="Helvetica" pitchFamily="2" charset="0"/>
              </a:rPr>
              <a:t> times total, once for each fold).</a:t>
            </a:r>
          </a:p>
          <a:p>
            <a:r>
              <a:rPr lang="en-US" sz="2600" dirty="0">
                <a:latin typeface="Helvetica" pitchFamily="2" charset="0"/>
              </a:rPr>
              <a:t>The final accuracy is the average of all of the accuracy measures you took!</a:t>
            </a:r>
          </a:p>
        </p:txBody>
      </p:sp>
    </p:spTree>
    <p:extLst>
      <p:ext uri="{BB962C8B-B14F-4D97-AF65-F5344CB8AC3E}">
        <p14:creationId xmlns:p14="http://schemas.microsoft.com/office/powerpoint/2010/main" val="123347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dissolv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Cross Validation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77074" y="1759203"/>
            <a:ext cx="3581222" cy="4837539"/>
          </a:xfrm>
        </p:spPr>
        <p:txBody>
          <a:bodyPr>
            <a:normAutofit fontScale="92500" lnSpcReduction="20000"/>
          </a:bodyPr>
          <a:lstStyle/>
          <a:p>
            <a:r>
              <a:rPr lang="en-US" sz="2600" dirty="0">
                <a:latin typeface="Helvetica" pitchFamily="2" charset="0"/>
              </a:rPr>
              <a:t>Or in other words…</a:t>
            </a:r>
          </a:p>
          <a:p>
            <a:endParaRPr lang="en-US" sz="2600" dirty="0">
              <a:latin typeface="Helvetica" pitchFamily="2" charset="0"/>
            </a:endParaRPr>
          </a:p>
          <a:p>
            <a:r>
              <a:rPr lang="en-US" sz="2600" dirty="0">
                <a:latin typeface="Helvetica" pitchFamily="2" charset="0"/>
              </a:rPr>
              <a:t>Record the accuracy once, with some examples being “training” and others being “testing” </a:t>
            </a:r>
          </a:p>
          <a:p>
            <a:endParaRPr lang="en-US" sz="2600" dirty="0">
              <a:latin typeface="Helvetica" pitchFamily="2" charset="0"/>
            </a:endParaRPr>
          </a:p>
          <a:p>
            <a:r>
              <a:rPr lang="en-US" sz="2600" dirty="0">
                <a:latin typeface="Helvetica" pitchFamily="2" charset="0"/>
              </a:rPr>
              <a:t>Here, D1 and D2 are “testing” everything else is training…</a:t>
            </a:r>
          </a:p>
        </p:txBody>
      </p:sp>
      <p:graphicFrame>
        <p:nvGraphicFramePr>
          <p:cNvPr id="4" name="Table 3">
            <a:extLst>
              <a:ext uri="{FF2B5EF4-FFF2-40B4-BE49-F238E27FC236}">
                <a16:creationId xmlns:a16="http://schemas.microsoft.com/office/drawing/2014/main" id="{A385ACA7-FD06-F286-0A8E-B411A02EF42E}"/>
              </a:ext>
            </a:extLst>
          </p:cNvPr>
          <p:cNvGraphicFramePr>
            <a:graphicFrameLocks noGrp="1"/>
          </p:cNvGraphicFramePr>
          <p:nvPr>
            <p:extLst>
              <p:ext uri="{D42A27DB-BD31-4B8C-83A1-F6EECF244321}">
                <p14:modId xmlns:p14="http://schemas.microsoft.com/office/powerpoint/2010/main" val="2974865949"/>
              </p:ext>
            </p:extLst>
          </p:nvPr>
        </p:nvGraphicFramePr>
        <p:xfrm>
          <a:off x="4648022" y="905256"/>
          <a:ext cx="6966904" cy="5557520"/>
        </p:xfrm>
        <a:graphic>
          <a:graphicData uri="http://schemas.openxmlformats.org/drawingml/2006/table">
            <a:tbl>
              <a:tblPr firstRow="1" bandRow="1">
                <a:tableStyleId>{5C22544A-7EE6-4342-B048-85BDC9FD1C3A}</a:tableStyleId>
              </a:tblPr>
              <a:tblGrid>
                <a:gridCol w="596265">
                  <a:extLst>
                    <a:ext uri="{9D8B030D-6E8A-4147-A177-3AD203B41FA5}">
                      <a16:colId xmlns:a16="http://schemas.microsoft.com/office/drawing/2014/main" val="20000"/>
                    </a:ext>
                  </a:extLst>
                </a:gridCol>
                <a:gridCol w="1089343">
                  <a:extLst>
                    <a:ext uri="{9D8B030D-6E8A-4147-A177-3AD203B41FA5}">
                      <a16:colId xmlns:a16="http://schemas.microsoft.com/office/drawing/2014/main" val="20001"/>
                    </a:ext>
                  </a:extLst>
                </a:gridCol>
                <a:gridCol w="1595755">
                  <a:extLst>
                    <a:ext uri="{9D8B030D-6E8A-4147-A177-3AD203B41FA5}">
                      <a16:colId xmlns:a16="http://schemas.microsoft.com/office/drawing/2014/main" val="20002"/>
                    </a:ext>
                  </a:extLst>
                </a:gridCol>
                <a:gridCol w="1254443">
                  <a:extLst>
                    <a:ext uri="{9D8B030D-6E8A-4147-A177-3AD203B41FA5}">
                      <a16:colId xmlns:a16="http://schemas.microsoft.com/office/drawing/2014/main" val="20003"/>
                    </a:ext>
                  </a:extLst>
                </a:gridCol>
                <a:gridCol w="863918">
                  <a:extLst>
                    <a:ext uri="{9D8B030D-6E8A-4147-A177-3AD203B41FA5}">
                      <a16:colId xmlns:a16="http://schemas.microsoft.com/office/drawing/2014/main" val="20004"/>
                    </a:ext>
                  </a:extLst>
                </a:gridCol>
                <a:gridCol w="1567180">
                  <a:extLst>
                    <a:ext uri="{9D8B030D-6E8A-4147-A177-3AD203B41FA5}">
                      <a16:colId xmlns:a16="http://schemas.microsoft.com/office/drawing/2014/main" val="20005"/>
                    </a:ext>
                  </a:extLst>
                </a:gridCol>
              </a:tblGrid>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Day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Outlook</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Humidity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Wind</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Play Tennis?</a:t>
                      </a:r>
                    </a:p>
                  </a:txBody>
                  <a:tcPr/>
                </a:tc>
                <a:extLst>
                  <a:ext uri="{0D108BD9-81ED-4DB2-BD59-A6C34878D82A}">
                    <a16:rowId xmlns:a16="http://schemas.microsoft.com/office/drawing/2014/main" val="10000"/>
                  </a:ext>
                </a:extLst>
              </a:tr>
              <a:tr h="370840">
                <a:tc>
                  <a:txBody>
                    <a:bodyPr/>
                    <a:lstStyle/>
                    <a:p>
                      <a:r>
                        <a:rPr lang="en-US" dirty="0">
                          <a:solidFill>
                            <a:srgbClr val="0070C0"/>
                          </a:solidFill>
                          <a:latin typeface="Linux Libertine" panose="02000503000000000000" pitchFamily="2" charset="0"/>
                          <a:ea typeface="Linux Libertine" panose="02000503000000000000" pitchFamily="2" charset="0"/>
                          <a:cs typeface="Linux Libertine" panose="02000503000000000000" pitchFamily="2" charset="0"/>
                        </a:rPr>
                        <a:t>D1</a:t>
                      </a:r>
                    </a:p>
                  </a:txBody>
                  <a:tcPr/>
                </a:tc>
                <a:tc>
                  <a:txBody>
                    <a:bodyPr/>
                    <a:lstStyle/>
                    <a:p>
                      <a:pPr algn="ctr"/>
                      <a:r>
                        <a:rPr lang="en-US" dirty="0">
                          <a:solidFill>
                            <a:srgbClr val="0070C0"/>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rgbClr val="0070C0"/>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rgbClr val="0070C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0070C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0070C0"/>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1"/>
                  </a:ext>
                </a:extLst>
              </a:tr>
              <a:tr h="370840">
                <a:tc>
                  <a:txBody>
                    <a:bodyPr/>
                    <a:lstStyle/>
                    <a:p>
                      <a:r>
                        <a:rPr lang="en-US" dirty="0">
                          <a:solidFill>
                            <a:srgbClr val="0070C0"/>
                          </a:solidFill>
                          <a:latin typeface="Linux Libertine" panose="02000503000000000000" pitchFamily="2" charset="0"/>
                          <a:ea typeface="Linux Libertine" panose="02000503000000000000" pitchFamily="2" charset="0"/>
                          <a:cs typeface="Linux Libertine" panose="02000503000000000000" pitchFamily="2" charset="0"/>
                        </a:rPr>
                        <a:t>D2</a:t>
                      </a:r>
                    </a:p>
                  </a:txBody>
                  <a:tcPr/>
                </a:tc>
                <a:tc>
                  <a:txBody>
                    <a:bodyPr/>
                    <a:lstStyle/>
                    <a:p>
                      <a:pPr algn="ctr"/>
                      <a:r>
                        <a:rPr lang="en-US" dirty="0">
                          <a:solidFill>
                            <a:srgbClr val="0070C0"/>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rgbClr val="0070C0"/>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rgbClr val="0070C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0070C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0070C0"/>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2"/>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D3</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3"/>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D4</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4"/>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D5</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5"/>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D6</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6"/>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D7</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7"/>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D8</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8"/>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D9</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9"/>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D10</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0"/>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D11</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1"/>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D12</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2"/>
                  </a:ext>
                </a:extLst>
              </a:tr>
              <a:tr h="370840">
                <a:tc>
                  <a:txBody>
                    <a:bodyPr/>
                    <a:lstStyle/>
                    <a:p>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D13</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3"/>
                  </a:ext>
                </a:extLst>
              </a:tr>
              <a:tr h="195430">
                <a:tc>
                  <a:txBody>
                    <a:bodyPr/>
                    <a:lstStyle/>
                    <a:p>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D14</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6704151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Cross Validation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77074" y="1759203"/>
            <a:ext cx="3581222" cy="4853867"/>
          </a:xfrm>
        </p:spPr>
        <p:txBody>
          <a:bodyPr>
            <a:normAutofit/>
          </a:bodyPr>
          <a:lstStyle/>
          <a:p>
            <a:r>
              <a:rPr lang="en-US" sz="2600" dirty="0">
                <a:latin typeface="Helvetica" pitchFamily="2" charset="0"/>
              </a:rPr>
              <a:t>And then record it a second time, switching up which is testing and which is training.</a:t>
            </a:r>
          </a:p>
          <a:p>
            <a:endParaRPr lang="en-US" sz="2600" dirty="0">
              <a:latin typeface="Helvetica" pitchFamily="2" charset="0"/>
            </a:endParaRPr>
          </a:p>
          <a:p>
            <a:r>
              <a:rPr lang="en-US" sz="2600" dirty="0">
                <a:latin typeface="Helvetica" pitchFamily="2" charset="0"/>
              </a:rPr>
              <a:t>Here, D3 and D4 is testing, everything else is training.</a:t>
            </a:r>
          </a:p>
        </p:txBody>
      </p:sp>
      <p:graphicFrame>
        <p:nvGraphicFramePr>
          <p:cNvPr id="4" name="Table 3">
            <a:extLst>
              <a:ext uri="{FF2B5EF4-FFF2-40B4-BE49-F238E27FC236}">
                <a16:creationId xmlns:a16="http://schemas.microsoft.com/office/drawing/2014/main" id="{A385ACA7-FD06-F286-0A8E-B411A02EF42E}"/>
              </a:ext>
            </a:extLst>
          </p:cNvPr>
          <p:cNvGraphicFramePr>
            <a:graphicFrameLocks noGrp="1"/>
          </p:cNvGraphicFramePr>
          <p:nvPr>
            <p:extLst>
              <p:ext uri="{D42A27DB-BD31-4B8C-83A1-F6EECF244321}">
                <p14:modId xmlns:p14="http://schemas.microsoft.com/office/powerpoint/2010/main" val="4227275082"/>
              </p:ext>
            </p:extLst>
          </p:nvPr>
        </p:nvGraphicFramePr>
        <p:xfrm>
          <a:off x="4648022" y="905256"/>
          <a:ext cx="6966904" cy="5557520"/>
        </p:xfrm>
        <a:graphic>
          <a:graphicData uri="http://schemas.openxmlformats.org/drawingml/2006/table">
            <a:tbl>
              <a:tblPr firstRow="1" bandRow="1">
                <a:tableStyleId>{5C22544A-7EE6-4342-B048-85BDC9FD1C3A}</a:tableStyleId>
              </a:tblPr>
              <a:tblGrid>
                <a:gridCol w="596265">
                  <a:extLst>
                    <a:ext uri="{9D8B030D-6E8A-4147-A177-3AD203B41FA5}">
                      <a16:colId xmlns:a16="http://schemas.microsoft.com/office/drawing/2014/main" val="20000"/>
                    </a:ext>
                  </a:extLst>
                </a:gridCol>
                <a:gridCol w="1089343">
                  <a:extLst>
                    <a:ext uri="{9D8B030D-6E8A-4147-A177-3AD203B41FA5}">
                      <a16:colId xmlns:a16="http://schemas.microsoft.com/office/drawing/2014/main" val="20001"/>
                    </a:ext>
                  </a:extLst>
                </a:gridCol>
                <a:gridCol w="1595755">
                  <a:extLst>
                    <a:ext uri="{9D8B030D-6E8A-4147-A177-3AD203B41FA5}">
                      <a16:colId xmlns:a16="http://schemas.microsoft.com/office/drawing/2014/main" val="20002"/>
                    </a:ext>
                  </a:extLst>
                </a:gridCol>
                <a:gridCol w="1254443">
                  <a:extLst>
                    <a:ext uri="{9D8B030D-6E8A-4147-A177-3AD203B41FA5}">
                      <a16:colId xmlns:a16="http://schemas.microsoft.com/office/drawing/2014/main" val="20003"/>
                    </a:ext>
                  </a:extLst>
                </a:gridCol>
                <a:gridCol w="863918">
                  <a:extLst>
                    <a:ext uri="{9D8B030D-6E8A-4147-A177-3AD203B41FA5}">
                      <a16:colId xmlns:a16="http://schemas.microsoft.com/office/drawing/2014/main" val="20004"/>
                    </a:ext>
                  </a:extLst>
                </a:gridCol>
                <a:gridCol w="1567180">
                  <a:extLst>
                    <a:ext uri="{9D8B030D-6E8A-4147-A177-3AD203B41FA5}">
                      <a16:colId xmlns:a16="http://schemas.microsoft.com/office/drawing/2014/main" val="20005"/>
                    </a:ext>
                  </a:extLst>
                </a:gridCol>
              </a:tblGrid>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Day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Outlook</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Humidity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Wind</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Play Tennis?</a:t>
                      </a:r>
                    </a:p>
                  </a:txBody>
                  <a:tcPr/>
                </a:tc>
                <a:extLst>
                  <a:ext uri="{0D108BD9-81ED-4DB2-BD59-A6C34878D82A}">
                    <a16:rowId xmlns:a16="http://schemas.microsoft.com/office/drawing/2014/main" val="10000"/>
                  </a:ext>
                </a:extLst>
              </a:tr>
              <a:tr h="370840">
                <a:tc>
                  <a:txBody>
                    <a:bodyPr/>
                    <a:lstStyle/>
                    <a:p>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D1</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1"/>
                  </a:ext>
                </a:extLst>
              </a:tr>
              <a:tr h="370840">
                <a:tc>
                  <a:txBody>
                    <a:bodyPr/>
                    <a:lstStyle/>
                    <a:p>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D2</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2"/>
                  </a:ext>
                </a:extLst>
              </a:tr>
              <a:tr h="370840">
                <a:tc>
                  <a:txBody>
                    <a:bodyPr/>
                    <a:lstStyle/>
                    <a:p>
                      <a:r>
                        <a:rPr lang="en-US" dirty="0">
                          <a:solidFill>
                            <a:schemeClr val="accent1"/>
                          </a:solidFill>
                          <a:latin typeface="Linux Libertine" panose="02000503000000000000" pitchFamily="2" charset="0"/>
                          <a:ea typeface="Linux Libertine" panose="02000503000000000000" pitchFamily="2" charset="0"/>
                          <a:cs typeface="Linux Libertine" panose="02000503000000000000" pitchFamily="2" charset="0"/>
                        </a:rPr>
                        <a:t>D3</a:t>
                      </a:r>
                    </a:p>
                  </a:txBody>
                  <a:tcPr/>
                </a:tc>
                <a:tc>
                  <a:txBody>
                    <a:bodyPr/>
                    <a:lstStyle/>
                    <a:p>
                      <a:pPr algn="ctr"/>
                      <a:r>
                        <a:rPr lang="en-US" dirty="0">
                          <a:solidFill>
                            <a:schemeClr val="accent1"/>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chemeClr val="accent1"/>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chemeClr val="accent1"/>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chemeClr val="accent1"/>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chemeClr val="accent1"/>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3"/>
                  </a:ext>
                </a:extLst>
              </a:tr>
              <a:tr h="370840">
                <a:tc>
                  <a:txBody>
                    <a:bodyPr/>
                    <a:lstStyle/>
                    <a:p>
                      <a:r>
                        <a:rPr lang="en-US" dirty="0">
                          <a:solidFill>
                            <a:schemeClr val="accent1"/>
                          </a:solidFill>
                          <a:latin typeface="Linux Libertine" panose="02000503000000000000" pitchFamily="2" charset="0"/>
                          <a:ea typeface="Linux Libertine" panose="02000503000000000000" pitchFamily="2" charset="0"/>
                          <a:cs typeface="Linux Libertine" panose="02000503000000000000" pitchFamily="2" charset="0"/>
                        </a:rPr>
                        <a:t>D4</a:t>
                      </a:r>
                    </a:p>
                  </a:txBody>
                  <a:tcPr/>
                </a:tc>
                <a:tc>
                  <a:txBody>
                    <a:bodyPr/>
                    <a:lstStyle/>
                    <a:p>
                      <a:pPr algn="ctr"/>
                      <a:r>
                        <a:rPr lang="en-US" dirty="0">
                          <a:solidFill>
                            <a:schemeClr val="accent1"/>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chemeClr val="accent1"/>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chemeClr val="accent1"/>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chemeClr val="accent1"/>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chemeClr val="accent1"/>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4"/>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D5</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5"/>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D6</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6"/>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D7</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7"/>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D8</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8"/>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D9</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9"/>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D10</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0"/>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D11</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1"/>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D12</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2"/>
                  </a:ext>
                </a:extLst>
              </a:tr>
              <a:tr h="370840">
                <a:tc>
                  <a:txBody>
                    <a:bodyPr/>
                    <a:lstStyle/>
                    <a:p>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D13</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3"/>
                  </a:ext>
                </a:extLst>
              </a:tr>
              <a:tr h="195430">
                <a:tc>
                  <a:txBody>
                    <a:bodyPr/>
                    <a:lstStyle/>
                    <a:p>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D14</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3931440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Cross Validation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77074" y="1759203"/>
            <a:ext cx="3581222" cy="4853867"/>
          </a:xfrm>
        </p:spPr>
        <p:txBody>
          <a:bodyPr>
            <a:normAutofit/>
          </a:bodyPr>
          <a:lstStyle/>
          <a:p>
            <a:r>
              <a:rPr lang="en-US" sz="2600" dirty="0">
                <a:latin typeface="Helvetica" pitchFamily="2" charset="0"/>
              </a:rPr>
              <a:t>And now D5 and D6 is the test set! Record the accuracy again!</a:t>
            </a:r>
          </a:p>
          <a:p>
            <a:endParaRPr lang="en-US" sz="2600" dirty="0">
              <a:latin typeface="Helvetica" pitchFamily="2" charset="0"/>
            </a:endParaRPr>
          </a:p>
          <a:p>
            <a:r>
              <a:rPr lang="en-US" sz="2600" dirty="0">
                <a:latin typeface="Helvetica" pitchFamily="2" charset="0"/>
              </a:rPr>
              <a:t>And then just keep doing that and then take the ‘average accuracy’ at the end!</a:t>
            </a:r>
          </a:p>
        </p:txBody>
      </p:sp>
      <p:graphicFrame>
        <p:nvGraphicFramePr>
          <p:cNvPr id="4" name="Table 3">
            <a:extLst>
              <a:ext uri="{FF2B5EF4-FFF2-40B4-BE49-F238E27FC236}">
                <a16:creationId xmlns:a16="http://schemas.microsoft.com/office/drawing/2014/main" id="{A385ACA7-FD06-F286-0A8E-B411A02EF42E}"/>
              </a:ext>
            </a:extLst>
          </p:cNvPr>
          <p:cNvGraphicFramePr>
            <a:graphicFrameLocks noGrp="1"/>
          </p:cNvGraphicFramePr>
          <p:nvPr>
            <p:extLst>
              <p:ext uri="{D42A27DB-BD31-4B8C-83A1-F6EECF244321}">
                <p14:modId xmlns:p14="http://schemas.microsoft.com/office/powerpoint/2010/main" val="4255291301"/>
              </p:ext>
            </p:extLst>
          </p:nvPr>
        </p:nvGraphicFramePr>
        <p:xfrm>
          <a:off x="4648022" y="905256"/>
          <a:ext cx="6966904" cy="5557520"/>
        </p:xfrm>
        <a:graphic>
          <a:graphicData uri="http://schemas.openxmlformats.org/drawingml/2006/table">
            <a:tbl>
              <a:tblPr firstRow="1" bandRow="1">
                <a:tableStyleId>{5C22544A-7EE6-4342-B048-85BDC9FD1C3A}</a:tableStyleId>
              </a:tblPr>
              <a:tblGrid>
                <a:gridCol w="596265">
                  <a:extLst>
                    <a:ext uri="{9D8B030D-6E8A-4147-A177-3AD203B41FA5}">
                      <a16:colId xmlns:a16="http://schemas.microsoft.com/office/drawing/2014/main" val="20000"/>
                    </a:ext>
                  </a:extLst>
                </a:gridCol>
                <a:gridCol w="1089343">
                  <a:extLst>
                    <a:ext uri="{9D8B030D-6E8A-4147-A177-3AD203B41FA5}">
                      <a16:colId xmlns:a16="http://schemas.microsoft.com/office/drawing/2014/main" val="20001"/>
                    </a:ext>
                  </a:extLst>
                </a:gridCol>
                <a:gridCol w="1595755">
                  <a:extLst>
                    <a:ext uri="{9D8B030D-6E8A-4147-A177-3AD203B41FA5}">
                      <a16:colId xmlns:a16="http://schemas.microsoft.com/office/drawing/2014/main" val="20002"/>
                    </a:ext>
                  </a:extLst>
                </a:gridCol>
                <a:gridCol w="1254443">
                  <a:extLst>
                    <a:ext uri="{9D8B030D-6E8A-4147-A177-3AD203B41FA5}">
                      <a16:colId xmlns:a16="http://schemas.microsoft.com/office/drawing/2014/main" val="20003"/>
                    </a:ext>
                  </a:extLst>
                </a:gridCol>
                <a:gridCol w="863918">
                  <a:extLst>
                    <a:ext uri="{9D8B030D-6E8A-4147-A177-3AD203B41FA5}">
                      <a16:colId xmlns:a16="http://schemas.microsoft.com/office/drawing/2014/main" val="20004"/>
                    </a:ext>
                  </a:extLst>
                </a:gridCol>
                <a:gridCol w="1567180">
                  <a:extLst>
                    <a:ext uri="{9D8B030D-6E8A-4147-A177-3AD203B41FA5}">
                      <a16:colId xmlns:a16="http://schemas.microsoft.com/office/drawing/2014/main" val="20005"/>
                    </a:ext>
                  </a:extLst>
                </a:gridCol>
              </a:tblGrid>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Day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Outlook</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Humidity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Wind</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Play Tennis?</a:t>
                      </a:r>
                    </a:p>
                  </a:txBody>
                  <a:tcPr/>
                </a:tc>
                <a:extLst>
                  <a:ext uri="{0D108BD9-81ED-4DB2-BD59-A6C34878D82A}">
                    <a16:rowId xmlns:a16="http://schemas.microsoft.com/office/drawing/2014/main" val="10000"/>
                  </a:ext>
                </a:extLst>
              </a:tr>
              <a:tr h="370840">
                <a:tc>
                  <a:txBody>
                    <a:bodyPr/>
                    <a:lstStyle/>
                    <a:p>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D1</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1"/>
                  </a:ext>
                </a:extLst>
              </a:tr>
              <a:tr h="370840">
                <a:tc>
                  <a:txBody>
                    <a:bodyPr/>
                    <a:lstStyle/>
                    <a:p>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D2</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2"/>
                  </a:ext>
                </a:extLst>
              </a:tr>
              <a:tr h="370840">
                <a:tc>
                  <a:txBody>
                    <a:bodyPr/>
                    <a:lstStyle/>
                    <a:p>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D3</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3"/>
                  </a:ext>
                </a:extLst>
              </a:tr>
              <a:tr h="370840">
                <a:tc>
                  <a:txBody>
                    <a:bodyPr/>
                    <a:lstStyle/>
                    <a:p>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D4</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4"/>
                  </a:ext>
                </a:extLst>
              </a:tr>
              <a:tr h="370840">
                <a:tc>
                  <a:txBody>
                    <a:bodyPr/>
                    <a:lstStyle/>
                    <a:p>
                      <a:r>
                        <a:rPr lang="en-US" dirty="0">
                          <a:solidFill>
                            <a:schemeClr val="accent1"/>
                          </a:solidFill>
                          <a:latin typeface="Linux Libertine" panose="02000503000000000000" pitchFamily="2" charset="0"/>
                          <a:ea typeface="Linux Libertine" panose="02000503000000000000" pitchFamily="2" charset="0"/>
                          <a:cs typeface="Linux Libertine" panose="02000503000000000000" pitchFamily="2" charset="0"/>
                        </a:rPr>
                        <a:t>D5</a:t>
                      </a:r>
                    </a:p>
                  </a:txBody>
                  <a:tcPr/>
                </a:tc>
                <a:tc>
                  <a:txBody>
                    <a:bodyPr/>
                    <a:lstStyle/>
                    <a:p>
                      <a:pPr algn="ctr"/>
                      <a:r>
                        <a:rPr lang="en-US" dirty="0">
                          <a:solidFill>
                            <a:schemeClr val="accent1"/>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chemeClr val="accent1"/>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chemeClr val="accent1"/>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chemeClr val="accent1"/>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chemeClr val="accent1"/>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5"/>
                  </a:ext>
                </a:extLst>
              </a:tr>
              <a:tr h="370840">
                <a:tc>
                  <a:txBody>
                    <a:bodyPr/>
                    <a:lstStyle/>
                    <a:p>
                      <a:r>
                        <a:rPr lang="en-US" dirty="0">
                          <a:solidFill>
                            <a:schemeClr val="accent1"/>
                          </a:solidFill>
                          <a:latin typeface="Linux Libertine" panose="02000503000000000000" pitchFamily="2" charset="0"/>
                          <a:ea typeface="Linux Libertine" panose="02000503000000000000" pitchFamily="2" charset="0"/>
                          <a:cs typeface="Linux Libertine" panose="02000503000000000000" pitchFamily="2" charset="0"/>
                        </a:rPr>
                        <a:t>D6</a:t>
                      </a:r>
                    </a:p>
                  </a:txBody>
                  <a:tcPr/>
                </a:tc>
                <a:tc>
                  <a:txBody>
                    <a:bodyPr/>
                    <a:lstStyle/>
                    <a:p>
                      <a:pPr algn="ctr"/>
                      <a:r>
                        <a:rPr lang="en-US" dirty="0">
                          <a:solidFill>
                            <a:schemeClr val="accent1"/>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chemeClr val="accent1"/>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chemeClr val="accent1"/>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chemeClr val="accent1"/>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chemeClr val="accent1"/>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6"/>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D7</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7"/>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D8</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8"/>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D9</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9"/>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D10</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0"/>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D11</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1"/>
                  </a:ext>
                </a:extLst>
              </a:tr>
              <a:tr h="370840">
                <a:tc>
                  <a:txBody>
                    <a:bodyPr/>
                    <a:lstStyle/>
                    <a:p>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D12</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00B05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2"/>
                  </a:ext>
                </a:extLst>
              </a:tr>
              <a:tr h="370840">
                <a:tc>
                  <a:txBody>
                    <a:bodyPr/>
                    <a:lstStyle/>
                    <a:p>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D13</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3"/>
                  </a:ext>
                </a:extLst>
              </a:tr>
              <a:tr h="195430">
                <a:tc>
                  <a:txBody>
                    <a:bodyPr/>
                    <a:lstStyle/>
                    <a:p>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D14</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chemeClr val="accent6"/>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38844184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Cross Validation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9486276" cy="3849624"/>
          </a:xfrm>
        </p:spPr>
        <p:txBody>
          <a:bodyPr>
            <a:normAutofit/>
          </a:bodyPr>
          <a:lstStyle/>
          <a:p>
            <a:r>
              <a:rPr lang="en-US" sz="2600" dirty="0">
                <a:latin typeface="Helvetica" pitchFamily="2" charset="0"/>
              </a:rPr>
              <a:t>This technique is called </a:t>
            </a:r>
            <a:r>
              <a:rPr lang="en-US" sz="2600" b="1" i="1" dirty="0">
                <a:latin typeface="Helvetica" pitchFamily="2" charset="0"/>
              </a:rPr>
              <a:t>k</a:t>
            </a:r>
            <a:r>
              <a:rPr lang="en-US" sz="2600" b="1" dirty="0">
                <a:latin typeface="Helvetica" pitchFamily="2" charset="0"/>
              </a:rPr>
              <a:t>-fold cross validation.</a:t>
            </a:r>
            <a:endParaRPr lang="en-US" sz="2600" dirty="0">
              <a:latin typeface="Helvetica" pitchFamily="2" charset="0"/>
            </a:endParaRPr>
          </a:p>
          <a:p>
            <a:endParaRPr lang="en-US" sz="2600" b="1" dirty="0">
              <a:latin typeface="Helvetica" pitchFamily="2" charset="0"/>
            </a:endParaRPr>
          </a:p>
          <a:p>
            <a:r>
              <a:rPr lang="en-US" sz="2600" dirty="0">
                <a:latin typeface="Helvetica" pitchFamily="2" charset="0"/>
              </a:rPr>
              <a:t>When the size of the folds is 1 (i.e., the test set only consists of a single examples), this is a special case called </a:t>
            </a:r>
            <a:r>
              <a:rPr lang="en-US" sz="2600" b="1" dirty="0">
                <a:latin typeface="Helvetica" pitchFamily="2" charset="0"/>
              </a:rPr>
              <a:t>leave one out</a:t>
            </a:r>
            <a:r>
              <a:rPr lang="en-US" sz="2600" dirty="0">
                <a:latin typeface="Helvetica" pitchFamily="2" charset="0"/>
              </a:rPr>
              <a:t>.</a:t>
            </a:r>
            <a:endParaRPr lang="en-US" sz="2400" dirty="0">
              <a:latin typeface="Helvetica" pitchFamily="2" charset="0"/>
            </a:endParaRPr>
          </a:p>
        </p:txBody>
      </p:sp>
    </p:spTree>
    <p:extLst>
      <p:ext uri="{BB962C8B-B14F-4D97-AF65-F5344CB8AC3E}">
        <p14:creationId xmlns:p14="http://schemas.microsoft.com/office/powerpoint/2010/main" val="548243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Why Make Machines that Learn?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103120"/>
            <a:ext cx="6578184" cy="3849624"/>
          </a:xfrm>
        </p:spPr>
        <p:txBody>
          <a:bodyPr>
            <a:normAutofit fontScale="92500" lnSpcReduction="20000"/>
          </a:bodyPr>
          <a:lstStyle/>
          <a:p>
            <a:r>
              <a:rPr lang="en-US" sz="2600" dirty="0">
                <a:latin typeface="Helvetica" pitchFamily="2" charset="0"/>
              </a:rPr>
              <a:t>For example, take facial recognition.</a:t>
            </a:r>
          </a:p>
          <a:p>
            <a:r>
              <a:rPr lang="en-US" sz="2600" dirty="0">
                <a:latin typeface="Helvetica" pitchFamily="2" charset="0"/>
              </a:rPr>
              <a:t>You, as a smart human, are probably really good at telling faces apart!</a:t>
            </a:r>
          </a:p>
          <a:p>
            <a:r>
              <a:rPr lang="en-US" sz="2600" dirty="0">
                <a:latin typeface="Helvetica" pitchFamily="2" charset="0"/>
              </a:rPr>
              <a:t>But how would you program a computer to be able to tell faces apart? This is a hard problem!</a:t>
            </a:r>
          </a:p>
          <a:p>
            <a:endParaRPr lang="en-US" sz="2600" dirty="0">
              <a:latin typeface="Helvetica" pitchFamily="2" charset="0"/>
            </a:endParaRPr>
          </a:p>
          <a:p>
            <a:r>
              <a:rPr lang="en-US" sz="2400" dirty="0">
                <a:latin typeface="Helvetica" pitchFamily="2" charset="0"/>
              </a:rPr>
              <a:t>Turns out an answer is to design an agent that “learns” to recognize faces.</a:t>
            </a:r>
          </a:p>
        </p:txBody>
      </p:sp>
      <p:pic>
        <p:nvPicPr>
          <p:cNvPr id="4" name="Picture 3">
            <a:extLst>
              <a:ext uri="{FF2B5EF4-FFF2-40B4-BE49-F238E27FC236}">
                <a16:creationId xmlns:a16="http://schemas.microsoft.com/office/drawing/2014/main" id="{0088D7EA-B35D-D844-8AA1-92A1768F85A8}"/>
              </a:ext>
            </a:extLst>
          </p:cNvPr>
          <p:cNvPicPr>
            <a:picLocks noChangeAspect="1"/>
          </p:cNvPicPr>
          <p:nvPr/>
        </p:nvPicPr>
        <p:blipFill>
          <a:blip r:embed="rId2"/>
          <a:stretch>
            <a:fillRect/>
          </a:stretch>
        </p:blipFill>
        <p:spPr>
          <a:xfrm>
            <a:off x="7644984" y="1394711"/>
            <a:ext cx="4106104" cy="4558033"/>
          </a:xfrm>
          <a:prstGeom prst="rect">
            <a:avLst/>
          </a:prstGeom>
        </p:spPr>
      </p:pic>
    </p:spTree>
    <p:extLst>
      <p:ext uri="{BB962C8B-B14F-4D97-AF65-F5344CB8AC3E}">
        <p14:creationId xmlns:p14="http://schemas.microsoft.com/office/powerpoint/2010/main" val="55111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Complete Supervised Learning Example: Majority Classifier</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9486276" cy="3849624"/>
          </a:xfrm>
        </p:spPr>
        <p:txBody>
          <a:bodyPr>
            <a:normAutofit/>
          </a:bodyPr>
          <a:lstStyle/>
          <a:p>
            <a:r>
              <a:rPr lang="en-US" sz="2600" dirty="0">
                <a:latin typeface="Helvetica" pitchFamily="2" charset="0"/>
              </a:rPr>
              <a:t>OK! We know about data sets!</a:t>
            </a:r>
          </a:p>
          <a:p>
            <a:r>
              <a:rPr lang="en-US" sz="2600" dirty="0">
                <a:latin typeface="Helvetica" pitchFamily="2" charset="0"/>
              </a:rPr>
              <a:t>We know about three flavors of Machine Learning!</a:t>
            </a:r>
          </a:p>
          <a:p>
            <a:r>
              <a:rPr lang="en-US" sz="2600" dirty="0">
                <a:latin typeface="Helvetica" pitchFamily="2" charset="0"/>
              </a:rPr>
              <a:t>We know a way to evaluate the accuracy of a supervised learning model!</a:t>
            </a:r>
          </a:p>
          <a:p>
            <a:endParaRPr lang="en-US" sz="2600" dirty="0">
              <a:latin typeface="Helvetica" pitchFamily="2" charset="0"/>
            </a:endParaRPr>
          </a:p>
          <a:p>
            <a:r>
              <a:rPr lang="en-US" sz="2600" dirty="0">
                <a:latin typeface="Helvetica" pitchFamily="2" charset="0"/>
              </a:rPr>
              <a:t>NOW let’s do it! Now let’s build our first model!</a:t>
            </a:r>
          </a:p>
          <a:p>
            <a:endParaRPr lang="en-US" sz="2600" dirty="0">
              <a:latin typeface="Helvetica" pitchFamily="2" charset="0"/>
            </a:endParaRPr>
          </a:p>
        </p:txBody>
      </p:sp>
    </p:spTree>
    <p:extLst>
      <p:ext uri="{BB962C8B-B14F-4D97-AF65-F5344CB8AC3E}">
        <p14:creationId xmlns:p14="http://schemas.microsoft.com/office/powerpoint/2010/main" val="36144116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Complete Supervised Learning Example: Majority Classifier</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9486276" cy="3849624"/>
          </a:xfrm>
        </p:spPr>
        <p:txBody>
          <a:bodyPr>
            <a:normAutofit fontScale="85000" lnSpcReduction="20000"/>
          </a:bodyPr>
          <a:lstStyle/>
          <a:p>
            <a:r>
              <a:rPr lang="en-US" sz="2600" dirty="0">
                <a:latin typeface="Helvetica" pitchFamily="2" charset="0"/>
              </a:rPr>
              <a:t>Let’s build a classifier! i.e., something that will classify incoming, unlabeled data!</a:t>
            </a:r>
          </a:p>
          <a:p>
            <a:endParaRPr lang="en-US" sz="2600" dirty="0">
              <a:latin typeface="Helvetica" pitchFamily="2" charset="0"/>
            </a:endParaRPr>
          </a:p>
          <a:p>
            <a:r>
              <a:rPr lang="en-US" sz="2600" dirty="0">
                <a:latin typeface="Helvetica" pitchFamily="2" charset="0"/>
              </a:rPr>
              <a:t>One of the simplest classification methods, which is often used as a </a:t>
            </a:r>
            <a:r>
              <a:rPr lang="en-US" sz="2600" b="1" dirty="0">
                <a:latin typeface="Helvetica" pitchFamily="2" charset="0"/>
              </a:rPr>
              <a:t>baseline</a:t>
            </a:r>
            <a:r>
              <a:rPr lang="en-US" sz="2600" dirty="0">
                <a:latin typeface="Helvetica" pitchFamily="2" charset="0"/>
              </a:rPr>
              <a:t>, is to always predict the most common class label.</a:t>
            </a:r>
          </a:p>
          <a:p>
            <a:pPr lvl="1"/>
            <a:r>
              <a:rPr lang="en-US" sz="2400" dirty="0">
                <a:latin typeface="Helvetica" pitchFamily="2" charset="0"/>
              </a:rPr>
              <a:t>By baseline we mean: something that isn’t necessarily all that great.</a:t>
            </a:r>
          </a:p>
          <a:p>
            <a:pPr lvl="2"/>
            <a:r>
              <a:rPr lang="en-US" sz="2300" dirty="0">
                <a:latin typeface="Helvetica" pitchFamily="2" charset="0"/>
              </a:rPr>
              <a:t>But gives us a “score to beat” – if alternative methods can’t out-perform the baseline, then that implies they aren’t performing very well!</a:t>
            </a:r>
          </a:p>
          <a:p>
            <a:endParaRPr lang="en-US" sz="2600" dirty="0">
              <a:latin typeface="Helvetica" pitchFamily="2" charset="0"/>
            </a:endParaRPr>
          </a:p>
          <a:p>
            <a:r>
              <a:rPr lang="en-US" sz="2600" dirty="0">
                <a:latin typeface="Helvetica" pitchFamily="2" charset="0"/>
              </a:rPr>
              <a:t>This is called the </a:t>
            </a:r>
            <a:r>
              <a:rPr lang="en-US" sz="2600" b="1" dirty="0">
                <a:latin typeface="Helvetica" pitchFamily="2" charset="0"/>
              </a:rPr>
              <a:t>majority classifier</a:t>
            </a:r>
            <a:r>
              <a:rPr lang="en-US" sz="2600" dirty="0">
                <a:latin typeface="Helvetica" pitchFamily="2" charset="0"/>
              </a:rPr>
              <a:t>.</a:t>
            </a:r>
            <a:endParaRPr lang="en-US" sz="2400" dirty="0">
              <a:latin typeface="Helvetica" pitchFamily="2" charset="0"/>
            </a:endParaRPr>
          </a:p>
        </p:txBody>
      </p:sp>
    </p:spTree>
    <p:extLst>
      <p:ext uri="{BB962C8B-B14F-4D97-AF65-F5344CB8AC3E}">
        <p14:creationId xmlns:p14="http://schemas.microsoft.com/office/powerpoint/2010/main" val="34398197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87114" y="1128760"/>
            <a:ext cx="4050868" cy="5557520"/>
          </a:xfrm>
        </p:spPr>
        <p:txBody>
          <a:bodyPr>
            <a:normAutofit/>
          </a:bodyPr>
          <a:lstStyle/>
          <a:p>
            <a:r>
              <a:rPr lang="en-US" sz="2600" dirty="0">
                <a:latin typeface="Helvetica" pitchFamily="2" charset="0"/>
              </a:rPr>
              <a:t>So, to build a majority classifier…</a:t>
            </a:r>
          </a:p>
          <a:p>
            <a:endParaRPr lang="en-US" sz="2600" dirty="0">
              <a:latin typeface="Helvetica" pitchFamily="2" charset="0"/>
            </a:endParaRPr>
          </a:p>
          <a:p>
            <a:r>
              <a:rPr lang="en-US" sz="2600" dirty="0">
                <a:latin typeface="Helvetica" pitchFamily="2" charset="0"/>
              </a:rPr>
              <a:t>First we need to identify what values our class label can have.</a:t>
            </a:r>
          </a:p>
          <a:p>
            <a:endParaRPr lang="en-US" sz="2600" dirty="0">
              <a:latin typeface="Helvetica" pitchFamily="2" charset="0"/>
            </a:endParaRPr>
          </a:p>
          <a:p>
            <a:r>
              <a:rPr lang="en-US" sz="2600" b="1" dirty="0">
                <a:solidFill>
                  <a:schemeClr val="accent1"/>
                </a:solidFill>
                <a:latin typeface="Helvetica" pitchFamily="2" charset="0"/>
              </a:rPr>
              <a:t>What are they?</a:t>
            </a:r>
          </a:p>
          <a:p>
            <a:endParaRPr lang="en-US" sz="2600" dirty="0">
              <a:latin typeface="Helvetica" pitchFamily="2" charset="0"/>
            </a:endParaRPr>
          </a:p>
          <a:p>
            <a:r>
              <a:rPr lang="en-US" sz="2600" dirty="0">
                <a:latin typeface="Helvetica" pitchFamily="2" charset="0"/>
              </a:rPr>
              <a:t>Yes and No.</a:t>
            </a:r>
          </a:p>
          <a:p>
            <a:endParaRPr lang="en-US" sz="2400" dirty="0">
              <a:latin typeface="Helvetica" pitchFamily="2" charset="0"/>
            </a:endParaRPr>
          </a:p>
        </p:txBody>
      </p:sp>
      <p:graphicFrame>
        <p:nvGraphicFramePr>
          <p:cNvPr id="4" name="Table 3">
            <a:extLst>
              <a:ext uri="{FF2B5EF4-FFF2-40B4-BE49-F238E27FC236}">
                <a16:creationId xmlns:a16="http://schemas.microsoft.com/office/drawing/2014/main" id="{76FA0715-0D9E-D84D-B6B1-DCF21095FA4C}"/>
              </a:ext>
            </a:extLst>
          </p:cNvPr>
          <p:cNvGraphicFramePr>
            <a:graphicFrameLocks noGrp="1"/>
          </p:cNvGraphicFramePr>
          <p:nvPr>
            <p:extLst>
              <p:ext uri="{D42A27DB-BD31-4B8C-83A1-F6EECF244321}">
                <p14:modId xmlns:p14="http://schemas.microsoft.com/office/powerpoint/2010/main" val="1040882347"/>
              </p:ext>
            </p:extLst>
          </p:nvPr>
        </p:nvGraphicFramePr>
        <p:xfrm>
          <a:off x="4637982" y="650240"/>
          <a:ext cx="6966904" cy="5557520"/>
        </p:xfrm>
        <a:graphic>
          <a:graphicData uri="http://schemas.openxmlformats.org/drawingml/2006/table">
            <a:tbl>
              <a:tblPr firstRow="1" bandRow="1">
                <a:tableStyleId>{5C22544A-7EE6-4342-B048-85BDC9FD1C3A}</a:tableStyleId>
              </a:tblPr>
              <a:tblGrid>
                <a:gridCol w="596265">
                  <a:extLst>
                    <a:ext uri="{9D8B030D-6E8A-4147-A177-3AD203B41FA5}">
                      <a16:colId xmlns:a16="http://schemas.microsoft.com/office/drawing/2014/main" val="20000"/>
                    </a:ext>
                  </a:extLst>
                </a:gridCol>
                <a:gridCol w="1089343">
                  <a:extLst>
                    <a:ext uri="{9D8B030D-6E8A-4147-A177-3AD203B41FA5}">
                      <a16:colId xmlns:a16="http://schemas.microsoft.com/office/drawing/2014/main" val="20001"/>
                    </a:ext>
                  </a:extLst>
                </a:gridCol>
                <a:gridCol w="1595755">
                  <a:extLst>
                    <a:ext uri="{9D8B030D-6E8A-4147-A177-3AD203B41FA5}">
                      <a16:colId xmlns:a16="http://schemas.microsoft.com/office/drawing/2014/main" val="20002"/>
                    </a:ext>
                  </a:extLst>
                </a:gridCol>
                <a:gridCol w="1254443">
                  <a:extLst>
                    <a:ext uri="{9D8B030D-6E8A-4147-A177-3AD203B41FA5}">
                      <a16:colId xmlns:a16="http://schemas.microsoft.com/office/drawing/2014/main" val="20003"/>
                    </a:ext>
                  </a:extLst>
                </a:gridCol>
                <a:gridCol w="863918">
                  <a:extLst>
                    <a:ext uri="{9D8B030D-6E8A-4147-A177-3AD203B41FA5}">
                      <a16:colId xmlns:a16="http://schemas.microsoft.com/office/drawing/2014/main" val="20004"/>
                    </a:ext>
                  </a:extLst>
                </a:gridCol>
                <a:gridCol w="1567180">
                  <a:extLst>
                    <a:ext uri="{9D8B030D-6E8A-4147-A177-3AD203B41FA5}">
                      <a16:colId xmlns:a16="http://schemas.microsoft.com/office/drawing/2014/main" val="20005"/>
                    </a:ext>
                  </a:extLst>
                </a:gridCol>
              </a:tblGrid>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Day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Outlook</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Humidity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Wind</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Play Tennis?</a:t>
                      </a:r>
                    </a:p>
                  </a:txBody>
                  <a:tcPr/>
                </a:tc>
                <a:extLst>
                  <a:ext uri="{0D108BD9-81ED-4DB2-BD59-A6C34878D82A}">
                    <a16:rowId xmlns:a16="http://schemas.microsoft.com/office/drawing/2014/main" val="1000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D3</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3"/>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4"/>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5"/>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6"/>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D7</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7"/>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8"/>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D9</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9"/>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D13</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3"/>
                  </a:ext>
                </a:extLst>
              </a:tr>
              <a:tr h="19543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352388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dissolv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87114" y="1128759"/>
            <a:ext cx="4338494" cy="5346991"/>
          </a:xfrm>
        </p:spPr>
        <p:txBody>
          <a:bodyPr>
            <a:normAutofit/>
          </a:bodyPr>
          <a:lstStyle/>
          <a:p>
            <a:r>
              <a:rPr lang="en-US" sz="2600" dirty="0">
                <a:latin typeface="Helvetica" pitchFamily="2" charset="0"/>
              </a:rPr>
              <a:t>Then we identify which class label is the majority.</a:t>
            </a:r>
          </a:p>
          <a:p>
            <a:pPr lvl="1"/>
            <a:r>
              <a:rPr lang="en-US" sz="2400" dirty="0">
                <a:latin typeface="Helvetica" pitchFamily="2" charset="0"/>
              </a:rPr>
              <a:t>We just count them! </a:t>
            </a:r>
          </a:p>
          <a:p>
            <a:endParaRPr lang="en-US" sz="2600" dirty="0">
              <a:latin typeface="Helvetica" pitchFamily="2" charset="0"/>
            </a:endParaRPr>
          </a:p>
          <a:p>
            <a:r>
              <a:rPr lang="en-US" sz="2600" dirty="0">
                <a:latin typeface="Helvetica" pitchFamily="2" charset="0"/>
              </a:rPr>
              <a:t>Here there are 9 ”</a:t>
            </a:r>
            <a:r>
              <a:rPr lang="en-US" sz="2600" dirty="0" err="1">
                <a:latin typeface="Helvetica" pitchFamily="2" charset="0"/>
              </a:rPr>
              <a:t>Yes”es</a:t>
            </a:r>
            <a:endParaRPr lang="en-US" sz="2600" dirty="0">
              <a:latin typeface="Helvetica" pitchFamily="2" charset="0"/>
            </a:endParaRPr>
          </a:p>
          <a:p>
            <a:r>
              <a:rPr lang="en-US" sz="2600" dirty="0">
                <a:latin typeface="Helvetica" pitchFamily="2" charset="0"/>
              </a:rPr>
              <a:t>And 5 “</a:t>
            </a:r>
            <a:r>
              <a:rPr lang="en-US" sz="2600" dirty="0" err="1">
                <a:latin typeface="Helvetica" pitchFamily="2" charset="0"/>
              </a:rPr>
              <a:t>No”s</a:t>
            </a:r>
            <a:endParaRPr lang="en-US" sz="2600" dirty="0">
              <a:latin typeface="Helvetica" pitchFamily="2" charset="0"/>
            </a:endParaRPr>
          </a:p>
          <a:p>
            <a:endParaRPr lang="en-US" sz="2600" dirty="0">
              <a:latin typeface="Helvetica" pitchFamily="2" charset="0"/>
            </a:endParaRPr>
          </a:p>
          <a:p>
            <a:r>
              <a:rPr lang="en-US" sz="2600" dirty="0">
                <a:latin typeface="Helvetica" pitchFamily="2" charset="0"/>
              </a:rPr>
              <a:t>So Yes is the majority! </a:t>
            </a:r>
            <a:endParaRPr lang="en-US" sz="2400" dirty="0">
              <a:latin typeface="Helvetica" pitchFamily="2" charset="0"/>
            </a:endParaRPr>
          </a:p>
        </p:txBody>
      </p:sp>
      <p:graphicFrame>
        <p:nvGraphicFramePr>
          <p:cNvPr id="4" name="Table 3">
            <a:extLst>
              <a:ext uri="{FF2B5EF4-FFF2-40B4-BE49-F238E27FC236}">
                <a16:creationId xmlns:a16="http://schemas.microsoft.com/office/drawing/2014/main" id="{76FA0715-0D9E-D84D-B6B1-DCF21095FA4C}"/>
              </a:ext>
            </a:extLst>
          </p:cNvPr>
          <p:cNvGraphicFramePr>
            <a:graphicFrameLocks noGrp="1"/>
          </p:cNvGraphicFramePr>
          <p:nvPr>
            <p:extLst>
              <p:ext uri="{D42A27DB-BD31-4B8C-83A1-F6EECF244321}">
                <p14:modId xmlns:p14="http://schemas.microsoft.com/office/powerpoint/2010/main" val="1833171371"/>
              </p:ext>
            </p:extLst>
          </p:nvPr>
        </p:nvGraphicFramePr>
        <p:xfrm>
          <a:off x="4925608" y="650240"/>
          <a:ext cx="6966904" cy="5557520"/>
        </p:xfrm>
        <a:graphic>
          <a:graphicData uri="http://schemas.openxmlformats.org/drawingml/2006/table">
            <a:tbl>
              <a:tblPr firstRow="1" bandRow="1">
                <a:tableStyleId>{5C22544A-7EE6-4342-B048-85BDC9FD1C3A}</a:tableStyleId>
              </a:tblPr>
              <a:tblGrid>
                <a:gridCol w="596265">
                  <a:extLst>
                    <a:ext uri="{9D8B030D-6E8A-4147-A177-3AD203B41FA5}">
                      <a16:colId xmlns:a16="http://schemas.microsoft.com/office/drawing/2014/main" val="20000"/>
                    </a:ext>
                  </a:extLst>
                </a:gridCol>
                <a:gridCol w="1089343">
                  <a:extLst>
                    <a:ext uri="{9D8B030D-6E8A-4147-A177-3AD203B41FA5}">
                      <a16:colId xmlns:a16="http://schemas.microsoft.com/office/drawing/2014/main" val="20001"/>
                    </a:ext>
                  </a:extLst>
                </a:gridCol>
                <a:gridCol w="1595755">
                  <a:extLst>
                    <a:ext uri="{9D8B030D-6E8A-4147-A177-3AD203B41FA5}">
                      <a16:colId xmlns:a16="http://schemas.microsoft.com/office/drawing/2014/main" val="20002"/>
                    </a:ext>
                  </a:extLst>
                </a:gridCol>
                <a:gridCol w="1254443">
                  <a:extLst>
                    <a:ext uri="{9D8B030D-6E8A-4147-A177-3AD203B41FA5}">
                      <a16:colId xmlns:a16="http://schemas.microsoft.com/office/drawing/2014/main" val="20003"/>
                    </a:ext>
                  </a:extLst>
                </a:gridCol>
                <a:gridCol w="863918">
                  <a:extLst>
                    <a:ext uri="{9D8B030D-6E8A-4147-A177-3AD203B41FA5}">
                      <a16:colId xmlns:a16="http://schemas.microsoft.com/office/drawing/2014/main" val="20004"/>
                    </a:ext>
                  </a:extLst>
                </a:gridCol>
                <a:gridCol w="1567180">
                  <a:extLst>
                    <a:ext uri="{9D8B030D-6E8A-4147-A177-3AD203B41FA5}">
                      <a16:colId xmlns:a16="http://schemas.microsoft.com/office/drawing/2014/main" val="20005"/>
                    </a:ext>
                  </a:extLst>
                </a:gridCol>
              </a:tblGrid>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Day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Outlook</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Humidity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Wind</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Play Tennis?</a:t>
                      </a:r>
                    </a:p>
                  </a:txBody>
                  <a:tcPr/>
                </a:tc>
                <a:extLst>
                  <a:ext uri="{0D108BD9-81ED-4DB2-BD59-A6C34878D82A}">
                    <a16:rowId xmlns:a16="http://schemas.microsoft.com/office/drawing/2014/main" val="1000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D3</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3"/>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4"/>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5"/>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6"/>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D7</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7"/>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8"/>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D9</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9"/>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D13</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3"/>
                  </a:ext>
                </a:extLst>
              </a:tr>
              <a:tr h="19543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5310644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87114" y="1128759"/>
            <a:ext cx="4338494" cy="5346991"/>
          </a:xfrm>
        </p:spPr>
        <p:txBody>
          <a:bodyPr>
            <a:normAutofit/>
          </a:bodyPr>
          <a:lstStyle/>
          <a:p>
            <a:r>
              <a:rPr lang="en-US" sz="2600" dirty="0">
                <a:latin typeface="Helvetica" pitchFamily="2" charset="0"/>
              </a:rPr>
              <a:t>That means that our classifier has a simple mission:</a:t>
            </a:r>
          </a:p>
          <a:p>
            <a:endParaRPr lang="en-US" sz="2600" dirty="0">
              <a:latin typeface="Helvetica" pitchFamily="2" charset="0"/>
            </a:endParaRPr>
          </a:p>
          <a:p>
            <a:r>
              <a:rPr lang="en-US" sz="2600" dirty="0">
                <a:latin typeface="Helvetica" pitchFamily="2" charset="0"/>
              </a:rPr>
              <a:t>ALWAYS predict yes.</a:t>
            </a:r>
          </a:p>
          <a:p>
            <a:endParaRPr lang="en-US" sz="2600" dirty="0">
              <a:latin typeface="Helvetica" pitchFamily="2" charset="0"/>
            </a:endParaRPr>
          </a:p>
          <a:p>
            <a:r>
              <a:rPr lang="en-US" sz="2600" dirty="0">
                <a:latin typeface="Helvetica" pitchFamily="2" charset="0"/>
              </a:rPr>
              <a:t>Again – this is mostly used as a baseline! It probably isn’t going to be great!</a:t>
            </a:r>
          </a:p>
        </p:txBody>
      </p:sp>
      <p:graphicFrame>
        <p:nvGraphicFramePr>
          <p:cNvPr id="4" name="Table 3">
            <a:extLst>
              <a:ext uri="{FF2B5EF4-FFF2-40B4-BE49-F238E27FC236}">
                <a16:creationId xmlns:a16="http://schemas.microsoft.com/office/drawing/2014/main" id="{76FA0715-0D9E-D84D-B6B1-DCF21095FA4C}"/>
              </a:ext>
            </a:extLst>
          </p:cNvPr>
          <p:cNvGraphicFramePr>
            <a:graphicFrameLocks noGrp="1"/>
          </p:cNvGraphicFramePr>
          <p:nvPr/>
        </p:nvGraphicFramePr>
        <p:xfrm>
          <a:off x="4925608" y="650240"/>
          <a:ext cx="6966904" cy="5557520"/>
        </p:xfrm>
        <a:graphic>
          <a:graphicData uri="http://schemas.openxmlformats.org/drawingml/2006/table">
            <a:tbl>
              <a:tblPr firstRow="1" bandRow="1">
                <a:tableStyleId>{5C22544A-7EE6-4342-B048-85BDC9FD1C3A}</a:tableStyleId>
              </a:tblPr>
              <a:tblGrid>
                <a:gridCol w="596265">
                  <a:extLst>
                    <a:ext uri="{9D8B030D-6E8A-4147-A177-3AD203B41FA5}">
                      <a16:colId xmlns:a16="http://schemas.microsoft.com/office/drawing/2014/main" val="20000"/>
                    </a:ext>
                  </a:extLst>
                </a:gridCol>
                <a:gridCol w="1089343">
                  <a:extLst>
                    <a:ext uri="{9D8B030D-6E8A-4147-A177-3AD203B41FA5}">
                      <a16:colId xmlns:a16="http://schemas.microsoft.com/office/drawing/2014/main" val="20001"/>
                    </a:ext>
                  </a:extLst>
                </a:gridCol>
                <a:gridCol w="1595755">
                  <a:extLst>
                    <a:ext uri="{9D8B030D-6E8A-4147-A177-3AD203B41FA5}">
                      <a16:colId xmlns:a16="http://schemas.microsoft.com/office/drawing/2014/main" val="20002"/>
                    </a:ext>
                  </a:extLst>
                </a:gridCol>
                <a:gridCol w="1254443">
                  <a:extLst>
                    <a:ext uri="{9D8B030D-6E8A-4147-A177-3AD203B41FA5}">
                      <a16:colId xmlns:a16="http://schemas.microsoft.com/office/drawing/2014/main" val="20003"/>
                    </a:ext>
                  </a:extLst>
                </a:gridCol>
                <a:gridCol w="863918">
                  <a:extLst>
                    <a:ext uri="{9D8B030D-6E8A-4147-A177-3AD203B41FA5}">
                      <a16:colId xmlns:a16="http://schemas.microsoft.com/office/drawing/2014/main" val="20004"/>
                    </a:ext>
                  </a:extLst>
                </a:gridCol>
                <a:gridCol w="1567180">
                  <a:extLst>
                    <a:ext uri="{9D8B030D-6E8A-4147-A177-3AD203B41FA5}">
                      <a16:colId xmlns:a16="http://schemas.microsoft.com/office/drawing/2014/main" val="20005"/>
                    </a:ext>
                  </a:extLst>
                </a:gridCol>
              </a:tblGrid>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Day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Outlook</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Humidity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Wind</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Play Tennis?</a:t>
                      </a:r>
                    </a:p>
                  </a:txBody>
                  <a:tcPr/>
                </a:tc>
                <a:extLst>
                  <a:ext uri="{0D108BD9-81ED-4DB2-BD59-A6C34878D82A}">
                    <a16:rowId xmlns:a16="http://schemas.microsoft.com/office/drawing/2014/main" val="1000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D3</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3"/>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4"/>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5"/>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6"/>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D7</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7"/>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8"/>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D9</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9"/>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D13</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3"/>
                  </a:ext>
                </a:extLst>
              </a:tr>
              <a:tr h="19543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9738494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Complete Supervised Learning Example: Majority Classifier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19"/>
                <a:ext cx="10722430" cy="4265023"/>
              </a:xfrm>
            </p:spPr>
            <p:txBody>
              <a:bodyPr>
                <a:normAutofit fontScale="85000" lnSpcReduction="10000"/>
              </a:bodyPr>
              <a:lstStyle/>
              <a:p>
                <a:r>
                  <a:rPr lang="en-US" sz="2600" dirty="0">
                    <a:latin typeface="Helvetica" pitchFamily="2" charset="0"/>
                  </a:rPr>
                  <a:t>With this data, the Majority Classifier will always answer “Yes” no matter what the weather is like.</a:t>
                </a:r>
              </a:p>
              <a:p>
                <a:endParaRPr lang="en-US" sz="26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𝑎𝑐𝑐𝑢𝑟𝑎𝑐𝑦</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𝑐𝑜𝑟𝑟𝑒𝑐𝑡</m:t>
                          </m:r>
                        </m:num>
                        <m:den>
                          <m:r>
                            <a:rPr lang="en-US" sz="2400" i="1">
                              <a:latin typeface="Cambria Math" panose="02040503050406030204" pitchFamily="18" charset="0"/>
                            </a:rPr>
                            <m:t>𝑡𝑜𝑡𝑎𝑙</m:t>
                          </m:r>
                        </m:den>
                      </m:f>
                    </m:oMath>
                  </m:oMathPara>
                </a14:m>
                <a:endParaRPr lang="en-US" sz="2400" dirty="0">
                  <a:latin typeface="Helvetica" pitchFamily="2" charset="0"/>
                </a:endParaRPr>
              </a:p>
              <a:p>
                <a:endParaRPr lang="en-US" sz="2400" dirty="0">
                  <a:latin typeface="Helvetica" pitchFamily="2" charset="0"/>
                </a:endParaRPr>
              </a:p>
              <a:p>
                <a:r>
                  <a:rPr lang="en-US" sz="2400" dirty="0">
                    <a:latin typeface="Helvetica" pitchFamily="2" charset="0"/>
                  </a:rPr>
                  <a:t>Although you’d want to run it through a stringent evaluation like k-fold cross validation…</a:t>
                </a:r>
              </a:p>
              <a:p>
                <a:r>
                  <a:rPr lang="en-US" sz="2400" dirty="0">
                    <a:latin typeface="Helvetica" pitchFamily="2" charset="0"/>
                  </a:rPr>
                  <a:t>If you just run it through all of our data, this ends up being right 9 times out of 14, and is wrong 5 times out of 14. </a:t>
                </a:r>
              </a:p>
              <a:p>
                <a:pPr lvl="1"/>
                <a:r>
                  <a:rPr lang="en-US" sz="2200" dirty="0">
                    <a:latin typeface="Helvetica" pitchFamily="2" charset="0"/>
                  </a:rPr>
                  <a:t>So its accuracy is 9/14, or around 64% -- not all that terribly impressive!</a:t>
                </a: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799" y="2103119"/>
                <a:ext cx="10722430" cy="4265023"/>
              </a:xfrm>
              <a:blipFill>
                <a:blip r:embed="rId3"/>
                <a:stretch>
                  <a:fillRect l="-710" t="-297"/>
                </a:stretch>
              </a:blipFill>
            </p:spPr>
            <p:txBody>
              <a:bodyPr/>
              <a:lstStyle/>
              <a:p>
                <a:r>
                  <a:rPr lang="en-US">
                    <a:noFill/>
                  </a:rPr>
                  <a:t> </a:t>
                </a:r>
              </a:p>
            </p:txBody>
          </p:sp>
        </mc:Fallback>
      </mc:AlternateContent>
    </p:spTree>
    <p:extLst>
      <p:ext uri="{BB962C8B-B14F-4D97-AF65-F5344CB8AC3E}">
        <p14:creationId xmlns:p14="http://schemas.microsoft.com/office/powerpoint/2010/main" val="25584466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Naïve Bayes Classifier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9486276" cy="3849624"/>
              </a:xfrm>
            </p:spPr>
            <p:txBody>
              <a:bodyPr>
                <a:normAutofit fontScale="92500" lnSpcReduction="10000"/>
              </a:bodyPr>
              <a:lstStyle/>
              <a:p>
                <a:r>
                  <a:rPr lang="en-US" sz="2600" dirty="0">
                    <a:latin typeface="Helvetica" pitchFamily="2" charset="0"/>
                  </a:rPr>
                  <a:t>Let’s look at a different classifier that might perform slightly better! One that draws from Naïve Bayes!</a:t>
                </a:r>
              </a:p>
              <a:p>
                <a:endParaRPr lang="en-US" sz="2600" dirty="0">
                  <a:latin typeface="Helvetica" pitchFamily="2" charset="0"/>
                </a:endParaRPr>
              </a:p>
              <a:p>
                <a:r>
                  <a:rPr lang="en-US" sz="2600" b="1" dirty="0">
                    <a:solidFill>
                      <a:schemeClr val="accent1"/>
                    </a:solidFill>
                    <a:latin typeface="Helvetica" pitchFamily="2" charset="0"/>
                  </a:rPr>
                  <a:t>What was the assumption that Naïve Bayes made?</a:t>
                </a:r>
              </a:p>
              <a:p>
                <a:endParaRPr lang="en-US" sz="2600" dirty="0">
                  <a:latin typeface="Helvetica" pitchFamily="2" charset="0"/>
                </a:endParaRPr>
              </a:p>
              <a:p>
                <a:r>
                  <a:rPr lang="en-US" sz="2600" dirty="0">
                    <a:latin typeface="Helvetica" pitchFamily="2" charset="0"/>
                  </a:rPr>
                  <a:t>That all the variables you are working with are conditionally independent given your ‘query’ variable.</a:t>
                </a:r>
              </a:p>
              <a:p>
                <a:pPr marL="0" indent="0">
                  <a:buNone/>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𝑊𝑒𝑎𝑡h𝑒𝑟</m:t>
                          </m:r>
                          <m:r>
                            <a:rPr lang="en-US" sz="2400" i="1">
                              <a:latin typeface="Cambria Math" panose="02040503050406030204" pitchFamily="18" charset="0"/>
                            </a:rPr>
                            <m:t>|</m:t>
                          </m:r>
                          <m:r>
                            <a:rPr lang="en-US" sz="2400" i="1">
                              <a:latin typeface="Cambria Math" panose="02040503050406030204" pitchFamily="18" charset="0"/>
                            </a:rPr>
                            <m:t>𝐶𝑎𝑣𝑖𝑡𝑦</m:t>
                          </m:r>
                          <m:r>
                            <a:rPr lang="en-US" sz="2400" i="1">
                              <a:latin typeface="Cambria Math" panose="02040503050406030204" pitchFamily="18" charset="0"/>
                            </a:rPr>
                            <m:t>)</m:t>
                          </m:r>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𝑇𝑜𝑜𝑡h𝑎𝑐h𝑒</m:t>
                              </m:r>
                            </m:e>
                            <m:e>
                              <m:r>
                                <a:rPr lang="en-US" sz="2400" i="1">
                                  <a:latin typeface="Cambria Math" panose="02040503050406030204" pitchFamily="18" charset="0"/>
                                </a:rPr>
                                <m:t>𝐶𝑎𝑣𝑖𝑡𝑦</m:t>
                              </m:r>
                            </m:e>
                          </m:d>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𝐶𝑎𝑡𝑐h</m:t>
                              </m:r>
                            </m:e>
                            <m:e>
                              <m:r>
                                <a:rPr lang="en-US" sz="2400" i="1">
                                  <a:latin typeface="Cambria Math" panose="02040503050406030204" pitchFamily="18" charset="0"/>
                                </a:rPr>
                                <m:t>𝐶𝑎𝑣𝑖𝑡𝑦</m:t>
                              </m:r>
                            </m:e>
                          </m:d>
                          <m:r>
                            <a:rPr lang="en-US" sz="2400" b="1">
                              <a:latin typeface="Cambria Math" panose="02040503050406030204" pitchFamily="18" charset="0"/>
                            </a:rPr>
                            <m:t>𝐏</m:t>
                          </m:r>
                          <m:r>
                            <a:rPr lang="en-US" sz="2400" i="1">
                              <a:latin typeface="Cambria Math" panose="02040503050406030204" pitchFamily="18" charset="0"/>
                            </a:rPr>
                            <m:t>(</m:t>
                          </m:r>
                          <m:r>
                            <a:rPr lang="en-US" sz="2400" i="1">
                              <a:latin typeface="Cambria Math" panose="02040503050406030204" pitchFamily="18" charset="0"/>
                            </a:rPr>
                            <m:t>𝐶𝑎𝑣𝑖𝑡𝑦</m:t>
                          </m:r>
                        </m:e>
                      </m:d>
                    </m:oMath>
                  </m:oMathPara>
                </a14:m>
                <a:endParaRPr lang="en-US" sz="24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799" y="2103120"/>
                <a:ext cx="9486276" cy="3849624"/>
              </a:xfrm>
              <a:blipFill>
                <a:blip r:embed="rId3"/>
                <a:stretch>
                  <a:fillRect l="-937" t="-658"/>
                </a:stretch>
              </a:blipFill>
            </p:spPr>
            <p:txBody>
              <a:bodyPr/>
              <a:lstStyle/>
              <a:p>
                <a:r>
                  <a:rPr lang="en-US">
                    <a:noFill/>
                  </a:rPr>
                  <a:t> </a:t>
                </a:r>
              </a:p>
            </p:txBody>
          </p:sp>
        </mc:Fallback>
      </mc:AlternateContent>
    </p:spTree>
    <p:extLst>
      <p:ext uri="{BB962C8B-B14F-4D97-AF65-F5344CB8AC3E}">
        <p14:creationId xmlns:p14="http://schemas.microsoft.com/office/powerpoint/2010/main" val="222188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dissolve">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Naïve Bayes Classifier</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9486276" cy="3849624"/>
          </a:xfrm>
        </p:spPr>
        <p:txBody>
          <a:bodyPr>
            <a:normAutofit fontScale="92500"/>
          </a:bodyPr>
          <a:lstStyle/>
          <a:p>
            <a:r>
              <a:rPr lang="en-US" sz="2600" dirty="0">
                <a:latin typeface="Helvetica" pitchFamily="2" charset="0"/>
              </a:rPr>
              <a:t>The Naïve Bayes Classifier is that same idea!</a:t>
            </a:r>
          </a:p>
          <a:p>
            <a:r>
              <a:rPr lang="en-US" sz="2600" dirty="0">
                <a:latin typeface="Helvetica" pitchFamily="2" charset="0"/>
              </a:rPr>
              <a:t>Let’s construct a Bayes Net that assumes all of our attributes are conditionally independent evidence variables!</a:t>
            </a:r>
          </a:p>
          <a:p>
            <a:r>
              <a:rPr lang="en-US" sz="2600" dirty="0">
                <a:latin typeface="Helvetica" pitchFamily="2" charset="0"/>
              </a:rPr>
              <a:t>To predict the class label, we calculate the probability distribution of the query given the evidence and return the most likely value.</a:t>
            </a:r>
          </a:p>
          <a:p>
            <a:r>
              <a:rPr lang="en-US" sz="2600" dirty="0">
                <a:latin typeface="Helvetica" pitchFamily="2" charset="0"/>
              </a:rPr>
              <a:t>This technique scales well and is simple to calculate, so it is also commonly used as a baseline.</a:t>
            </a:r>
            <a:endParaRPr lang="en-US" sz="2400" dirty="0">
              <a:latin typeface="Helvetica" pitchFamily="2" charset="0"/>
            </a:endParaRPr>
          </a:p>
        </p:txBody>
      </p:sp>
    </p:spTree>
    <p:extLst>
      <p:ext uri="{BB962C8B-B14F-4D97-AF65-F5344CB8AC3E}">
        <p14:creationId xmlns:p14="http://schemas.microsoft.com/office/powerpoint/2010/main" val="36581134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87114" y="1128760"/>
            <a:ext cx="2470880" cy="5317010"/>
          </a:xfrm>
        </p:spPr>
        <p:txBody>
          <a:bodyPr>
            <a:normAutofit/>
          </a:bodyPr>
          <a:lstStyle/>
          <a:p>
            <a:r>
              <a:rPr lang="en-US" sz="2600" dirty="0">
                <a:latin typeface="Helvetica" pitchFamily="2" charset="0"/>
              </a:rPr>
              <a:t>For this classifier, let’s actually divide the data up into a “training set” and a “test set.”</a:t>
            </a:r>
          </a:p>
          <a:p>
            <a:endParaRPr lang="en-US" sz="2400" dirty="0">
              <a:latin typeface="Helvetica" pitchFamily="2" charset="0"/>
            </a:endParaRPr>
          </a:p>
        </p:txBody>
      </p:sp>
      <p:graphicFrame>
        <p:nvGraphicFramePr>
          <p:cNvPr id="4" name="Table 3">
            <a:extLst>
              <a:ext uri="{FF2B5EF4-FFF2-40B4-BE49-F238E27FC236}">
                <a16:creationId xmlns:a16="http://schemas.microsoft.com/office/drawing/2014/main" id="{76FA0715-0D9E-D84D-B6B1-DCF21095FA4C}"/>
              </a:ext>
            </a:extLst>
          </p:cNvPr>
          <p:cNvGraphicFramePr>
            <a:graphicFrameLocks noGrp="1"/>
          </p:cNvGraphicFramePr>
          <p:nvPr/>
        </p:nvGraphicFramePr>
        <p:xfrm>
          <a:off x="3537679" y="650240"/>
          <a:ext cx="6966904" cy="5557520"/>
        </p:xfrm>
        <a:graphic>
          <a:graphicData uri="http://schemas.openxmlformats.org/drawingml/2006/table">
            <a:tbl>
              <a:tblPr firstRow="1" bandRow="1">
                <a:tableStyleId>{5C22544A-7EE6-4342-B048-85BDC9FD1C3A}</a:tableStyleId>
              </a:tblPr>
              <a:tblGrid>
                <a:gridCol w="596265">
                  <a:extLst>
                    <a:ext uri="{9D8B030D-6E8A-4147-A177-3AD203B41FA5}">
                      <a16:colId xmlns:a16="http://schemas.microsoft.com/office/drawing/2014/main" val="20000"/>
                    </a:ext>
                  </a:extLst>
                </a:gridCol>
                <a:gridCol w="1089343">
                  <a:extLst>
                    <a:ext uri="{9D8B030D-6E8A-4147-A177-3AD203B41FA5}">
                      <a16:colId xmlns:a16="http://schemas.microsoft.com/office/drawing/2014/main" val="20001"/>
                    </a:ext>
                  </a:extLst>
                </a:gridCol>
                <a:gridCol w="1595755">
                  <a:extLst>
                    <a:ext uri="{9D8B030D-6E8A-4147-A177-3AD203B41FA5}">
                      <a16:colId xmlns:a16="http://schemas.microsoft.com/office/drawing/2014/main" val="20002"/>
                    </a:ext>
                  </a:extLst>
                </a:gridCol>
                <a:gridCol w="1254443">
                  <a:extLst>
                    <a:ext uri="{9D8B030D-6E8A-4147-A177-3AD203B41FA5}">
                      <a16:colId xmlns:a16="http://schemas.microsoft.com/office/drawing/2014/main" val="20003"/>
                    </a:ext>
                  </a:extLst>
                </a:gridCol>
                <a:gridCol w="863918">
                  <a:extLst>
                    <a:ext uri="{9D8B030D-6E8A-4147-A177-3AD203B41FA5}">
                      <a16:colId xmlns:a16="http://schemas.microsoft.com/office/drawing/2014/main" val="20004"/>
                    </a:ext>
                  </a:extLst>
                </a:gridCol>
                <a:gridCol w="1567180">
                  <a:extLst>
                    <a:ext uri="{9D8B030D-6E8A-4147-A177-3AD203B41FA5}">
                      <a16:colId xmlns:a16="http://schemas.microsoft.com/office/drawing/2014/main" val="20005"/>
                    </a:ext>
                  </a:extLst>
                </a:gridCol>
              </a:tblGrid>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Day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Outlook</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Humidity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Wind</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Play Tennis?</a:t>
                      </a:r>
                    </a:p>
                  </a:txBody>
                  <a:tcPr/>
                </a:tc>
                <a:extLst>
                  <a:ext uri="{0D108BD9-81ED-4DB2-BD59-A6C34878D82A}">
                    <a16:rowId xmlns:a16="http://schemas.microsoft.com/office/drawing/2014/main" val="1000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D3</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3"/>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4"/>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5"/>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6"/>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D7</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7"/>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8"/>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D9</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9"/>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D13</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3"/>
                  </a:ext>
                </a:extLst>
              </a:tr>
              <a:tr h="19543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0138251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87114" y="1128760"/>
            <a:ext cx="2470880" cy="5317010"/>
          </a:xfrm>
        </p:spPr>
        <p:txBody>
          <a:bodyPr>
            <a:normAutofit lnSpcReduction="10000"/>
          </a:bodyPr>
          <a:lstStyle/>
          <a:p>
            <a:r>
              <a:rPr lang="en-US" sz="2600" dirty="0">
                <a:latin typeface="Helvetica" pitchFamily="2" charset="0"/>
              </a:rPr>
              <a:t>Let’s say that D3 is our </a:t>
            </a:r>
            <a:r>
              <a:rPr lang="en-US" sz="2600" b="1" dirty="0">
                <a:latin typeface="Helvetica" pitchFamily="2" charset="0"/>
              </a:rPr>
              <a:t>test set.</a:t>
            </a:r>
          </a:p>
          <a:p>
            <a:endParaRPr lang="en-US" sz="2600" dirty="0">
              <a:latin typeface="Helvetica" pitchFamily="2" charset="0"/>
            </a:endParaRPr>
          </a:p>
          <a:p>
            <a:r>
              <a:rPr lang="en-US" sz="2600" dirty="0">
                <a:latin typeface="Helvetica" pitchFamily="2" charset="0"/>
              </a:rPr>
              <a:t>We’ll just do this once, but you could repeat this process for k-fold cross validation!</a:t>
            </a:r>
          </a:p>
          <a:p>
            <a:endParaRPr lang="en-US" sz="2400" dirty="0">
              <a:latin typeface="Helvetica" pitchFamily="2" charset="0"/>
            </a:endParaRPr>
          </a:p>
        </p:txBody>
      </p:sp>
      <p:graphicFrame>
        <p:nvGraphicFramePr>
          <p:cNvPr id="4" name="Table 3">
            <a:extLst>
              <a:ext uri="{FF2B5EF4-FFF2-40B4-BE49-F238E27FC236}">
                <a16:creationId xmlns:a16="http://schemas.microsoft.com/office/drawing/2014/main" id="{76FA0715-0D9E-D84D-B6B1-DCF21095FA4C}"/>
              </a:ext>
            </a:extLst>
          </p:cNvPr>
          <p:cNvGraphicFramePr>
            <a:graphicFrameLocks noGrp="1"/>
          </p:cNvGraphicFramePr>
          <p:nvPr>
            <p:extLst>
              <p:ext uri="{D42A27DB-BD31-4B8C-83A1-F6EECF244321}">
                <p14:modId xmlns:p14="http://schemas.microsoft.com/office/powerpoint/2010/main" val="3251672293"/>
              </p:ext>
            </p:extLst>
          </p:nvPr>
        </p:nvGraphicFramePr>
        <p:xfrm>
          <a:off x="3537679" y="650240"/>
          <a:ext cx="6966904" cy="5557520"/>
        </p:xfrm>
        <a:graphic>
          <a:graphicData uri="http://schemas.openxmlformats.org/drawingml/2006/table">
            <a:tbl>
              <a:tblPr firstRow="1" bandRow="1">
                <a:tableStyleId>{5C22544A-7EE6-4342-B048-85BDC9FD1C3A}</a:tableStyleId>
              </a:tblPr>
              <a:tblGrid>
                <a:gridCol w="596265">
                  <a:extLst>
                    <a:ext uri="{9D8B030D-6E8A-4147-A177-3AD203B41FA5}">
                      <a16:colId xmlns:a16="http://schemas.microsoft.com/office/drawing/2014/main" val="20000"/>
                    </a:ext>
                  </a:extLst>
                </a:gridCol>
                <a:gridCol w="1089343">
                  <a:extLst>
                    <a:ext uri="{9D8B030D-6E8A-4147-A177-3AD203B41FA5}">
                      <a16:colId xmlns:a16="http://schemas.microsoft.com/office/drawing/2014/main" val="20001"/>
                    </a:ext>
                  </a:extLst>
                </a:gridCol>
                <a:gridCol w="1595755">
                  <a:extLst>
                    <a:ext uri="{9D8B030D-6E8A-4147-A177-3AD203B41FA5}">
                      <a16:colId xmlns:a16="http://schemas.microsoft.com/office/drawing/2014/main" val="20002"/>
                    </a:ext>
                  </a:extLst>
                </a:gridCol>
                <a:gridCol w="1254443">
                  <a:extLst>
                    <a:ext uri="{9D8B030D-6E8A-4147-A177-3AD203B41FA5}">
                      <a16:colId xmlns:a16="http://schemas.microsoft.com/office/drawing/2014/main" val="20003"/>
                    </a:ext>
                  </a:extLst>
                </a:gridCol>
                <a:gridCol w="863918">
                  <a:extLst>
                    <a:ext uri="{9D8B030D-6E8A-4147-A177-3AD203B41FA5}">
                      <a16:colId xmlns:a16="http://schemas.microsoft.com/office/drawing/2014/main" val="20004"/>
                    </a:ext>
                  </a:extLst>
                </a:gridCol>
                <a:gridCol w="1567180">
                  <a:extLst>
                    <a:ext uri="{9D8B030D-6E8A-4147-A177-3AD203B41FA5}">
                      <a16:colId xmlns:a16="http://schemas.microsoft.com/office/drawing/2014/main" val="20005"/>
                    </a:ext>
                  </a:extLst>
                </a:gridCol>
              </a:tblGrid>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Day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Outlook</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Humidity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Wind</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Play Tennis?</a:t>
                      </a:r>
                    </a:p>
                  </a:txBody>
                  <a:tcPr/>
                </a:tc>
                <a:extLst>
                  <a:ext uri="{0D108BD9-81ED-4DB2-BD59-A6C34878D82A}">
                    <a16:rowId xmlns:a16="http://schemas.microsoft.com/office/drawing/2014/main" val="1000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2"/>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D3</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3"/>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4"/>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5"/>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6"/>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D7</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7"/>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8"/>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D9</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9"/>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D13</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3"/>
                  </a:ext>
                </a:extLst>
              </a:tr>
              <a:tr h="19543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3568388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Why Make Machines that Learn?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10565567" cy="3849624"/>
          </a:xfrm>
        </p:spPr>
        <p:txBody>
          <a:bodyPr>
            <a:normAutofit/>
          </a:bodyPr>
          <a:lstStyle/>
          <a:p>
            <a:r>
              <a:rPr lang="en-US" sz="2600" dirty="0">
                <a:latin typeface="Helvetica" pitchFamily="2" charset="0"/>
              </a:rPr>
              <a:t>It can still be tricky!</a:t>
            </a:r>
            <a:endParaRPr lang="en-US" sz="2400" dirty="0">
              <a:latin typeface="Helvetica" pitchFamily="2" charset="0"/>
            </a:endParaRPr>
          </a:p>
        </p:txBody>
      </p:sp>
      <p:pic>
        <p:nvPicPr>
          <p:cNvPr id="5" name="Picture 4">
            <a:extLst>
              <a:ext uri="{FF2B5EF4-FFF2-40B4-BE49-F238E27FC236}">
                <a16:creationId xmlns:a16="http://schemas.microsoft.com/office/drawing/2014/main" id="{0C7BDF7A-9A3C-7048-97E5-743F59D2FC27}"/>
              </a:ext>
            </a:extLst>
          </p:cNvPr>
          <p:cNvPicPr>
            <a:picLocks noChangeAspect="1"/>
          </p:cNvPicPr>
          <p:nvPr/>
        </p:nvPicPr>
        <p:blipFill>
          <a:blip r:embed="rId2"/>
          <a:stretch>
            <a:fillRect/>
          </a:stretch>
        </p:blipFill>
        <p:spPr>
          <a:xfrm>
            <a:off x="559634" y="2777744"/>
            <a:ext cx="3175000" cy="3175000"/>
          </a:xfrm>
          <a:prstGeom prst="rect">
            <a:avLst/>
          </a:prstGeom>
        </p:spPr>
      </p:pic>
      <p:pic>
        <p:nvPicPr>
          <p:cNvPr id="6" name="Picture 5">
            <a:extLst>
              <a:ext uri="{FF2B5EF4-FFF2-40B4-BE49-F238E27FC236}">
                <a16:creationId xmlns:a16="http://schemas.microsoft.com/office/drawing/2014/main" id="{8DF9478B-71B7-1546-8525-EC49CB5F6E73}"/>
              </a:ext>
            </a:extLst>
          </p:cNvPr>
          <p:cNvPicPr>
            <a:picLocks noChangeAspect="1"/>
          </p:cNvPicPr>
          <p:nvPr/>
        </p:nvPicPr>
        <p:blipFill>
          <a:blip r:embed="rId3"/>
          <a:stretch>
            <a:fillRect/>
          </a:stretch>
        </p:blipFill>
        <p:spPr>
          <a:xfrm>
            <a:off x="8133626" y="1805070"/>
            <a:ext cx="3729634" cy="4445724"/>
          </a:xfrm>
          <a:prstGeom prst="rect">
            <a:avLst/>
          </a:prstGeom>
        </p:spPr>
      </p:pic>
      <p:pic>
        <p:nvPicPr>
          <p:cNvPr id="7" name="Picture 6">
            <a:extLst>
              <a:ext uri="{FF2B5EF4-FFF2-40B4-BE49-F238E27FC236}">
                <a16:creationId xmlns:a16="http://schemas.microsoft.com/office/drawing/2014/main" id="{09EF79EF-3CB1-184C-B09D-A71D83950CD5}"/>
              </a:ext>
            </a:extLst>
          </p:cNvPr>
          <p:cNvPicPr>
            <a:picLocks noChangeAspect="1"/>
          </p:cNvPicPr>
          <p:nvPr/>
        </p:nvPicPr>
        <p:blipFill>
          <a:blip r:embed="rId4"/>
          <a:stretch>
            <a:fillRect/>
          </a:stretch>
        </p:blipFill>
        <p:spPr>
          <a:xfrm>
            <a:off x="3928108" y="2525014"/>
            <a:ext cx="3939647" cy="3725780"/>
          </a:xfrm>
          <a:prstGeom prst="rect">
            <a:avLst/>
          </a:prstGeom>
        </p:spPr>
      </p:pic>
    </p:spTree>
    <p:extLst>
      <p:ext uri="{BB962C8B-B14F-4D97-AF65-F5344CB8AC3E}">
        <p14:creationId xmlns:p14="http://schemas.microsoft.com/office/powerpoint/2010/main" val="345649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87114" y="1128760"/>
            <a:ext cx="2470880" cy="5317010"/>
          </a:xfrm>
        </p:spPr>
        <p:txBody>
          <a:bodyPr>
            <a:normAutofit fontScale="92500"/>
          </a:bodyPr>
          <a:lstStyle/>
          <a:p>
            <a:r>
              <a:rPr lang="en-US" sz="2600" dirty="0">
                <a:latin typeface="Helvetica" pitchFamily="2" charset="0"/>
              </a:rPr>
              <a:t>That means that everything else (D1,D2, and D4 through D14) is our </a:t>
            </a:r>
            <a:r>
              <a:rPr lang="en-US" sz="2600" b="1" dirty="0">
                <a:latin typeface="Helvetica" pitchFamily="2" charset="0"/>
              </a:rPr>
              <a:t>training set</a:t>
            </a:r>
            <a:r>
              <a:rPr lang="en-US" sz="2600" dirty="0">
                <a:latin typeface="Helvetica" pitchFamily="2" charset="0"/>
              </a:rPr>
              <a:t>.</a:t>
            </a:r>
          </a:p>
          <a:p>
            <a:endParaRPr lang="en-US" sz="2600" dirty="0">
              <a:latin typeface="Helvetica" pitchFamily="2" charset="0"/>
            </a:endParaRPr>
          </a:p>
          <a:p>
            <a:r>
              <a:rPr lang="en-US" sz="2600" dirty="0">
                <a:latin typeface="Helvetica" pitchFamily="2" charset="0"/>
              </a:rPr>
              <a:t>We’ll use this to build the model.</a:t>
            </a:r>
          </a:p>
          <a:p>
            <a:endParaRPr lang="en-US" sz="2400" dirty="0">
              <a:latin typeface="Helvetica" pitchFamily="2" charset="0"/>
            </a:endParaRPr>
          </a:p>
        </p:txBody>
      </p:sp>
      <p:graphicFrame>
        <p:nvGraphicFramePr>
          <p:cNvPr id="4" name="Table 3">
            <a:extLst>
              <a:ext uri="{FF2B5EF4-FFF2-40B4-BE49-F238E27FC236}">
                <a16:creationId xmlns:a16="http://schemas.microsoft.com/office/drawing/2014/main" id="{76FA0715-0D9E-D84D-B6B1-DCF21095FA4C}"/>
              </a:ext>
            </a:extLst>
          </p:cNvPr>
          <p:cNvGraphicFramePr>
            <a:graphicFrameLocks noGrp="1"/>
          </p:cNvGraphicFramePr>
          <p:nvPr>
            <p:extLst>
              <p:ext uri="{D42A27DB-BD31-4B8C-83A1-F6EECF244321}">
                <p14:modId xmlns:p14="http://schemas.microsoft.com/office/powerpoint/2010/main" val="2549602382"/>
              </p:ext>
            </p:extLst>
          </p:nvPr>
        </p:nvGraphicFramePr>
        <p:xfrm>
          <a:off x="3537679" y="650240"/>
          <a:ext cx="6966904" cy="5557520"/>
        </p:xfrm>
        <a:graphic>
          <a:graphicData uri="http://schemas.openxmlformats.org/drawingml/2006/table">
            <a:tbl>
              <a:tblPr firstRow="1" bandRow="1">
                <a:tableStyleId>{5C22544A-7EE6-4342-B048-85BDC9FD1C3A}</a:tableStyleId>
              </a:tblPr>
              <a:tblGrid>
                <a:gridCol w="596265">
                  <a:extLst>
                    <a:ext uri="{9D8B030D-6E8A-4147-A177-3AD203B41FA5}">
                      <a16:colId xmlns:a16="http://schemas.microsoft.com/office/drawing/2014/main" val="20000"/>
                    </a:ext>
                  </a:extLst>
                </a:gridCol>
                <a:gridCol w="1089343">
                  <a:extLst>
                    <a:ext uri="{9D8B030D-6E8A-4147-A177-3AD203B41FA5}">
                      <a16:colId xmlns:a16="http://schemas.microsoft.com/office/drawing/2014/main" val="20001"/>
                    </a:ext>
                  </a:extLst>
                </a:gridCol>
                <a:gridCol w="1595755">
                  <a:extLst>
                    <a:ext uri="{9D8B030D-6E8A-4147-A177-3AD203B41FA5}">
                      <a16:colId xmlns:a16="http://schemas.microsoft.com/office/drawing/2014/main" val="20002"/>
                    </a:ext>
                  </a:extLst>
                </a:gridCol>
                <a:gridCol w="1254443">
                  <a:extLst>
                    <a:ext uri="{9D8B030D-6E8A-4147-A177-3AD203B41FA5}">
                      <a16:colId xmlns:a16="http://schemas.microsoft.com/office/drawing/2014/main" val="20003"/>
                    </a:ext>
                  </a:extLst>
                </a:gridCol>
                <a:gridCol w="863918">
                  <a:extLst>
                    <a:ext uri="{9D8B030D-6E8A-4147-A177-3AD203B41FA5}">
                      <a16:colId xmlns:a16="http://schemas.microsoft.com/office/drawing/2014/main" val="20004"/>
                    </a:ext>
                  </a:extLst>
                </a:gridCol>
                <a:gridCol w="1567180">
                  <a:extLst>
                    <a:ext uri="{9D8B030D-6E8A-4147-A177-3AD203B41FA5}">
                      <a16:colId xmlns:a16="http://schemas.microsoft.com/office/drawing/2014/main" val="20005"/>
                    </a:ext>
                  </a:extLst>
                </a:gridCol>
              </a:tblGrid>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Day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Outlook</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Humidity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Wind</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Play Tennis?</a:t>
                      </a:r>
                    </a:p>
                  </a:txBody>
                  <a:tcPr/>
                </a:tc>
                <a:extLst>
                  <a:ext uri="{0D108BD9-81ED-4DB2-BD59-A6C34878D82A}">
                    <a16:rowId xmlns:a16="http://schemas.microsoft.com/office/drawing/2014/main" val="10000"/>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D1</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1"/>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D2</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D3</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3"/>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D4</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4"/>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D5</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5"/>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D6</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6"/>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D7</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7"/>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D8</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8"/>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D9</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9"/>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D10</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0"/>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D11</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1"/>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D12</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2"/>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D13</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3"/>
                  </a:ext>
                </a:extLst>
              </a:tr>
              <a:tr h="19543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D14</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4988212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517A1D3A-D524-754E-AC5A-D495F0C1C62D}"/>
                  </a:ext>
                </a:extLst>
              </p:cNvPr>
              <p:cNvSpPr/>
              <p:nvPr/>
            </p:nvSpPr>
            <p:spPr>
              <a:xfrm>
                <a:off x="4314849" y="321351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𝑇𝑒𝑚𝑝𝑒𝑟𝑎𝑡𝑢𝑟𝑒</m:t>
                      </m:r>
                    </m:oMath>
                  </m:oMathPara>
                </a14:m>
                <a:endParaRPr lang="en-US" dirty="0">
                  <a:solidFill>
                    <a:schemeClr val="bg1"/>
                  </a:solidFill>
                </a:endParaRPr>
              </a:p>
            </p:txBody>
          </p:sp>
        </mc:Choice>
        <mc:Fallback xmlns="">
          <p:sp>
            <p:nvSpPr>
              <p:cNvPr id="6" name="Oval 5">
                <a:extLst>
                  <a:ext uri="{FF2B5EF4-FFF2-40B4-BE49-F238E27FC236}">
                    <a16:creationId xmlns:a16="http://schemas.microsoft.com/office/drawing/2014/main" id="{517A1D3A-D524-754E-AC5A-D495F0C1C62D}"/>
                  </a:ext>
                </a:extLst>
              </p:cNvPr>
              <p:cNvSpPr>
                <a:spLocks noRot="1" noChangeAspect="1" noMove="1" noResize="1" noEditPoints="1" noAdjustHandles="1" noChangeArrowheads="1" noChangeShapeType="1" noTextEdit="1"/>
              </p:cNvSpPr>
              <p:nvPr/>
            </p:nvSpPr>
            <p:spPr>
              <a:xfrm>
                <a:off x="4314849" y="3213514"/>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167D1BF5-A2C5-0D4F-BCC1-C487EDA626E5}"/>
                  </a:ext>
                </a:extLst>
              </p:cNvPr>
              <p:cNvSpPr/>
              <p:nvPr/>
            </p:nvSpPr>
            <p:spPr>
              <a:xfrm>
                <a:off x="6408757" y="321351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𝐻𝑢𝑚𝑖𝑑𝑖𝑡𝑦</m:t>
                      </m:r>
                    </m:oMath>
                  </m:oMathPara>
                </a14:m>
                <a:endParaRPr lang="en-US" dirty="0">
                  <a:solidFill>
                    <a:schemeClr val="bg1"/>
                  </a:solidFill>
                </a:endParaRPr>
              </a:p>
            </p:txBody>
          </p:sp>
        </mc:Choice>
        <mc:Fallback xmlns="">
          <p:sp>
            <p:nvSpPr>
              <p:cNvPr id="7" name="Oval 6">
                <a:extLst>
                  <a:ext uri="{FF2B5EF4-FFF2-40B4-BE49-F238E27FC236}">
                    <a16:creationId xmlns:a16="http://schemas.microsoft.com/office/drawing/2014/main" id="{167D1BF5-A2C5-0D4F-BCC1-C487EDA626E5}"/>
                  </a:ext>
                </a:extLst>
              </p:cNvPr>
              <p:cNvSpPr>
                <a:spLocks noRot="1" noChangeAspect="1" noMove="1" noResize="1" noEditPoints="1" noAdjustHandles="1" noChangeArrowheads="1" noChangeShapeType="1" noTextEdit="1"/>
              </p:cNvSpPr>
              <p:nvPr/>
            </p:nvSpPr>
            <p:spPr>
              <a:xfrm>
                <a:off x="6408757" y="3213514"/>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0404FE6A-9AF8-9542-9005-F9D4E830E157}"/>
                  </a:ext>
                </a:extLst>
              </p:cNvPr>
              <p:cNvSpPr/>
              <p:nvPr/>
            </p:nvSpPr>
            <p:spPr>
              <a:xfrm>
                <a:off x="8502665" y="321351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𝑊𝑖𝑛𝑑</m:t>
                      </m:r>
                    </m:oMath>
                  </m:oMathPara>
                </a14:m>
                <a:endParaRPr lang="en-US" dirty="0">
                  <a:solidFill>
                    <a:schemeClr val="bg1"/>
                  </a:solidFill>
                </a:endParaRPr>
              </a:p>
            </p:txBody>
          </p:sp>
        </mc:Choice>
        <mc:Fallback xmlns="">
          <p:sp>
            <p:nvSpPr>
              <p:cNvPr id="8" name="Oval 7">
                <a:extLst>
                  <a:ext uri="{FF2B5EF4-FFF2-40B4-BE49-F238E27FC236}">
                    <a16:creationId xmlns:a16="http://schemas.microsoft.com/office/drawing/2014/main" id="{0404FE6A-9AF8-9542-9005-F9D4E830E157}"/>
                  </a:ext>
                </a:extLst>
              </p:cNvPr>
              <p:cNvSpPr>
                <a:spLocks noRot="1" noChangeAspect="1" noMove="1" noResize="1" noEditPoints="1" noAdjustHandles="1" noChangeArrowheads="1" noChangeShapeType="1" noTextEdit="1"/>
              </p:cNvSpPr>
              <p:nvPr/>
            </p:nvSpPr>
            <p:spPr>
              <a:xfrm>
                <a:off x="8502665" y="3213514"/>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C3BCE47F-F560-5840-AB33-80FC5C3E61CB}"/>
                  </a:ext>
                </a:extLst>
              </p:cNvPr>
              <p:cNvSpPr/>
              <p:nvPr/>
            </p:nvSpPr>
            <p:spPr>
              <a:xfrm>
                <a:off x="5357197" y="157501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𝑃𝑙𝑎𝑦</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𝑇𝑒𝑛𝑛𝑖𝑠</m:t>
                      </m:r>
                      <m:r>
                        <a:rPr lang="en-US" b="0" i="1" dirty="0"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9" name="Oval 8">
                <a:extLst>
                  <a:ext uri="{FF2B5EF4-FFF2-40B4-BE49-F238E27FC236}">
                    <a16:creationId xmlns:a16="http://schemas.microsoft.com/office/drawing/2014/main" id="{C3BCE47F-F560-5840-AB33-80FC5C3E61CB}"/>
                  </a:ext>
                </a:extLst>
              </p:cNvPr>
              <p:cNvSpPr>
                <a:spLocks noRot="1" noChangeAspect="1" noMove="1" noResize="1" noEditPoints="1" noAdjustHandles="1" noChangeArrowheads="1" noChangeShapeType="1" noTextEdit="1"/>
              </p:cNvSpPr>
              <p:nvPr/>
            </p:nvSpPr>
            <p:spPr>
              <a:xfrm>
                <a:off x="5357197" y="1575019"/>
                <a:ext cx="1695691" cy="636608"/>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5A80AB06-1871-1F47-BEF2-6D3D4A414F7F}"/>
                  </a:ext>
                </a:extLst>
              </p:cNvPr>
              <p:cNvSpPr/>
              <p:nvPr/>
            </p:nvSpPr>
            <p:spPr>
              <a:xfrm>
                <a:off x="2220941" y="321351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𝑂𝑢𝑡𝑙𝑜𝑜𝑘</m:t>
                      </m:r>
                    </m:oMath>
                  </m:oMathPara>
                </a14:m>
                <a:endParaRPr lang="en-US" dirty="0">
                  <a:solidFill>
                    <a:schemeClr val="bg1"/>
                  </a:solidFill>
                </a:endParaRPr>
              </a:p>
            </p:txBody>
          </p:sp>
        </mc:Choice>
        <mc:Fallback xmlns="">
          <p:sp>
            <p:nvSpPr>
              <p:cNvPr id="10" name="Oval 9">
                <a:extLst>
                  <a:ext uri="{FF2B5EF4-FFF2-40B4-BE49-F238E27FC236}">
                    <a16:creationId xmlns:a16="http://schemas.microsoft.com/office/drawing/2014/main" id="{5A80AB06-1871-1F47-BEF2-6D3D4A414F7F}"/>
                  </a:ext>
                </a:extLst>
              </p:cNvPr>
              <p:cNvSpPr>
                <a:spLocks noRot="1" noChangeAspect="1" noMove="1" noResize="1" noEditPoints="1" noAdjustHandles="1" noChangeArrowheads="1" noChangeShapeType="1" noTextEdit="1"/>
              </p:cNvSpPr>
              <p:nvPr/>
            </p:nvSpPr>
            <p:spPr>
              <a:xfrm>
                <a:off x="2220941" y="3213514"/>
                <a:ext cx="1695691" cy="636608"/>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7D92E67F-2AAC-4245-BD6C-C8CE7BC7F5F8}"/>
                  </a:ext>
                </a:extLst>
              </p:cNvPr>
              <p:cNvGraphicFramePr>
                <a:graphicFrameLocks noGrp="1"/>
              </p:cNvGraphicFramePr>
              <p:nvPr>
                <p:extLst>
                  <p:ext uri="{D42A27DB-BD31-4B8C-83A1-F6EECF244321}">
                    <p14:modId xmlns:p14="http://schemas.microsoft.com/office/powerpoint/2010/main" val="2269722938"/>
                  </p:ext>
                </p:extLst>
              </p:nvPr>
            </p:nvGraphicFramePr>
            <p:xfrm>
              <a:off x="1696829" y="1216691"/>
              <a:ext cx="3051196" cy="1478280"/>
            </p:xfrm>
            <a:graphic>
              <a:graphicData uri="http://schemas.openxmlformats.org/drawingml/2006/table">
                <a:tbl>
                  <a:tblPr firstRow="1" bandRow="1">
                    <a:tableStyleId>{5C22544A-7EE6-4342-B048-85BDC9FD1C3A}</a:tableStyleId>
                  </a:tblPr>
                  <a:tblGrid>
                    <a:gridCol w="1077539">
                      <a:extLst>
                        <a:ext uri="{9D8B030D-6E8A-4147-A177-3AD203B41FA5}">
                          <a16:colId xmlns:a16="http://schemas.microsoft.com/office/drawing/2014/main" val="20000"/>
                        </a:ext>
                      </a:extLst>
                    </a:gridCol>
                    <a:gridCol w="905347">
                      <a:extLst>
                        <a:ext uri="{9D8B030D-6E8A-4147-A177-3AD203B41FA5}">
                          <a16:colId xmlns:a16="http://schemas.microsoft.com/office/drawing/2014/main" val="20001"/>
                        </a:ext>
                      </a:extLst>
                    </a:gridCol>
                    <a:gridCol w="1068310">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𝑂</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𝑂</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𝑂</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𝑜𝑣𝑒𝑟𝑐𝑎𝑠𝑡</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𝑟𝑎𝑖𝑛</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3"/>
                      </a:ext>
                    </a:extLst>
                  </a:tr>
                </a:tbl>
              </a:graphicData>
            </a:graphic>
          </p:graphicFrame>
        </mc:Choice>
        <mc:Fallback xmlns="">
          <p:graphicFrame>
            <p:nvGraphicFramePr>
              <p:cNvPr id="11" name="Table 10">
                <a:extLst>
                  <a:ext uri="{FF2B5EF4-FFF2-40B4-BE49-F238E27FC236}">
                    <a16:creationId xmlns:a16="http://schemas.microsoft.com/office/drawing/2014/main" id="{7D92E67F-2AAC-4245-BD6C-C8CE7BC7F5F8}"/>
                  </a:ext>
                </a:extLst>
              </p:cNvPr>
              <p:cNvGraphicFramePr>
                <a:graphicFrameLocks noGrp="1"/>
              </p:cNvGraphicFramePr>
              <p:nvPr>
                <p:extLst>
                  <p:ext uri="{D42A27DB-BD31-4B8C-83A1-F6EECF244321}">
                    <p14:modId xmlns:p14="http://schemas.microsoft.com/office/powerpoint/2010/main" val="2269722938"/>
                  </p:ext>
                </p:extLst>
              </p:nvPr>
            </p:nvGraphicFramePr>
            <p:xfrm>
              <a:off x="1696829" y="1216691"/>
              <a:ext cx="3051196" cy="1478280"/>
            </p:xfrm>
            <a:graphic>
              <a:graphicData uri="http://schemas.openxmlformats.org/drawingml/2006/table">
                <a:tbl>
                  <a:tblPr firstRow="1" bandRow="1">
                    <a:tableStyleId>{5C22544A-7EE6-4342-B048-85BDC9FD1C3A}</a:tableStyleId>
                  </a:tblPr>
                  <a:tblGrid>
                    <a:gridCol w="1077539">
                      <a:extLst>
                        <a:ext uri="{9D8B030D-6E8A-4147-A177-3AD203B41FA5}">
                          <a16:colId xmlns:a16="http://schemas.microsoft.com/office/drawing/2014/main" val="20000"/>
                        </a:ext>
                      </a:extLst>
                    </a:gridCol>
                    <a:gridCol w="905347">
                      <a:extLst>
                        <a:ext uri="{9D8B030D-6E8A-4147-A177-3AD203B41FA5}">
                          <a16:colId xmlns:a16="http://schemas.microsoft.com/office/drawing/2014/main" val="20001"/>
                        </a:ext>
                      </a:extLst>
                    </a:gridCol>
                    <a:gridCol w="1068310">
                      <a:extLst>
                        <a:ext uri="{9D8B030D-6E8A-4147-A177-3AD203B41FA5}">
                          <a16:colId xmlns:a16="http://schemas.microsoft.com/office/drawing/2014/main" val="20002"/>
                        </a:ext>
                      </a:extLst>
                    </a:gridCol>
                  </a:tblGrid>
                  <a:tr h="365760">
                    <a:tc>
                      <a:txBody>
                        <a:bodyPr/>
                        <a:lstStyle/>
                        <a:p>
                          <a:endParaRPr lang="en-US"/>
                        </a:p>
                      </a:txBody>
                      <a:tcPr>
                        <a:blipFill>
                          <a:blip r:embed="rId8"/>
                          <a:stretch>
                            <a:fillRect l="-1176" r="-185882" b="-327586"/>
                          </a:stretch>
                        </a:blipFill>
                      </a:tcPr>
                    </a:tc>
                    <a:tc>
                      <a:txBody>
                        <a:bodyPr/>
                        <a:lstStyle/>
                        <a:p>
                          <a:endParaRPr lang="en-US"/>
                        </a:p>
                      </a:txBody>
                      <a:tcPr>
                        <a:blipFill>
                          <a:blip r:embed="rId8"/>
                          <a:stretch>
                            <a:fillRect l="-119444" r="-119444" b="-327586"/>
                          </a:stretch>
                        </a:blipFill>
                      </a:tcPr>
                    </a:tc>
                    <a:tc>
                      <a:txBody>
                        <a:bodyPr/>
                        <a:lstStyle/>
                        <a:p>
                          <a:endParaRPr lang="en-US"/>
                        </a:p>
                      </a:txBody>
                      <a:tcPr>
                        <a:blipFill>
                          <a:blip r:embed="rId8"/>
                          <a:stretch>
                            <a:fillRect l="-188095" r="-2381" b="-3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8"/>
                          <a:stretch>
                            <a:fillRect l="-1176" t="-96667" r="-185882" b="-216667"/>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endParaRPr lang="en-US"/>
                        </a:p>
                      </a:txBody>
                      <a:tcPr>
                        <a:blipFill>
                          <a:blip r:embed="rId8"/>
                          <a:stretch>
                            <a:fillRect l="-1176" t="-203448" r="-185882" b="-1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r h="370840">
                    <a:tc>
                      <a:txBody>
                        <a:bodyPr/>
                        <a:lstStyle/>
                        <a:p>
                          <a:endParaRPr lang="en-US"/>
                        </a:p>
                      </a:txBody>
                      <a:tcPr>
                        <a:blipFill>
                          <a:blip r:embed="rId8"/>
                          <a:stretch>
                            <a:fillRect l="-1176" t="-293333" r="-185882" b="-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3"/>
                      </a:ext>
                    </a:extLst>
                  </a:tr>
                </a:tbl>
              </a:graphicData>
            </a:graphic>
          </p:graphicFrame>
        </mc:Fallback>
      </mc:AlternateContent>
      <p:cxnSp>
        <p:nvCxnSpPr>
          <p:cNvPr id="12" name="Straight Arrow Connector 11">
            <a:extLst>
              <a:ext uri="{FF2B5EF4-FFF2-40B4-BE49-F238E27FC236}">
                <a16:creationId xmlns:a16="http://schemas.microsoft.com/office/drawing/2014/main" id="{14E390F2-6474-0F46-B4D9-2E3D0C69CF01}"/>
              </a:ext>
            </a:extLst>
          </p:cNvPr>
          <p:cNvCxnSpPr>
            <a:stCxn id="9" idx="4"/>
            <a:endCxn id="10" idx="7"/>
          </p:cNvCxnSpPr>
          <p:nvPr/>
        </p:nvCxnSpPr>
        <p:spPr>
          <a:xfrm flipH="1">
            <a:off x="3668304" y="2211627"/>
            <a:ext cx="2536739"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8F923A-33B5-CC46-926D-10EAF7BADFA8}"/>
              </a:ext>
            </a:extLst>
          </p:cNvPr>
          <p:cNvCxnSpPr>
            <a:stCxn id="9" idx="4"/>
            <a:endCxn id="6" idx="0"/>
          </p:cNvCxnSpPr>
          <p:nvPr/>
        </p:nvCxnSpPr>
        <p:spPr>
          <a:xfrm flipH="1">
            <a:off x="5162695" y="2211627"/>
            <a:ext cx="1042348"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FFB50D3-5B87-6E4B-BE48-F5FF7687629A}"/>
              </a:ext>
            </a:extLst>
          </p:cNvPr>
          <p:cNvCxnSpPr>
            <a:stCxn id="9" idx="4"/>
            <a:endCxn id="7" idx="0"/>
          </p:cNvCxnSpPr>
          <p:nvPr/>
        </p:nvCxnSpPr>
        <p:spPr>
          <a:xfrm>
            <a:off x="6205043" y="2211627"/>
            <a:ext cx="1051560"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D53EFFD-A606-CA42-B74C-398E6A4318D5}"/>
              </a:ext>
            </a:extLst>
          </p:cNvPr>
          <p:cNvCxnSpPr>
            <a:stCxn id="9" idx="4"/>
            <a:endCxn id="8" idx="1"/>
          </p:cNvCxnSpPr>
          <p:nvPr/>
        </p:nvCxnSpPr>
        <p:spPr>
          <a:xfrm>
            <a:off x="6205043" y="2211627"/>
            <a:ext cx="2545950"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321ECA25-1D16-D740-82AA-F2E1C2CDBB54}"/>
                  </a:ext>
                </a:extLst>
              </p:cNvPr>
              <p:cNvGraphicFramePr>
                <a:graphicFrameLocks noGrp="1"/>
              </p:cNvGraphicFramePr>
              <p:nvPr>
                <p:extLst>
                  <p:ext uri="{D42A27DB-BD31-4B8C-83A1-F6EECF244321}">
                    <p14:modId xmlns:p14="http://schemas.microsoft.com/office/powerpoint/2010/main" val="573767108"/>
                  </p:ext>
                </p:extLst>
              </p:nvPr>
            </p:nvGraphicFramePr>
            <p:xfrm>
              <a:off x="7256603" y="1575019"/>
              <a:ext cx="1378908" cy="736600"/>
            </p:xfrm>
            <a:graphic>
              <a:graphicData uri="http://schemas.openxmlformats.org/drawingml/2006/table">
                <a:tbl>
                  <a:tblPr firstRow="1" bandRow="1">
                    <a:tableStyleId>{5C22544A-7EE6-4342-B048-85BDC9FD1C3A}</a:tableStyleId>
                  </a:tblPr>
                  <a:tblGrid>
                    <a:gridCol w="1378908">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𝑡𝑒𝑛𝑛𝑖𝑠</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bl>
              </a:graphicData>
            </a:graphic>
          </p:graphicFrame>
        </mc:Choice>
        <mc:Fallback xmlns="">
          <p:graphicFrame>
            <p:nvGraphicFramePr>
              <p:cNvPr id="16" name="Table 15">
                <a:extLst>
                  <a:ext uri="{FF2B5EF4-FFF2-40B4-BE49-F238E27FC236}">
                    <a16:creationId xmlns:a16="http://schemas.microsoft.com/office/drawing/2014/main" id="{321ECA25-1D16-D740-82AA-F2E1C2CDBB54}"/>
                  </a:ext>
                </a:extLst>
              </p:cNvPr>
              <p:cNvGraphicFramePr>
                <a:graphicFrameLocks noGrp="1"/>
              </p:cNvGraphicFramePr>
              <p:nvPr>
                <p:extLst>
                  <p:ext uri="{D42A27DB-BD31-4B8C-83A1-F6EECF244321}">
                    <p14:modId xmlns:p14="http://schemas.microsoft.com/office/powerpoint/2010/main" val="573767108"/>
                  </p:ext>
                </p:extLst>
              </p:nvPr>
            </p:nvGraphicFramePr>
            <p:xfrm>
              <a:off x="7256603" y="1575019"/>
              <a:ext cx="1378908" cy="736600"/>
            </p:xfrm>
            <a:graphic>
              <a:graphicData uri="http://schemas.openxmlformats.org/drawingml/2006/table">
                <a:tbl>
                  <a:tblPr firstRow="1" bandRow="1">
                    <a:tableStyleId>{5C22544A-7EE6-4342-B048-85BDC9FD1C3A}</a:tableStyleId>
                  </a:tblPr>
                  <a:tblGrid>
                    <a:gridCol w="1378908">
                      <a:extLst>
                        <a:ext uri="{9D8B030D-6E8A-4147-A177-3AD203B41FA5}">
                          <a16:colId xmlns:a16="http://schemas.microsoft.com/office/drawing/2014/main" val="20000"/>
                        </a:ext>
                      </a:extLst>
                    </a:gridCol>
                  </a:tblGrid>
                  <a:tr h="365760">
                    <a:tc>
                      <a:txBody>
                        <a:bodyPr/>
                        <a:lstStyle/>
                        <a:p>
                          <a:endParaRPr lang="en-US"/>
                        </a:p>
                      </a:txBody>
                      <a:tcPr>
                        <a:blipFill>
                          <a:blip r:embed="rId9"/>
                          <a:stretch>
                            <a:fillRect l="-917" t="-3448" r="-1835" b="-124138"/>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A20533E7-5BF0-384B-B9E8-7D13F32824B3}"/>
                  </a:ext>
                </a:extLst>
              </p:cNvPr>
              <p:cNvGraphicFramePr>
                <a:graphicFrameLocks noGrp="1"/>
              </p:cNvGraphicFramePr>
              <p:nvPr>
                <p:extLst>
                  <p:ext uri="{D42A27DB-BD31-4B8C-83A1-F6EECF244321}">
                    <p14:modId xmlns:p14="http://schemas.microsoft.com/office/powerpoint/2010/main" val="3115587651"/>
                  </p:ext>
                </p:extLst>
              </p:nvPr>
            </p:nvGraphicFramePr>
            <p:xfrm>
              <a:off x="2552116" y="4189924"/>
              <a:ext cx="2540193" cy="1478280"/>
            </p:xfrm>
            <a:graphic>
              <a:graphicData uri="http://schemas.openxmlformats.org/drawingml/2006/table">
                <a:tbl>
                  <a:tblPr firstRow="1" bandRow="1">
                    <a:tableStyleId>{5C22544A-7EE6-4342-B048-85BDC9FD1C3A}</a:tableStyleId>
                  </a:tblPr>
                  <a:tblGrid>
                    <a:gridCol w="648019">
                      <a:extLst>
                        <a:ext uri="{9D8B030D-6E8A-4147-A177-3AD203B41FA5}">
                          <a16:colId xmlns:a16="http://schemas.microsoft.com/office/drawing/2014/main" val="20000"/>
                        </a:ext>
                      </a:extLst>
                    </a:gridCol>
                    <a:gridCol w="851026">
                      <a:extLst>
                        <a:ext uri="{9D8B030D-6E8A-4147-A177-3AD203B41FA5}">
                          <a16:colId xmlns:a16="http://schemas.microsoft.com/office/drawing/2014/main" val="20001"/>
                        </a:ext>
                      </a:extLst>
                    </a:gridCol>
                    <a:gridCol w="1041148">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𝑀</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𝑀</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𝑀</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h𝑜𝑡</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𝑚𝑖𝑙𝑑</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𝑐𝑜𝑜𝑙</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3"/>
                      </a:ext>
                    </a:extLst>
                  </a:tr>
                </a:tbl>
              </a:graphicData>
            </a:graphic>
          </p:graphicFrame>
        </mc:Choice>
        <mc:Fallback xmlns="">
          <p:graphicFrame>
            <p:nvGraphicFramePr>
              <p:cNvPr id="17" name="Table 16">
                <a:extLst>
                  <a:ext uri="{FF2B5EF4-FFF2-40B4-BE49-F238E27FC236}">
                    <a16:creationId xmlns:a16="http://schemas.microsoft.com/office/drawing/2014/main" id="{A20533E7-5BF0-384B-B9E8-7D13F32824B3}"/>
                  </a:ext>
                </a:extLst>
              </p:cNvPr>
              <p:cNvGraphicFramePr>
                <a:graphicFrameLocks noGrp="1"/>
              </p:cNvGraphicFramePr>
              <p:nvPr>
                <p:extLst>
                  <p:ext uri="{D42A27DB-BD31-4B8C-83A1-F6EECF244321}">
                    <p14:modId xmlns:p14="http://schemas.microsoft.com/office/powerpoint/2010/main" val="3115587651"/>
                  </p:ext>
                </p:extLst>
              </p:nvPr>
            </p:nvGraphicFramePr>
            <p:xfrm>
              <a:off x="2552116" y="4189924"/>
              <a:ext cx="2540193" cy="1478280"/>
            </p:xfrm>
            <a:graphic>
              <a:graphicData uri="http://schemas.openxmlformats.org/drawingml/2006/table">
                <a:tbl>
                  <a:tblPr firstRow="1" bandRow="1">
                    <a:tableStyleId>{5C22544A-7EE6-4342-B048-85BDC9FD1C3A}</a:tableStyleId>
                  </a:tblPr>
                  <a:tblGrid>
                    <a:gridCol w="648019">
                      <a:extLst>
                        <a:ext uri="{9D8B030D-6E8A-4147-A177-3AD203B41FA5}">
                          <a16:colId xmlns:a16="http://schemas.microsoft.com/office/drawing/2014/main" val="20000"/>
                        </a:ext>
                      </a:extLst>
                    </a:gridCol>
                    <a:gridCol w="851026">
                      <a:extLst>
                        <a:ext uri="{9D8B030D-6E8A-4147-A177-3AD203B41FA5}">
                          <a16:colId xmlns:a16="http://schemas.microsoft.com/office/drawing/2014/main" val="20001"/>
                        </a:ext>
                      </a:extLst>
                    </a:gridCol>
                    <a:gridCol w="1041148">
                      <a:extLst>
                        <a:ext uri="{9D8B030D-6E8A-4147-A177-3AD203B41FA5}">
                          <a16:colId xmlns:a16="http://schemas.microsoft.com/office/drawing/2014/main" val="20002"/>
                        </a:ext>
                      </a:extLst>
                    </a:gridCol>
                  </a:tblGrid>
                  <a:tr h="365760">
                    <a:tc>
                      <a:txBody>
                        <a:bodyPr/>
                        <a:lstStyle/>
                        <a:p>
                          <a:endParaRPr lang="en-US"/>
                        </a:p>
                      </a:txBody>
                      <a:tcPr>
                        <a:blipFill>
                          <a:blip r:embed="rId10"/>
                          <a:stretch>
                            <a:fillRect r="-298039" b="-331034"/>
                          </a:stretch>
                        </a:blipFill>
                      </a:tcPr>
                    </a:tc>
                    <a:tc>
                      <a:txBody>
                        <a:bodyPr/>
                        <a:lstStyle/>
                        <a:p>
                          <a:endParaRPr lang="en-US"/>
                        </a:p>
                      </a:txBody>
                      <a:tcPr>
                        <a:blipFill>
                          <a:blip r:embed="rId10"/>
                          <a:stretch>
                            <a:fillRect l="-75000" r="-123529" b="-331034"/>
                          </a:stretch>
                        </a:blipFill>
                      </a:tcPr>
                    </a:tc>
                    <a:tc>
                      <a:txBody>
                        <a:bodyPr/>
                        <a:lstStyle/>
                        <a:p>
                          <a:endParaRPr lang="en-US"/>
                        </a:p>
                      </a:txBody>
                      <a:tcPr>
                        <a:blipFill>
                          <a:blip r:embed="rId10"/>
                          <a:stretch>
                            <a:fillRect l="-145122" r="-2439" b="-3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t="-96667" r="-298039" b="-2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t="-203448" r="-298039" b="-1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r h="370840">
                    <a:tc>
                      <a:txBody>
                        <a:bodyPr/>
                        <a:lstStyle/>
                        <a:p>
                          <a:endParaRPr lang="en-US"/>
                        </a:p>
                      </a:txBody>
                      <a:tcPr>
                        <a:blipFill>
                          <a:blip r:embed="rId10"/>
                          <a:stretch>
                            <a:fillRect t="-293333" r="-298039" b="-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1A04B1ED-ADF3-5443-A2A7-5FD863933435}"/>
                  </a:ext>
                </a:extLst>
              </p:cNvPr>
              <p:cNvGraphicFramePr>
                <a:graphicFrameLocks noGrp="1"/>
              </p:cNvGraphicFramePr>
              <p:nvPr>
                <p:extLst>
                  <p:ext uri="{D42A27DB-BD31-4B8C-83A1-F6EECF244321}">
                    <p14:modId xmlns:p14="http://schemas.microsoft.com/office/powerpoint/2010/main" val="564867248"/>
                  </p:ext>
                </p:extLst>
              </p:nvPr>
            </p:nvGraphicFramePr>
            <p:xfrm>
              <a:off x="5133730" y="4189924"/>
              <a:ext cx="2792057" cy="1107440"/>
            </p:xfrm>
            <a:graphic>
              <a:graphicData uri="http://schemas.openxmlformats.org/drawingml/2006/table">
                <a:tbl>
                  <a:tblPr firstRow="1" bandRow="1">
                    <a:tableStyleId>{5C22544A-7EE6-4342-B048-85BDC9FD1C3A}</a:tableStyleId>
                  </a:tblPr>
                  <a:tblGrid>
                    <a:gridCol w="899883">
                      <a:extLst>
                        <a:ext uri="{9D8B030D-6E8A-4147-A177-3AD203B41FA5}">
                          <a16:colId xmlns:a16="http://schemas.microsoft.com/office/drawing/2014/main" val="20000"/>
                        </a:ext>
                      </a:extLst>
                    </a:gridCol>
                    <a:gridCol w="851025">
                      <a:extLst>
                        <a:ext uri="{9D8B030D-6E8A-4147-A177-3AD203B41FA5}">
                          <a16:colId xmlns:a16="http://schemas.microsoft.com/office/drawing/2014/main" val="20001"/>
                        </a:ext>
                      </a:extLst>
                    </a:gridCol>
                    <a:gridCol w="1041149">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𝐻</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𝐻</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𝐻</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h𝑖𝑔h</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𝑛𝑜𝑟𝑚𝑎𝑙</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bl>
              </a:graphicData>
            </a:graphic>
          </p:graphicFrame>
        </mc:Choice>
        <mc:Fallback xmlns="">
          <p:graphicFrame>
            <p:nvGraphicFramePr>
              <p:cNvPr id="18" name="Table 17">
                <a:extLst>
                  <a:ext uri="{FF2B5EF4-FFF2-40B4-BE49-F238E27FC236}">
                    <a16:creationId xmlns:a16="http://schemas.microsoft.com/office/drawing/2014/main" id="{1A04B1ED-ADF3-5443-A2A7-5FD863933435}"/>
                  </a:ext>
                </a:extLst>
              </p:cNvPr>
              <p:cNvGraphicFramePr>
                <a:graphicFrameLocks noGrp="1"/>
              </p:cNvGraphicFramePr>
              <p:nvPr>
                <p:extLst>
                  <p:ext uri="{D42A27DB-BD31-4B8C-83A1-F6EECF244321}">
                    <p14:modId xmlns:p14="http://schemas.microsoft.com/office/powerpoint/2010/main" val="564867248"/>
                  </p:ext>
                </p:extLst>
              </p:nvPr>
            </p:nvGraphicFramePr>
            <p:xfrm>
              <a:off x="5133730" y="4189924"/>
              <a:ext cx="2792057" cy="1107440"/>
            </p:xfrm>
            <a:graphic>
              <a:graphicData uri="http://schemas.openxmlformats.org/drawingml/2006/table">
                <a:tbl>
                  <a:tblPr firstRow="1" bandRow="1">
                    <a:tableStyleId>{5C22544A-7EE6-4342-B048-85BDC9FD1C3A}</a:tableStyleId>
                  </a:tblPr>
                  <a:tblGrid>
                    <a:gridCol w="899883">
                      <a:extLst>
                        <a:ext uri="{9D8B030D-6E8A-4147-A177-3AD203B41FA5}">
                          <a16:colId xmlns:a16="http://schemas.microsoft.com/office/drawing/2014/main" val="20000"/>
                        </a:ext>
                      </a:extLst>
                    </a:gridCol>
                    <a:gridCol w="851025">
                      <a:extLst>
                        <a:ext uri="{9D8B030D-6E8A-4147-A177-3AD203B41FA5}">
                          <a16:colId xmlns:a16="http://schemas.microsoft.com/office/drawing/2014/main" val="20001"/>
                        </a:ext>
                      </a:extLst>
                    </a:gridCol>
                    <a:gridCol w="1041149">
                      <a:extLst>
                        <a:ext uri="{9D8B030D-6E8A-4147-A177-3AD203B41FA5}">
                          <a16:colId xmlns:a16="http://schemas.microsoft.com/office/drawing/2014/main" val="20002"/>
                        </a:ext>
                      </a:extLst>
                    </a:gridCol>
                  </a:tblGrid>
                  <a:tr h="365760">
                    <a:tc>
                      <a:txBody>
                        <a:bodyPr/>
                        <a:lstStyle/>
                        <a:p>
                          <a:endParaRPr lang="en-US"/>
                        </a:p>
                      </a:txBody>
                      <a:tcPr>
                        <a:blipFill>
                          <a:blip r:embed="rId11"/>
                          <a:stretch>
                            <a:fillRect l="-1408" r="-212676" b="-227586"/>
                          </a:stretch>
                        </a:blipFill>
                      </a:tcPr>
                    </a:tc>
                    <a:tc>
                      <a:txBody>
                        <a:bodyPr/>
                        <a:lstStyle/>
                        <a:p>
                          <a:endParaRPr lang="en-US"/>
                        </a:p>
                      </a:txBody>
                      <a:tcPr>
                        <a:blipFill>
                          <a:blip r:embed="rId11"/>
                          <a:stretch>
                            <a:fillRect l="-105882" r="-122059" b="-227586"/>
                          </a:stretch>
                        </a:blipFill>
                      </a:tcPr>
                    </a:tc>
                    <a:tc>
                      <a:txBody>
                        <a:bodyPr/>
                        <a:lstStyle/>
                        <a:p>
                          <a:endParaRPr lang="en-US"/>
                        </a:p>
                      </a:txBody>
                      <a:tcPr>
                        <a:blipFill>
                          <a:blip r:embed="rId11"/>
                          <a:stretch>
                            <a:fillRect l="-170732" r="-1220"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11"/>
                          <a:stretch>
                            <a:fillRect l="-1408" t="-96667" r="-212676" b="-120000"/>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endParaRPr lang="en-US"/>
                        </a:p>
                      </a:txBody>
                      <a:tcPr>
                        <a:blipFill>
                          <a:blip r:embed="rId11"/>
                          <a:stretch>
                            <a:fillRect l="-1408" t="-196667" r="-212676" b="-20000"/>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9" name="Table 18">
                <a:extLst>
                  <a:ext uri="{FF2B5EF4-FFF2-40B4-BE49-F238E27FC236}">
                    <a16:creationId xmlns:a16="http://schemas.microsoft.com/office/drawing/2014/main" id="{C6CFD90E-6AB7-804D-9DF2-043A13E1EE1C}"/>
                  </a:ext>
                </a:extLst>
              </p:cNvPr>
              <p:cNvGraphicFramePr>
                <a:graphicFrameLocks noGrp="1"/>
              </p:cNvGraphicFramePr>
              <p:nvPr>
                <p:extLst>
                  <p:ext uri="{D42A27DB-BD31-4B8C-83A1-F6EECF244321}">
                    <p14:modId xmlns:p14="http://schemas.microsoft.com/office/powerpoint/2010/main" val="234660939"/>
                  </p:ext>
                </p:extLst>
              </p:nvPr>
            </p:nvGraphicFramePr>
            <p:xfrm>
              <a:off x="7968647" y="4189925"/>
              <a:ext cx="2836146" cy="1107440"/>
            </p:xfrm>
            <a:graphic>
              <a:graphicData uri="http://schemas.openxmlformats.org/drawingml/2006/table">
                <a:tbl>
                  <a:tblPr firstRow="1" bandRow="1">
                    <a:tableStyleId>{5C22544A-7EE6-4342-B048-85BDC9FD1C3A}</a:tableStyleId>
                  </a:tblPr>
                  <a:tblGrid>
                    <a:gridCol w="853436">
                      <a:extLst>
                        <a:ext uri="{9D8B030D-6E8A-4147-A177-3AD203B41FA5}">
                          <a16:colId xmlns:a16="http://schemas.microsoft.com/office/drawing/2014/main" val="20000"/>
                        </a:ext>
                      </a:extLst>
                    </a:gridCol>
                    <a:gridCol w="896293">
                      <a:extLst>
                        <a:ext uri="{9D8B030D-6E8A-4147-A177-3AD203B41FA5}">
                          <a16:colId xmlns:a16="http://schemas.microsoft.com/office/drawing/2014/main" val="20001"/>
                        </a:ext>
                      </a:extLst>
                    </a:gridCol>
                    <a:gridCol w="1086417">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𝑊</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𝑊</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𝑊</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𝑤𝑒𝑎𝑘</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𝑠𝑡𝑟𝑜𝑛𝑔</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bl>
              </a:graphicData>
            </a:graphic>
          </p:graphicFrame>
        </mc:Choice>
        <mc:Fallback xmlns="">
          <p:graphicFrame>
            <p:nvGraphicFramePr>
              <p:cNvPr id="19" name="Table 18">
                <a:extLst>
                  <a:ext uri="{FF2B5EF4-FFF2-40B4-BE49-F238E27FC236}">
                    <a16:creationId xmlns:a16="http://schemas.microsoft.com/office/drawing/2014/main" id="{C6CFD90E-6AB7-804D-9DF2-043A13E1EE1C}"/>
                  </a:ext>
                </a:extLst>
              </p:cNvPr>
              <p:cNvGraphicFramePr>
                <a:graphicFrameLocks noGrp="1"/>
              </p:cNvGraphicFramePr>
              <p:nvPr>
                <p:extLst>
                  <p:ext uri="{D42A27DB-BD31-4B8C-83A1-F6EECF244321}">
                    <p14:modId xmlns:p14="http://schemas.microsoft.com/office/powerpoint/2010/main" val="234660939"/>
                  </p:ext>
                </p:extLst>
              </p:nvPr>
            </p:nvGraphicFramePr>
            <p:xfrm>
              <a:off x="7968647" y="4189925"/>
              <a:ext cx="2836146" cy="1107440"/>
            </p:xfrm>
            <a:graphic>
              <a:graphicData uri="http://schemas.openxmlformats.org/drawingml/2006/table">
                <a:tbl>
                  <a:tblPr firstRow="1" bandRow="1">
                    <a:tableStyleId>{5C22544A-7EE6-4342-B048-85BDC9FD1C3A}</a:tableStyleId>
                  </a:tblPr>
                  <a:tblGrid>
                    <a:gridCol w="853436">
                      <a:extLst>
                        <a:ext uri="{9D8B030D-6E8A-4147-A177-3AD203B41FA5}">
                          <a16:colId xmlns:a16="http://schemas.microsoft.com/office/drawing/2014/main" val="20000"/>
                        </a:ext>
                      </a:extLst>
                    </a:gridCol>
                    <a:gridCol w="896293">
                      <a:extLst>
                        <a:ext uri="{9D8B030D-6E8A-4147-A177-3AD203B41FA5}">
                          <a16:colId xmlns:a16="http://schemas.microsoft.com/office/drawing/2014/main" val="20001"/>
                        </a:ext>
                      </a:extLst>
                    </a:gridCol>
                    <a:gridCol w="1086417">
                      <a:extLst>
                        <a:ext uri="{9D8B030D-6E8A-4147-A177-3AD203B41FA5}">
                          <a16:colId xmlns:a16="http://schemas.microsoft.com/office/drawing/2014/main" val="20002"/>
                        </a:ext>
                      </a:extLst>
                    </a:gridCol>
                  </a:tblGrid>
                  <a:tr h="365760">
                    <a:tc>
                      <a:txBody>
                        <a:bodyPr/>
                        <a:lstStyle/>
                        <a:p>
                          <a:endParaRPr lang="en-US"/>
                        </a:p>
                      </a:txBody>
                      <a:tcPr>
                        <a:blipFill>
                          <a:blip r:embed="rId12"/>
                          <a:stretch>
                            <a:fillRect l="-1493" r="-235821" b="-227586"/>
                          </a:stretch>
                        </a:blipFill>
                      </a:tcPr>
                    </a:tc>
                    <a:tc>
                      <a:txBody>
                        <a:bodyPr/>
                        <a:lstStyle/>
                        <a:p>
                          <a:endParaRPr lang="en-US"/>
                        </a:p>
                      </a:txBody>
                      <a:tcPr>
                        <a:blipFill>
                          <a:blip r:embed="rId12"/>
                          <a:stretch>
                            <a:fillRect l="-95775" r="-122535" b="-227586"/>
                          </a:stretch>
                        </a:blipFill>
                      </a:tcPr>
                    </a:tc>
                    <a:tc>
                      <a:txBody>
                        <a:bodyPr/>
                        <a:lstStyle/>
                        <a:p>
                          <a:endParaRPr lang="en-US"/>
                        </a:p>
                      </a:txBody>
                      <a:tcPr>
                        <a:blipFill>
                          <a:blip r:embed="rId12"/>
                          <a:stretch>
                            <a:fillRect l="-161628" r="-1163"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12"/>
                          <a:stretch>
                            <a:fillRect l="-1493" t="-96667" r="-235821" b="-120000"/>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endParaRPr lang="en-US"/>
                        </a:p>
                      </a:txBody>
                      <a:tcPr>
                        <a:blipFill>
                          <a:blip r:embed="rId12"/>
                          <a:stretch>
                            <a:fillRect l="-1493" t="-196667" r="-235821" b="-20000"/>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bl>
              </a:graphicData>
            </a:graphic>
          </p:graphicFrame>
        </mc:Fallback>
      </mc:AlternateContent>
      <p:sp>
        <p:nvSpPr>
          <p:cNvPr id="20" name="TextBox 19">
            <a:extLst>
              <a:ext uri="{FF2B5EF4-FFF2-40B4-BE49-F238E27FC236}">
                <a16:creationId xmlns:a16="http://schemas.microsoft.com/office/drawing/2014/main" id="{26952529-65D6-4240-BF1B-F1EA4F65E4DF}"/>
              </a:ext>
            </a:extLst>
          </p:cNvPr>
          <p:cNvSpPr txBox="1"/>
          <p:nvPr/>
        </p:nvSpPr>
        <p:spPr>
          <a:xfrm>
            <a:off x="5092309" y="376272"/>
            <a:ext cx="6740345" cy="646331"/>
          </a:xfrm>
          <a:prstGeom prst="rect">
            <a:avLst/>
          </a:prstGeom>
          <a:noFill/>
        </p:spPr>
        <p:txBody>
          <a:bodyPr wrap="square" rtlCol="0">
            <a:spAutoFit/>
          </a:bodyPr>
          <a:lstStyle/>
          <a:p>
            <a:r>
              <a:rPr lang="en-US" dirty="0">
                <a:latin typeface="Helvetica" pitchFamily="2" charset="0"/>
              </a:rPr>
              <a:t>This is what the Bayes net looks like when you assume conditional independence! But there’s one big difference…</a:t>
            </a:r>
          </a:p>
        </p:txBody>
      </p:sp>
    </p:spTree>
    <p:extLst>
      <p:ext uri="{BB962C8B-B14F-4D97-AF65-F5344CB8AC3E}">
        <p14:creationId xmlns:p14="http://schemas.microsoft.com/office/powerpoint/2010/main" val="8584366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Oval 5">
                <a:extLst>
                  <a:ext uri="{FF2B5EF4-FFF2-40B4-BE49-F238E27FC236}">
                    <a16:creationId xmlns:a16="http://schemas.microsoft.com/office/drawing/2014/main" id="{517A1D3A-D524-754E-AC5A-D495F0C1C62D}"/>
                  </a:ext>
                </a:extLst>
              </p:cNvPr>
              <p:cNvSpPr/>
              <p:nvPr/>
            </p:nvSpPr>
            <p:spPr>
              <a:xfrm>
                <a:off x="4314849" y="321351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𝑇𝑒𝑚𝑝𝑒𝑟𝑎𝑡𝑢𝑟𝑒</m:t>
                      </m:r>
                    </m:oMath>
                  </m:oMathPara>
                </a14:m>
                <a:endParaRPr lang="en-US" dirty="0">
                  <a:solidFill>
                    <a:schemeClr val="bg1"/>
                  </a:solidFill>
                </a:endParaRPr>
              </a:p>
            </p:txBody>
          </p:sp>
        </mc:Choice>
        <mc:Fallback>
          <p:sp>
            <p:nvSpPr>
              <p:cNvPr id="6" name="Oval 5">
                <a:extLst>
                  <a:ext uri="{FF2B5EF4-FFF2-40B4-BE49-F238E27FC236}">
                    <a16:creationId xmlns:a16="http://schemas.microsoft.com/office/drawing/2014/main" id="{517A1D3A-D524-754E-AC5A-D495F0C1C62D}"/>
                  </a:ext>
                </a:extLst>
              </p:cNvPr>
              <p:cNvSpPr>
                <a:spLocks noRot="1" noChangeAspect="1" noMove="1" noResize="1" noEditPoints="1" noAdjustHandles="1" noChangeArrowheads="1" noChangeShapeType="1" noTextEdit="1"/>
              </p:cNvSpPr>
              <p:nvPr/>
            </p:nvSpPr>
            <p:spPr>
              <a:xfrm>
                <a:off x="4314849" y="3213514"/>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Oval 6">
                <a:extLst>
                  <a:ext uri="{FF2B5EF4-FFF2-40B4-BE49-F238E27FC236}">
                    <a16:creationId xmlns:a16="http://schemas.microsoft.com/office/drawing/2014/main" id="{167D1BF5-A2C5-0D4F-BCC1-C487EDA626E5}"/>
                  </a:ext>
                </a:extLst>
              </p:cNvPr>
              <p:cNvSpPr/>
              <p:nvPr/>
            </p:nvSpPr>
            <p:spPr>
              <a:xfrm>
                <a:off x="6408757" y="321351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𝐻𝑢𝑚𝑖𝑑𝑖𝑡𝑦</m:t>
                      </m:r>
                    </m:oMath>
                  </m:oMathPara>
                </a14:m>
                <a:endParaRPr lang="en-US" dirty="0">
                  <a:solidFill>
                    <a:schemeClr val="bg1"/>
                  </a:solidFill>
                </a:endParaRPr>
              </a:p>
            </p:txBody>
          </p:sp>
        </mc:Choice>
        <mc:Fallback>
          <p:sp>
            <p:nvSpPr>
              <p:cNvPr id="7" name="Oval 6">
                <a:extLst>
                  <a:ext uri="{FF2B5EF4-FFF2-40B4-BE49-F238E27FC236}">
                    <a16:creationId xmlns:a16="http://schemas.microsoft.com/office/drawing/2014/main" id="{167D1BF5-A2C5-0D4F-BCC1-C487EDA626E5}"/>
                  </a:ext>
                </a:extLst>
              </p:cNvPr>
              <p:cNvSpPr>
                <a:spLocks noRot="1" noChangeAspect="1" noMove="1" noResize="1" noEditPoints="1" noAdjustHandles="1" noChangeArrowheads="1" noChangeShapeType="1" noTextEdit="1"/>
              </p:cNvSpPr>
              <p:nvPr/>
            </p:nvSpPr>
            <p:spPr>
              <a:xfrm>
                <a:off x="6408757" y="3213514"/>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Oval 7">
                <a:extLst>
                  <a:ext uri="{FF2B5EF4-FFF2-40B4-BE49-F238E27FC236}">
                    <a16:creationId xmlns:a16="http://schemas.microsoft.com/office/drawing/2014/main" id="{0404FE6A-9AF8-9542-9005-F9D4E830E157}"/>
                  </a:ext>
                </a:extLst>
              </p:cNvPr>
              <p:cNvSpPr/>
              <p:nvPr/>
            </p:nvSpPr>
            <p:spPr>
              <a:xfrm>
                <a:off x="8502665" y="321351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𝑊𝑖𝑛𝑑</m:t>
                      </m:r>
                    </m:oMath>
                  </m:oMathPara>
                </a14:m>
                <a:endParaRPr lang="en-US" dirty="0">
                  <a:solidFill>
                    <a:schemeClr val="bg1"/>
                  </a:solidFill>
                </a:endParaRPr>
              </a:p>
            </p:txBody>
          </p:sp>
        </mc:Choice>
        <mc:Fallback>
          <p:sp>
            <p:nvSpPr>
              <p:cNvPr id="8" name="Oval 7">
                <a:extLst>
                  <a:ext uri="{FF2B5EF4-FFF2-40B4-BE49-F238E27FC236}">
                    <a16:creationId xmlns:a16="http://schemas.microsoft.com/office/drawing/2014/main" id="{0404FE6A-9AF8-9542-9005-F9D4E830E157}"/>
                  </a:ext>
                </a:extLst>
              </p:cNvPr>
              <p:cNvSpPr>
                <a:spLocks noRot="1" noChangeAspect="1" noMove="1" noResize="1" noEditPoints="1" noAdjustHandles="1" noChangeArrowheads="1" noChangeShapeType="1" noTextEdit="1"/>
              </p:cNvSpPr>
              <p:nvPr/>
            </p:nvSpPr>
            <p:spPr>
              <a:xfrm>
                <a:off x="8502665" y="3213514"/>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Oval 8">
                <a:extLst>
                  <a:ext uri="{FF2B5EF4-FFF2-40B4-BE49-F238E27FC236}">
                    <a16:creationId xmlns:a16="http://schemas.microsoft.com/office/drawing/2014/main" id="{C3BCE47F-F560-5840-AB33-80FC5C3E61CB}"/>
                  </a:ext>
                </a:extLst>
              </p:cNvPr>
              <p:cNvSpPr/>
              <p:nvPr/>
            </p:nvSpPr>
            <p:spPr>
              <a:xfrm>
                <a:off x="5357197" y="157501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𝑃𝑙𝑎𝑦</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𝑇𝑒𝑛𝑛𝑖𝑠</m:t>
                      </m:r>
                      <m:r>
                        <a:rPr lang="en-US" b="0" i="1" dirty="0"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p:sp>
            <p:nvSpPr>
              <p:cNvPr id="9" name="Oval 8">
                <a:extLst>
                  <a:ext uri="{FF2B5EF4-FFF2-40B4-BE49-F238E27FC236}">
                    <a16:creationId xmlns:a16="http://schemas.microsoft.com/office/drawing/2014/main" id="{C3BCE47F-F560-5840-AB33-80FC5C3E61CB}"/>
                  </a:ext>
                </a:extLst>
              </p:cNvPr>
              <p:cNvSpPr>
                <a:spLocks noRot="1" noChangeAspect="1" noMove="1" noResize="1" noEditPoints="1" noAdjustHandles="1" noChangeArrowheads="1" noChangeShapeType="1" noTextEdit="1"/>
              </p:cNvSpPr>
              <p:nvPr/>
            </p:nvSpPr>
            <p:spPr>
              <a:xfrm>
                <a:off x="5357197" y="1575019"/>
                <a:ext cx="1695691" cy="636608"/>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Oval 9">
                <a:extLst>
                  <a:ext uri="{FF2B5EF4-FFF2-40B4-BE49-F238E27FC236}">
                    <a16:creationId xmlns:a16="http://schemas.microsoft.com/office/drawing/2014/main" id="{5A80AB06-1871-1F47-BEF2-6D3D4A414F7F}"/>
                  </a:ext>
                </a:extLst>
              </p:cNvPr>
              <p:cNvSpPr/>
              <p:nvPr/>
            </p:nvSpPr>
            <p:spPr>
              <a:xfrm>
                <a:off x="2220941" y="321351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𝑂𝑢𝑡𝑙𝑜𝑜𝑘</m:t>
                      </m:r>
                    </m:oMath>
                  </m:oMathPara>
                </a14:m>
                <a:endParaRPr lang="en-US" dirty="0">
                  <a:solidFill>
                    <a:schemeClr val="bg1"/>
                  </a:solidFill>
                </a:endParaRPr>
              </a:p>
            </p:txBody>
          </p:sp>
        </mc:Choice>
        <mc:Fallback>
          <p:sp>
            <p:nvSpPr>
              <p:cNvPr id="10" name="Oval 9">
                <a:extLst>
                  <a:ext uri="{FF2B5EF4-FFF2-40B4-BE49-F238E27FC236}">
                    <a16:creationId xmlns:a16="http://schemas.microsoft.com/office/drawing/2014/main" id="{5A80AB06-1871-1F47-BEF2-6D3D4A414F7F}"/>
                  </a:ext>
                </a:extLst>
              </p:cNvPr>
              <p:cNvSpPr>
                <a:spLocks noRot="1" noChangeAspect="1" noMove="1" noResize="1" noEditPoints="1" noAdjustHandles="1" noChangeArrowheads="1" noChangeShapeType="1" noTextEdit="1"/>
              </p:cNvSpPr>
              <p:nvPr/>
            </p:nvSpPr>
            <p:spPr>
              <a:xfrm>
                <a:off x="2220941" y="3213514"/>
                <a:ext cx="1695691" cy="636608"/>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11" name="Table 10">
                <a:extLst>
                  <a:ext uri="{FF2B5EF4-FFF2-40B4-BE49-F238E27FC236}">
                    <a16:creationId xmlns:a16="http://schemas.microsoft.com/office/drawing/2014/main" id="{7D92E67F-2AAC-4245-BD6C-C8CE7BC7F5F8}"/>
                  </a:ext>
                </a:extLst>
              </p:cNvPr>
              <p:cNvGraphicFramePr>
                <a:graphicFrameLocks noGrp="1"/>
              </p:cNvGraphicFramePr>
              <p:nvPr/>
            </p:nvGraphicFramePr>
            <p:xfrm>
              <a:off x="1696829" y="1216691"/>
              <a:ext cx="3051196" cy="1478280"/>
            </p:xfrm>
            <a:graphic>
              <a:graphicData uri="http://schemas.openxmlformats.org/drawingml/2006/table">
                <a:tbl>
                  <a:tblPr firstRow="1" bandRow="1">
                    <a:tableStyleId>{5C22544A-7EE6-4342-B048-85BDC9FD1C3A}</a:tableStyleId>
                  </a:tblPr>
                  <a:tblGrid>
                    <a:gridCol w="1077539">
                      <a:extLst>
                        <a:ext uri="{9D8B030D-6E8A-4147-A177-3AD203B41FA5}">
                          <a16:colId xmlns:a16="http://schemas.microsoft.com/office/drawing/2014/main" val="20000"/>
                        </a:ext>
                      </a:extLst>
                    </a:gridCol>
                    <a:gridCol w="905347">
                      <a:extLst>
                        <a:ext uri="{9D8B030D-6E8A-4147-A177-3AD203B41FA5}">
                          <a16:colId xmlns:a16="http://schemas.microsoft.com/office/drawing/2014/main" val="20001"/>
                        </a:ext>
                      </a:extLst>
                    </a:gridCol>
                    <a:gridCol w="1068310">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𝑂</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𝑂</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𝑂</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𝑜𝑣𝑒𝑟𝑐𝑎𝑠𝑡</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𝑟𝑎𝑖𝑛</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3"/>
                      </a:ext>
                    </a:extLst>
                  </a:tr>
                </a:tbl>
              </a:graphicData>
            </a:graphic>
          </p:graphicFrame>
        </mc:Choice>
        <mc:Fallback>
          <p:graphicFrame>
            <p:nvGraphicFramePr>
              <p:cNvPr id="11" name="Table 10">
                <a:extLst>
                  <a:ext uri="{FF2B5EF4-FFF2-40B4-BE49-F238E27FC236}">
                    <a16:creationId xmlns:a16="http://schemas.microsoft.com/office/drawing/2014/main" id="{7D92E67F-2AAC-4245-BD6C-C8CE7BC7F5F8}"/>
                  </a:ext>
                </a:extLst>
              </p:cNvPr>
              <p:cNvGraphicFramePr>
                <a:graphicFrameLocks noGrp="1"/>
              </p:cNvGraphicFramePr>
              <p:nvPr/>
            </p:nvGraphicFramePr>
            <p:xfrm>
              <a:off x="1696829" y="1216691"/>
              <a:ext cx="3051196" cy="1478280"/>
            </p:xfrm>
            <a:graphic>
              <a:graphicData uri="http://schemas.openxmlformats.org/drawingml/2006/table">
                <a:tbl>
                  <a:tblPr firstRow="1" bandRow="1">
                    <a:tableStyleId>{5C22544A-7EE6-4342-B048-85BDC9FD1C3A}</a:tableStyleId>
                  </a:tblPr>
                  <a:tblGrid>
                    <a:gridCol w="1077539">
                      <a:extLst>
                        <a:ext uri="{9D8B030D-6E8A-4147-A177-3AD203B41FA5}">
                          <a16:colId xmlns:a16="http://schemas.microsoft.com/office/drawing/2014/main" val="20000"/>
                        </a:ext>
                      </a:extLst>
                    </a:gridCol>
                    <a:gridCol w="905347">
                      <a:extLst>
                        <a:ext uri="{9D8B030D-6E8A-4147-A177-3AD203B41FA5}">
                          <a16:colId xmlns:a16="http://schemas.microsoft.com/office/drawing/2014/main" val="20001"/>
                        </a:ext>
                      </a:extLst>
                    </a:gridCol>
                    <a:gridCol w="1068310">
                      <a:extLst>
                        <a:ext uri="{9D8B030D-6E8A-4147-A177-3AD203B41FA5}">
                          <a16:colId xmlns:a16="http://schemas.microsoft.com/office/drawing/2014/main" val="20002"/>
                        </a:ext>
                      </a:extLst>
                    </a:gridCol>
                  </a:tblGrid>
                  <a:tr h="365760">
                    <a:tc>
                      <a:txBody>
                        <a:bodyPr/>
                        <a:lstStyle/>
                        <a:p>
                          <a:endParaRPr lang="en-US"/>
                        </a:p>
                      </a:txBody>
                      <a:tcPr>
                        <a:blipFill>
                          <a:blip r:embed="rId8"/>
                          <a:stretch>
                            <a:fillRect l="-1176" r="-187059" b="-331034"/>
                          </a:stretch>
                        </a:blipFill>
                      </a:tcPr>
                    </a:tc>
                    <a:tc>
                      <a:txBody>
                        <a:bodyPr/>
                        <a:lstStyle/>
                        <a:p>
                          <a:endParaRPr lang="en-US"/>
                        </a:p>
                      </a:txBody>
                      <a:tcPr>
                        <a:blipFill>
                          <a:blip r:embed="rId8"/>
                          <a:stretch>
                            <a:fillRect l="-119444" r="-120833" b="-331034"/>
                          </a:stretch>
                        </a:blipFill>
                      </a:tcPr>
                    </a:tc>
                    <a:tc>
                      <a:txBody>
                        <a:bodyPr/>
                        <a:lstStyle/>
                        <a:p>
                          <a:endParaRPr lang="en-US"/>
                        </a:p>
                      </a:txBody>
                      <a:tcPr>
                        <a:blipFill>
                          <a:blip r:embed="rId8"/>
                          <a:stretch>
                            <a:fillRect l="-188095" r="-3571" b="-3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8"/>
                          <a:stretch>
                            <a:fillRect l="-1176" t="-96667" r="-187059" b="-2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endParaRPr lang="en-US"/>
                        </a:p>
                      </a:txBody>
                      <a:tcPr>
                        <a:blipFill>
                          <a:blip r:embed="rId8"/>
                          <a:stretch>
                            <a:fillRect l="-1176" t="-203448" r="-187059" b="-1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r h="370840">
                    <a:tc>
                      <a:txBody>
                        <a:bodyPr/>
                        <a:lstStyle/>
                        <a:p>
                          <a:endParaRPr lang="en-US"/>
                        </a:p>
                      </a:txBody>
                      <a:tcPr>
                        <a:blipFill>
                          <a:blip r:embed="rId8"/>
                          <a:stretch>
                            <a:fillRect l="-1176" t="-293333" r="-187059" b="-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3"/>
                      </a:ext>
                    </a:extLst>
                  </a:tr>
                </a:tbl>
              </a:graphicData>
            </a:graphic>
          </p:graphicFrame>
        </mc:Fallback>
      </mc:AlternateContent>
      <p:cxnSp>
        <p:nvCxnSpPr>
          <p:cNvPr id="12" name="Straight Arrow Connector 11">
            <a:extLst>
              <a:ext uri="{FF2B5EF4-FFF2-40B4-BE49-F238E27FC236}">
                <a16:creationId xmlns:a16="http://schemas.microsoft.com/office/drawing/2014/main" id="{14E390F2-6474-0F46-B4D9-2E3D0C69CF01}"/>
              </a:ext>
            </a:extLst>
          </p:cNvPr>
          <p:cNvCxnSpPr>
            <a:stCxn id="9" idx="4"/>
            <a:endCxn id="10" idx="7"/>
          </p:cNvCxnSpPr>
          <p:nvPr/>
        </p:nvCxnSpPr>
        <p:spPr>
          <a:xfrm flipH="1">
            <a:off x="3668304" y="2211627"/>
            <a:ext cx="2536739"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8F923A-33B5-CC46-926D-10EAF7BADFA8}"/>
              </a:ext>
            </a:extLst>
          </p:cNvPr>
          <p:cNvCxnSpPr>
            <a:stCxn id="9" idx="4"/>
            <a:endCxn id="6" idx="0"/>
          </p:cNvCxnSpPr>
          <p:nvPr/>
        </p:nvCxnSpPr>
        <p:spPr>
          <a:xfrm flipH="1">
            <a:off x="5162695" y="2211627"/>
            <a:ext cx="1042348"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FFB50D3-5B87-6E4B-BE48-F5FF7687629A}"/>
              </a:ext>
            </a:extLst>
          </p:cNvPr>
          <p:cNvCxnSpPr>
            <a:stCxn id="9" idx="4"/>
            <a:endCxn id="7" idx="0"/>
          </p:cNvCxnSpPr>
          <p:nvPr/>
        </p:nvCxnSpPr>
        <p:spPr>
          <a:xfrm>
            <a:off x="6205043" y="2211627"/>
            <a:ext cx="1051560"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D53EFFD-A606-CA42-B74C-398E6A4318D5}"/>
              </a:ext>
            </a:extLst>
          </p:cNvPr>
          <p:cNvCxnSpPr>
            <a:stCxn id="9" idx="4"/>
            <a:endCxn id="8" idx="1"/>
          </p:cNvCxnSpPr>
          <p:nvPr/>
        </p:nvCxnSpPr>
        <p:spPr>
          <a:xfrm>
            <a:off x="6205043" y="2211627"/>
            <a:ext cx="2545950"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16" name="Table 15">
                <a:extLst>
                  <a:ext uri="{FF2B5EF4-FFF2-40B4-BE49-F238E27FC236}">
                    <a16:creationId xmlns:a16="http://schemas.microsoft.com/office/drawing/2014/main" id="{321ECA25-1D16-D740-82AA-F2E1C2CDBB54}"/>
                  </a:ext>
                </a:extLst>
              </p:cNvPr>
              <p:cNvGraphicFramePr>
                <a:graphicFrameLocks noGrp="1"/>
              </p:cNvGraphicFramePr>
              <p:nvPr/>
            </p:nvGraphicFramePr>
            <p:xfrm>
              <a:off x="7256603" y="1575019"/>
              <a:ext cx="1378908" cy="736600"/>
            </p:xfrm>
            <a:graphic>
              <a:graphicData uri="http://schemas.openxmlformats.org/drawingml/2006/table">
                <a:tbl>
                  <a:tblPr firstRow="1" bandRow="1">
                    <a:tableStyleId>{5C22544A-7EE6-4342-B048-85BDC9FD1C3A}</a:tableStyleId>
                  </a:tblPr>
                  <a:tblGrid>
                    <a:gridCol w="1378908">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𝑡𝑒𝑛𝑛𝑖𝑠</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bl>
              </a:graphicData>
            </a:graphic>
          </p:graphicFrame>
        </mc:Choice>
        <mc:Fallback>
          <p:graphicFrame>
            <p:nvGraphicFramePr>
              <p:cNvPr id="16" name="Table 15">
                <a:extLst>
                  <a:ext uri="{FF2B5EF4-FFF2-40B4-BE49-F238E27FC236}">
                    <a16:creationId xmlns:a16="http://schemas.microsoft.com/office/drawing/2014/main" id="{321ECA25-1D16-D740-82AA-F2E1C2CDBB54}"/>
                  </a:ext>
                </a:extLst>
              </p:cNvPr>
              <p:cNvGraphicFramePr>
                <a:graphicFrameLocks noGrp="1"/>
              </p:cNvGraphicFramePr>
              <p:nvPr/>
            </p:nvGraphicFramePr>
            <p:xfrm>
              <a:off x="7256603" y="1575019"/>
              <a:ext cx="1378908" cy="736600"/>
            </p:xfrm>
            <a:graphic>
              <a:graphicData uri="http://schemas.openxmlformats.org/drawingml/2006/table">
                <a:tbl>
                  <a:tblPr firstRow="1" bandRow="1">
                    <a:tableStyleId>{5C22544A-7EE6-4342-B048-85BDC9FD1C3A}</a:tableStyleId>
                  </a:tblPr>
                  <a:tblGrid>
                    <a:gridCol w="1378908">
                      <a:extLst>
                        <a:ext uri="{9D8B030D-6E8A-4147-A177-3AD203B41FA5}">
                          <a16:colId xmlns:a16="http://schemas.microsoft.com/office/drawing/2014/main" val="20000"/>
                        </a:ext>
                      </a:extLst>
                    </a:gridCol>
                  </a:tblGrid>
                  <a:tr h="365760">
                    <a:tc>
                      <a:txBody>
                        <a:bodyPr/>
                        <a:lstStyle/>
                        <a:p>
                          <a:endParaRPr lang="en-US"/>
                        </a:p>
                      </a:txBody>
                      <a:tcPr>
                        <a:blipFill>
                          <a:blip r:embed="rId9"/>
                          <a:stretch>
                            <a:fillRect l="-917" t="-3448" r="-2752" b="-127586"/>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7" name="Table 16">
                <a:extLst>
                  <a:ext uri="{FF2B5EF4-FFF2-40B4-BE49-F238E27FC236}">
                    <a16:creationId xmlns:a16="http://schemas.microsoft.com/office/drawing/2014/main" id="{A20533E7-5BF0-384B-B9E8-7D13F32824B3}"/>
                  </a:ext>
                </a:extLst>
              </p:cNvPr>
              <p:cNvGraphicFramePr>
                <a:graphicFrameLocks noGrp="1"/>
              </p:cNvGraphicFramePr>
              <p:nvPr/>
            </p:nvGraphicFramePr>
            <p:xfrm>
              <a:off x="2552116" y="4189924"/>
              <a:ext cx="2540193" cy="1478280"/>
            </p:xfrm>
            <a:graphic>
              <a:graphicData uri="http://schemas.openxmlformats.org/drawingml/2006/table">
                <a:tbl>
                  <a:tblPr firstRow="1" bandRow="1">
                    <a:tableStyleId>{5C22544A-7EE6-4342-B048-85BDC9FD1C3A}</a:tableStyleId>
                  </a:tblPr>
                  <a:tblGrid>
                    <a:gridCol w="648019">
                      <a:extLst>
                        <a:ext uri="{9D8B030D-6E8A-4147-A177-3AD203B41FA5}">
                          <a16:colId xmlns:a16="http://schemas.microsoft.com/office/drawing/2014/main" val="20000"/>
                        </a:ext>
                      </a:extLst>
                    </a:gridCol>
                    <a:gridCol w="851026">
                      <a:extLst>
                        <a:ext uri="{9D8B030D-6E8A-4147-A177-3AD203B41FA5}">
                          <a16:colId xmlns:a16="http://schemas.microsoft.com/office/drawing/2014/main" val="20001"/>
                        </a:ext>
                      </a:extLst>
                    </a:gridCol>
                    <a:gridCol w="1041148">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𝑀</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𝑀</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𝑀</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h𝑜𝑡</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𝑚𝑖𝑙𝑑</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𝑐𝑜𝑜𝑙</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3"/>
                      </a:ext>
                    </a:extLst>
                  </a:tr>
                </a:tbl>
              </a:graphicData>
            </a:graphic>
          </p:graphicFrame>
        </mc:Choice>
        <mc:Fallback>
          <p:graphicFrame>
            <p:nvGraphicFramePr>
              <p:cNvPr id="17" name="Table 16">
                <a:extLst>
                  <a:ext uri="{FF2B5EF4-FFF2-40B4-BE49-F238E27FC236}">
                    <a16:creationId xmlns:a16="http://schemas.microsoft.com/office/drawing/2014/main" id="{A20533E7-5BF0-384B-B9E8-7D13F32824B3}"/>
                  </a:ext>
                </a:extLst>
              </p:cNvPr>
              <p:cNvGraphicFramePr>
                <a:graphicFrameLocks noGrp="1"/>
              </p:cNvGraphicFramePr>
              <p:nvPr/>
            </p:nvGraphicFramePr>
            <p:xfrm>
              <a:off x="2552116" y="4189924"/>
              <a:ext cx="2540193" cy="1478280"/>
            </p:xfrm>
            <a:graphic>
              <a:graphicData uri="http://schemas.openxmlformats.org/drawingml/2006/table">
                <a:tbl>
                  <a:tblPr firstRow="1" bandRow="1">
                    <a:tableStyleId>{5C22544A-7EE6-4342-B048-85BDC9FD1C3A}</a:tableStyleId>
                  </a:tblPr>
                  <a:tblGrid>
                    <a:gridCol w="648019">
                      <a:extLst>
                        <a:ext uri="{9D8B030D-6E8A-4147-A177-3AD203B41FA5}">
                          <a16:colId xmlns:a16="http://schemas.microsoft.com/office/drawing/2014/main" val="20000"/>
                        </a:ext>
                      </a:extLst>
                    </a:gridCol>
                    <a:gridCol w="851026">
                      <a:extLst>
                        <a:ext uri="{9D8B030D-6E8A-4147-A177-3AD203B41FA5}">
                          <a16:colId xmlns:a16="http://schemas.microsoft.com/office/drawing/2014/main" val="20001"/>
                        </a:ext>
                      </a:extLst>
                    </a:gridCol>
                    <a:gridCol w="1041148">
                      <a:extLst>
                        <a:ext uri="{9D8B030D-6E8A-4147-A177-3AD203B41FA5}">
                          <a16:colId xmlns:a16="http://schemas.microsoft.com/office/drawing/2014/main" val="20002"/>
                        </a:ext>
                      </a:extLst>
                    </a:gridCol>
                  </a:tblGrid>
                  <a:tr h="365760">
                    <a:tc>
                      <a:txBody>
                        <a:bodyPr/>
                        <a:lstStyle/>
                        <a:p>
                          <a:endParaRPr lang="en-US"/>
                        </a:p>
                      </a:txBody>
                      <a:tcPr>
                        <a:blipFill>
                          <a:blip r:embed="rId10"/>
                          <a:stretch>
                            <a:fillRect r="-300000" b="-334483"/>
                          </a:stretch>
                        </a:blipFill>
                      </a:tcPr>
                    </a:tc>
                    <a:tc>
                      <a:txBody>
                        <a:bodyPr/>
                        <a:lstStyle/>
                        <a:p>
                          <a:endParaRPr lang="en-US"/>
                        </a:p>
                      </a:txBody>
                      <a:tcPr>
                        <a:blipFill>
                          <a:blip r:embed="rId10"/>
                          <a:stretch>
                            <a:fillRect l="-75000" r="-125000" b="-334483"/>
                          </a:stretch>
                        </a:blipFill>
                      </a:tcPr>
                    </a:tc>
                    <a:tc>
                      <a:txBody>
                        <a:bodyPr/>
                        <a:lstStyle/>
                        <a:p>
                          <a:endParaRPr lang="en-US"/>
                        </a:p>
                      </a:txBody>
                      <a:tcPr>
                        <a:blipFill>
                          <a:blip r:embed="rId10"/>
                          <a:stretch>
                            <a:fillRect l="-145122" r="-3659" b="-334483"/>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t="-96667" r="-300000" b="-2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t="-203448" r="-300000" b="-131034"/>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r h="370840">
                    <a:tc>
                      <a:txBody>
                        <a:bodyPr/>
                        <a:lstStyle/>
                        <a:p>
                          <a:endParaRPr lang="en-US"/>
                        </a:p>
                      </a:txBody>
                      <a:tcPr>
                        <a:blipFill>
                          <a:blip r:embed="rId10"/>
                          <a:stretch>
                            <a:fillRect t="-293333" r="-300000" b="-26667"/>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8" name="Table 17">
                <a:extLst>
                  <a:ext uri="{FF2B5EF4-FFF2-40B4-BE49-F238E27FC236}">
                    <a16:creationId xmlns:a16="http://schemas.microsoft.com/office/drawing/2014/main" id="{1A04B1ED-ADF3-5443-A2A7-5FD863933435}"/>
                  </a:ext>
                </a:extLst>
              </p:cNvPr>
              <p:cNvGraphicFramePr>
                <a:graphicFrameLocks noGrp="1"/>
              </p:cNvGraphicFramePr>
              <p:nvPr/>
            </p:nvGraphicFramePr>
            <p:xfrm>
              <a:off x="5133730" y="4189924"/>
              <a:ext cx="2792057" cy="1107440"/>
            </p:xfrm>
            <a:graphic>
              <a:graphicData uri="http://schemas.openxmlformats.org/drawingml/2006/table">
                <a:tbl>
                  <a:tblPr firstRow="1" bandRow="1">
                    <a:tableStyleId>{5C22544A-7EE6-4342-B048-85BDC9FD1C3A}</a:tableStyleId>
                  </a:tblPr>
                  <a:tblGrid>
                    <a:gridCol w="899883">
                      <a:extLst>
                        <a:ext uri="{9D8B030D-6E8A-4147-A177-3AD203B41FA5}">
                          <a16:colId xmlns:a16="http://schemas.microsoft.com/office/drawing/2014/main" val="20000"/>
                        </a:ext>
                      </a:extLst>
                    </a:gridCol>
                    <a:gridCol w="851025">
                      <a:extLst>
                        <a:ext uri="{9D8B030D-6E8A-4147-A177-3AD203B41FA5}">
                          <a16:colId xmlns:a16="http://schemas.microsoft.com/office/drawing/2014/main" val="20001"/>
                        </a:ext>
                      </a:extLst>
                    </a:gridCol>
                    <a:gridCol w="1041149">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𝐻</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𝐻</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𝐻</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h𝑖𝑔h</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𝑛𝑜𝑟𝑚𝑎𝑙</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bl>
              </a:graphicData>
            </a:graphic>
          </p:graphicFrame>
        </mc:Choice>
        <mc:Fallback>
          <p:graphicFrame>
            <p:nvGraphicFramePr>
              <p:cNvPr id="18" name="Table 17">
                <a:extLst>
                  <a:ext uri="{FF2B5EF4-FFF2-40B4-BE49-F238E27FC236}">
                    <a16:creationId xmlns:a16="http://schemas.microsoft.com/office/drawing/2014/main" id="{1A04B1ED-ADF3-5443-A2A7-5FD863933435}"/>
                  </a:ext>
                </a:extLst>
              </p:cNvPr>
              <p:cNvGraphicFramePr>
                <a:graphicFrameLocks noGrp="1"/>
              </p:cNvGraphicFramePr>
              <p:nvPr/>
            </p:nvGraphicFramePr>
            <p:xfrm>
              <a:off x="5133730" y="4189924"/>
              <a:ext cx="2792057" cy="1107440"/>
            </p:xfrm>
            <a:graphic>
              <a:graphicData uri="http://schemas.openxmlformats.org/drawingml/2006/table">
                <a:tbl>
                  <a:tblPr firstRow="1" bandRow="1">
                    <a:tableStyleId>{5C22544A-7EE6-4342-B048-85BDC9FD1C3A}</a:tableStyleId>
                  </a:tblPr>
                  <a:tblGrid>
                    <a:gridCol w="899883">
                      <a:extLst>
                        <a:ext uri="{9D8B030D-6E8A-4147-A177-3AD203B41FA5}">
                          <a16:colId xmlns:a16="http://schemas.microsoft.com/office/drawing/2014/main" val="20000"/>
                        </a:ext>
                      </a:extLst>
                    </a:gridCol>
                    <a:gridCol w="851025">
                      <a:extLst>
                        <a:ext uri="{9D8B030D-6E8A-4147-A177-3AD203B41FA5}">
                          <a16:colId xmlns:a16="http://schemas.microsoft.com/office/drawing/2014/main" val="20001"/>
                        </a:ext>
                      </a:extLst>
                    </a:gridCol>
                    <a:gridCol w="1041149">
                      <a:extLst>
                        <a:ext uri="{9D8B030D-6E8A-4147-A177-3AD203B41FA5}">
                          <a16:colId xmlns:a16="http://schemas.microsoft.com/office/drawing/2014/main" val="20002"/>
                        </a:ext>
                      </a:extLst>
                    </a:gridCol>
                  </a:tblGrid>
                  <a:tr h="365760">
                    <a:tc>
                      <a:txBody>
                        <a:bodyPr/>
                        <a:lstStyle/>
                        <a:p>
                          <a:endParaRPr lang="en-US"/>
                        </a:p>
                      </a:txBody>
                      <a:tcPr>
                        <a:blipFill>
                          <a:blip r:embed="rId11"/>
                          <a:stretch>
                            <a:fillRect l="-1408" r="-214085" b="-231034"/>
                          </a:stretch>
                        </a:blipFill>
                      </a:tcPr>
                    </a:tc>
                    <a:tc>
                      <a:txBody>
                        <a:bodyPr/>
                        <a:lstStyle/>
                        <a:p>
                          <a:endParaRPr lang="en-US"/>
                        </a:p>
                      </a:txBody>
                      <a:tcPr>
                        <a:blipFill>
                          <a:blip r:embed="rId11"/>
                          <a:stretch>
                            <a:fillRect l="-105882" r="-123529" b="-231034"/>
                          </a:stretch>
                        </a:blipFill>
                      </a:tcPr>
                    </a:tc>
                    <a:tc>
                      <a:txBody>
                        <a:bodyPr/>
                        <a:lstStyle/>
                        <a:p>
                          <a:endParaRPr lang="en-US"/>
                        </a:p>
                      </a:txBody>
                      <a:tcPr>
                        <a:blipFill>
                          <a:blip r:embed="rId11"/>
                          <a:stretch>
                            <a:fillRect l="-170732" r="-2439" b="-2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1"/>
                          <a:stretch>
                            <a:fillRect l="-1408" t="-96667" r="-214085" b="-123333"/>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endParaRPr lang="en-US"/>
                        </a:p>
                      </a:txBody>
                      <a:tcPr>
                        <a:blipFill>
                          <a:blip r:embed="rId11"/>
                          <a:stretch>
                            <a:fillRect l="-1408" t="-196667" r="-214085" b="-23333"/>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9" name="Table 18">
                <a:extLst>
                  <a:ext uri="{FF2B5EF4-FFF2-40B4-BE49-F238E27FC236}">
                    <a16:creationId xmlns:a16="http://schemas.microsoft.com/office/drawing/2014/main" id="{C6CFD90E-6AB7-804D-9DF2-043A13E1EE1C}"/>
                  </a:ext>
                </a:extLst>
              </p:cNvPr>
              <p:cNvGraphicFramePr>
                <a:graphicFrameLocks noGrp="1"/>
              </p:cNvGraphicFramePr>
              <p:nvPr/>
            </p:nvGraphicFramePr>
            <p:xfrm>
              <a:off x="7968647" y="4189925"/>
              <a:ext cx="2836146" cy="1107440"/>
            </p:xfrm>
            <a:graphic>
              <a:graphicData uri="http://schemas.openxmlformats.org/drawingml/2006/table">
                <a:tbl>
                  <a:tblPr firstRow="1" bandRow="1">
                    <a:tableStyleId>{5C22544A-7EE6-4342-B048-85BDC9FD1C3A}</a:tableStyleId>
                  </a:tblPr>
                  <a:tblGrid>
                    <a:gridCol w="853436">
                      <a:extLst>
                        <a:ext uri="{9D8B030D-6E8A-4147-A177-3AD203B41FA5}">
                          <a16:colId xmlns:a16="http://schemas.microsoft.com/office/drawing/2014/main" val="20000"/>
                        </a:ext>
                      </a:extLst>
                    </a:gridCol>
                    <a:gridCol w="896293">
                      <a:extLst>
                        <a:ext uri="{9D8B030D-6E8A-4147-A177-3AD203B41FA5}">
                          <a16:colId xmlns:a16="http://schemas.microsoft.com/office/drawing/2014/main" val="20001"/>
                        </a:ext>
                      </a:extLst>
                    </a:gridCol>
                    <a:gridCol w="1086417">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𝑊</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𝑊</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𝑊</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𝑤𝑒𝑎𝑘</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𝑠𝑡𝑟𝑜𝑛𝑔</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bl>
              </a:graphicData>
            </a:graphic>
          </p:graphicFrame>
        </mc:Choice>
        <mc:Fallback>
          <p:graphicFrame>
            <p:nvGraphicFramePr>
              <p:cNvPr id="19" name="Table 18">
                <a:extLst>
                  <a:ext uri="{FF2B5EF4-FFF2-40B4-BE49-F238E27FC236}">
                    <a16:creationId xmlns:a16="http://schemas.microsoft.com/office/drawing/2014/main" id="{C6CFD90E-6AB7-804D-9DF2-043A13E1EE1C}"/>
                  </a:ext>
                </a:extLst>
              </p:cNvPr>
              <p:cNvGraphicFramePr>
                <a:graphicFrameLocks noGrp="1"/>
              </p:cNvGraphicFramePr>
              <p:nvPr/>
            </p:nvGraphicFramePr>
            <p:xfrm>
              <a:off x="7968647" y="4189925"/>
              <a:ext cx="2836146" cy="1107440"/>
            </p:xfrm>
            <a:graphic>
              <a:graphicData uri="http://schemas.openxmlformats.org/drawingml/2006/table">
                <a:tbl>
                  <a:tblPr firstRow="1" bandRow="1">
                    <a:tableStyleId>{5C22544A-7EE6-4342-B048-85BDC9FD1C3A}</a:tableStyleId>
                  </a:tblPr>
                  <a:tblGrid>
                    <a:gridCol w="853436">
                      <a:extLst>
                        <a:ext uri="{9D8B030D-6E8A-4147-A177-3AD203B41FA5}">
                          <a16:colId xmlns:a16="http://schemas.microsoft.com/office/drawing/2014/main" val="20000"/>
                        </a:ext>
                      </a:extLst>
                    </a:gridCol>
                    <a:gridCol w="896293">
                      <a:extLst>
                        <a:ext uri="{9D8B030D-6E8A-4147-A177-3AD203B41FA5}">
                          <a16:colId xmlns:a16="http://schemas.microsoft.com/office/drawing/2014/main" val="20001"/>
                        </a:ext>
                      </a:extLst>
                    </a:gridCol>
                    <a:gridCol w="1086417">
                      <a:extLst>
                        <a:ext uri="{9D8B030D-6E8A-4147-A177-3AD203B41FA5}">
                          <a16:colId xmlns:a16="http://schemas.microsoft.com/office/drawing/2014/main" val="20002"/>
                        </a:ext>
                      </a:extLst>
                    </a:gridCol>
                  </a:tblGrid>
                  <a:tr h="365760">
                    <a:tc>
                      <a:txBody>
                        <a:bodyPr/>
                        <a:lstStyle/>
                        <a:p>
                          <a:endParaRPr lang="en-US"/>
                        </a:p>
                      </a:txBody>
                      <a:tcPr>
                        <a:blipFill>
                          <a:blip r:embed="rId12"/>
                          <a:stretch>
                            <a:fillRect l="-1493" r="-237313" b="-231034"/>
                          </a:stretch>
                        </a:blipFill>
                      </a:tcPr>
                    </a:tc>
                    <a:tc>
                      <a:txBody>
                        <a:bodyPr/>
                        <a:lstStyle/>
                        <a:p>
                          <a:endParaRPr lang="en-US"/>
                        </a:p>
                      </a:txBody>
                      <a:tcPr>
                        <a:blipFill>
                          <a:blip r:embed="rId12"/>
                          <a:stretch>
                            <a:fillRect l="-95775" r="-123944" b="-231034"/>
                          </a:stretch>
                        </a:blipFill>
                      </a:tcPr>
                    </a:tc>
                    <a:tc>
                      <a:txBody>
                        <a:bodyPr/>
                        <a:lstStyle/>
                        <a:p>
                          <a:endParaRPr lang="en-US"/>
                        </a:p>
                      </a:txBody>
                      <a:tcPr>
                        <a:blipFill>
                          <a:blip r:embed="rId12"/>
                          <a:stretch>
                            <a:fillRect l="-161628" r="-2326" b="-2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2"/>
                          <a:stretch>
                            <a:fillRect l="-1493" t="-96667" r="-237313" b="-123333"/>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endParaRPr lang="en-US"/>
                        </a:p>
                      </a:txBody>
                      <a:tcPr>
                        <a:blipFill>
                          <a:blip r:embed="rId12"/>
                          <a:stretch>
                            <a:fillRect l="-1493" t="-196667" r="-237313" b="-23333"/>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bl>
              </a:graphicData>
            </a:graphic>
          </p:graphicFrame>
        </mc:Fallback>
      </mc:AlternateContent>
      <p:sp>
        <p:nvSpPr>
          <p:cNvPr id="20" name="TextBox 19">
            <a:extLst>
              <a:ext uri="{FF2B5EF4-FFF2-40B4-BE49-F238E27FC236}">
                <a16:creationId xmlns:a16="http://schemas.microsoft.com/office/drawing/2014/main" id="{26952529-65D6-4240-BF1B-F1EA4F65E4DF}"/>
              </a:ext>
            </a:extLst>
          </p:cNvPr>
          <p:cNvSpPr txBox="1"/>
          <p:nvPr/>
        </p:nvSpPr>
        <p:spPr>
          <a:xfrm>
            <a:off x="5092309" y="376272"/>
            <a:ext cx="6740345" cy="646331"/>
          </a:xfrm>
          <a:prstGeom prst="rect">
            <a:avLst/>
          </a:prstGeom>
          <a:noFill/>
        </p:spPr>
        <p:txBody>
          <a:bodyPr wrap="square" rtlCol="0">
            <a:spAutoFit/>
          </a:bodyPr>
          <a:lstStyle/>
          <a:p>
            <a:r>
              <a:rPr lang="en-US" dirty="0">
                <a:latin typeface="Helvetica" pitchFamily="2" charset="0"/>
              </a:rPr>
              <a:t>I haven’t filled in the conditional probability tables for you!</a:t>
            </a:r>
          </a:p>
          <a:p>
            <a:r>
              <a:rPr lang="en-US" dirty="0">
                <a:latin typeface="Helvetica" pitchFamily="2" charset="0"/>
              </a:rPr>
              <a:t>Everything is a question mark!!!!!</a:t>
            </a:r>
          </a:p>
        </p:txBody>
      </p:sp>
    </p:spTree>
    <p:extLst>
      <p:ext uri="{BB962C8B-B14F-4D97-AF65-F5344CB8AC3E}">
        <p14:creationId xmlns:p14="http://schemas.microsoft.com/office/powerpoint/2010/main" val="30503605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Oval 5">
                <a:extLst>
                  <a:ext uri="{FF2B5EF4-FFF2-40B4-BE49-F238E27FC236}">
                    <a16:creationId xmlns:a16="http://schemas.microsoft.com/office/drawing/2014/main" id="{517A1D3A-D524-754E-AC5A-D495F0C1C62D}"/>
                  </a:ext>
                </a:extLst>
              </p:cNvPr>
              <p:cNvSpPr/>
              <p:nvPr/>
            </p:nvSpPr>
            <p:spPr>
              <a:xfrm>
                <a:off x="4314849" y="321351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𝑇𝑒𝑚𝑝𝑒𝑟𝑎𝑡𝑢𝑟𝑒</m:t>
                      </m:r>
                    </m:oMath>
                  </m:oMathPara>
                </a14:m>
                <a:endParaRPr lang="en-US" dirty="0">
                  <a:solidFill>
                    <a:schemeClr val="bg1"/>
                  </a:solidFill>
                </a:endParaRPr>
              </a:p>
            </p:txBody>
          </p:sp>
        </mc:Choice>
        <mc:Fallback>
          <p:sp>
            <p:nvSpPr>
              <p:cNvPr id="6" name="Oval 5">
                <a:extLst>
                  <a:ext uri="{FF2B5EF4-FFF2-40B4-BE49-F238E27FC236}">
                    <a16:creationId xmlns:a16="http://schemas.microsoft.com/office/drawing/2014/main" id="{517A1D3A-D524-754E-AC5A-D495F0C1C62D}"/>
                  </a:ext>
                </a:extLst>
              </p:cNvPr>
              <p:cNvSpPr>
                <a:spLocks noRot="1" noChangeAspect="1" noMove="1" noResize="1" noEditPoints="1" noAdjustHandles="1" noChangeArrowheads="1" noChangeShapeType="1" noTextEdit="1"/>
              </p:cNvSpPr>
              <p:nvPr/>
            </p:nvSpPr>
            <p:spPr>
              <a:xfrm>
                <a:off x="4314849" y="3213514"/>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Oval 6">
                <a:extLst>
                  <a:ext uri="{FF2B5EF4-FFF2-40B4-BE49-F238E27FC236}">
                    <a16:creationId xmlns:a16="http://schemas.microsoft.com/office/drawing/2014/main" id="{167D1BF5-A2C5-0D4F-BCC1-C487EDA626E5}"/>
                  </a:ext>
                </a:extLst>
              </p:cNvPr>
              <p:cNvSpPr/>
              <p:nvPr/>
            </p:nvSpPr>
            <p:spPr>
              <a:xfrm>
                <a:off x="6408757" y="321351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𝐻𝑢𝑚𝑖𝑑𝑖𝑡𝑦</m:t>
                      </m:r>
                    </m:oMath>
                  </m:oMathPara>
                </a14:m>
                <a:endParaRPr lang="en-US" dirty="0">
                  <a:solidFill>
                    <a:schemeClr val="bg1"/>
                  </a:solidFill>
                </a:endParaRPr>
              </a:p>
            </p:txBody>
          </p:sp>
        </mc:Choice>
        <mc:Fallback>
          <p:sp>
            <p:nvSpPr>
              <p:cNvPr id="7" name="Oval 6">
                <a:extLst>
                  <a:ext uri="{FF2B5EF4-FFF2-40B4-BE49-F238E27FC236}">
                    <a16:creationId xmlns:a16="http://schemas.microsoft.com/office/drawing/2014/main" id="{167D1BF5-A2C5-0D4F-BCC1-C487EDA626E5}"/>
                  </a:ext>
                </a:extLst>
              </p:cNvPr>
              <p:cNvSpPr>
                <a:spLocks noRot="1" noChangeAspect="1" noMove="1" noResize="1" noEditPoints="1" noAdjustHandles="1" noChangeArrowheads="1" noChangeShapeType="1" noTextEdit="1"/>
              </p:cNvSpPr>
              <p:nvPr/>
            </p:nvSpPr>
            <p:spPr>
              <a:xfrm>
                <a:off x="6408757" y="3213514"/>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Oval 7">
                <a:extLst>
                  <a:ext uri="{FF2B5EF4-FFF2-40B4-BE49-F238E27FC236}">
                    <a16:creationId xmlns:a16="http://schemas.microsoft.com/office/drawing/2014/main" id="{0404FE6A-9AF8-9542-9005-F9D4E830E157}"/>
                  </a:ext>
                </a:extLst>
              </p:cNvPr>
              <p:cNvSpPr/>
              <p:nvPr/>
            </p:nvSpPr>
            <p:spPr>
              <a:xfrm>
                <a:off x="8502665" y="321351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𝑊𝑖𝑛𝑑</m:t>
                      </m:r>
                    </m:oMath>
                  </m:oMathPara>
                </a14:m>
                <a:endParaRPr lang="en-US" dirty="0">
                  <a:solidFill>
                    <a:schemeClr val="bg1"/>
                  </a:solidFill>
                </a:endParaRPr>
              </a:p>
            </p:txBody>
          </p:sp>
        </mc:Choice>
        <mc:Fallback>
          <p:sp>
            <p:nvSpPr>
              <p:cNvPr id="8" name="Oval 7">
                <a:extLst>
                  <a:ext uri="{FF2B5EF4-FFF2-40B4-BE49-F238E27FC236}">
                    <a16:creationId xmlns:a16="http://schemas.microsoft.com/office/drawing/2014/main" id="{0404FE6A-9AF8-9542-9005-F9D4E830E157}"/>
                  </a:ext>
                </a:extLst>
              </p:cNvPr>
              <p:cNvSpPr>
                <a:spLocks noRot="1" noChangeAspect="1" noMove="1" noResize="1" noEditPoints="1" noAdjustHandles="1" noChangeArrowheads="1" noChangeShapeType="1" noTextEdit="1"/>
              </p:cNvSpPr>
              <p:nvPr/>
            </p:nvSpPr>
            <p:spPr>
              <a:xfrm>
                <a:off x="8502665" y="3213514"/>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Oval 8">
                <a:extLst>
                  <a:ext uri="{FF2B5EF4-FFF2-40B4-BE49-F238E27FC236}">
                    <a16:creationId xmlns:a16="http://schemas.microsoft.com/office/drawing/2014/main" id="{C3BCE47F-F560-5840-AB33-80FC5C3E61CB}"/>
                  </a:ext>
                </a:extLst>
              </p:cNvPr>
              <p:cNvSpPr/>
              <p:nvPr/>
            </p:nvSpPr>
            <p:spPr>
              <a:xfrm>
                <a:off x="5357197" y="157501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𝑃𝑙𝑎𝑦</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𝑇𝑒𝑛𝑛𝑖𝑠</m:t>
                      </m:r>
                      <m:r>
                        <a:rPr lang="en-US" b="0" i="1" dirty="0"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p:sp>
            <p:nvSpPr>
              <p:cNvPr id="9" name="Oval 8">
                <a:extLst>
                  <a:ext uri="{FF2B5EF4-FFF2-40B4-BE49-F238E27FC236}">
                    <a16:creationId xmlns:a16="http://schemas.microsoft.com/office/drawing/2014/main" id="{C3BCE47F-F560-5840-AB33-80FC5C3E61CB}"/>
                  </a:ext>
                </a:extLst>
              </p:cNvPr>
              <p:cNvSpPr>
                <a:spLocks noRot="1" noChangeAspect="1" noMove="1" noResize="1" noEditPoints="1" noAdjustHandles="1" noChangeArrowheads="1" noChangeShapeType="1" noTextEdit="1"/>
              </p:cNvSpPr>
              <p:nvPr/>
            </p:nvSpPr>
            <p:spPr>
              <a:xfrm>
                <a:off x="5357197" y="1575019"/>
                <a:ext cx="1695691" cy="636608"/>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Oval 9">
                <a:extLst>
                  <a:ext uri="{FF2B5EF4-FFF2-40B4-BE49-F238E27FC236}">
                    <a16:creationId xmlns:a16="http://schemas.microsoft.com/office/drawing/2014/main" id="{5A80AB06-1871-1F47-BEF2-6D3D4A414F7F}"/>
                  </a:ext>
                </a:extLst>
              </p:cNvPr>
              <p:cNvSpPr/>
              <p:nvPr/>
            </p:nvSpPr>
            <p:spPr>
              <a:xfrm>
                <a:off x="2220941" y="321351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𝑂𝑢𝑡𝑙𝑜𝑜𝑘</m:t>
                      </m:r>
                    </m:oMath>
                  </m:oMathPara>
                </a14:m>
                <a:endParaRPr lang="en-US" dirty="0">
                  <a:solidFill>
                    <a:schemeClr val="bg1"/>
                  </a:solidFill>
                </a:endParaRPr>
              </a:p>
            </p:txBody>
          </p:sp>
        </mc:Choice>
        <mc:Fallback>
          <p:sp>
            <p:nvSpPr>
              <p:cNvPr id="10" name="Oval 9">
                <a:extLst>
                  <a:ext uri="{FF2B5EF4-FFF2-40B4-BE49-F238E27FC236}">
                    <a16:creationId xmlns:a16="http://schemas.microsoft.com/office/drawing/2014/main" id="{5A80AB06-1871-1F47-BEF2-6D3D4A414F7F}"/>
                  </a:ext>
                </a:extLst>
              </p:cNvPr>
              <p:cNvSpPr>
                <a:spLocks noRot="1" noChangeAspect="1" noMove="1" noResize="1" noEditPoints="1" noAdjustHandles="1" noChangeArrowheads="1" noChangeShapeType="1" noTextEdit="1"/>
              </p:cNvSpPr>
              <p:nvPr/>
            </p:nvSpPr>
            <p:spPr>
              <a:xfrm>
                <a:off x="2220941" y="3213514"/>
                <a:ext cx="1695691" cy="636608"/>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11" name="Table 10">
                <a:extLst>
                  <a:ext uri="{FF2B5EF4-FFF2-40B4-BE49-F238E27FC236}">
                    <a16:creationId xmlns:a16="http://schemas.microsoft.com/office/drawing/2014/main" id="{7D92E67F-2AAC-4245-BD6C-C8CE7BC7F5F8}"/>
                  </a:ext>
                </a:extLst>
              </p:cNvPr>
              <p:cNvGraphicFramePr>
                <a:graphicFrameLocks noGrp="1"/>
              </p:cNvGraphicFramePr>
              <p:nvPr/>
            </p:nvGraphicFramePr>
            <p:xfrm>
              <a:off x="1696829" y="1216691"/>
              <a:ext cx="3051196" cy="1478280"/>
            </p:xfrm>
            <a:graphic>
              <a:graphicData uri="http://schemas.openxmlformats.org/drawingml/2006/table">
                <a:tbl>
                  <a:tblPr firstRow="1" bandRow="1">
                    <a:tableStyleId>{5C22544A-7EE6-4342-B048-85BDC9FD1C3A}</a:tableStyleId>
                  </a:tblPr>
                  <a:tblGrid>
                    <a:gridCol w="1077539">
                      <a:extLst>
                        <a:ext uri="{9D8B030D-6E8A-4147-A177-3AD203B41FA5}">
                          <a16:colId xmlns:a16="http://schemas.microsoft.com/office/drawing/2014/main" val="20000"/>
                        </a:ext>
                      </a:extLst>
                    </a:gridCol>
                    <a:gridCol w="905347">
                      <a:extLst>
                        <a:ext uri="{9D8B030D-6E8A-4147-A177-3AD203B41FA5}">
                          <a16:colId xmlns:a16="http://schemas.microsoft.com/office/drawing/2014/main" val="20001"/>
                        </a:ext>
                      </a:extLst>
                    </a:gridCol>
                    <a:gridCol w="1068310">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𝑂</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𝑂</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𝑂</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𝑜𝑣𝑒𝑟𝑐𝑎𝑠𝑡</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𝑟𝑎𝑖𝑛</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3"/>
                      </a:ext>
                    </a:extLst>
                  </a:tr>
                </a:tbl>
              </a:graphicData>
            </a:graphic>
          </p:graphicFrame>
        </mc:Choice>
        <mc:Fallback>
          <p:graphicFrame>
            <p:nvGraphicFramePr>
              <p:cNvPr id="11" name="Table 10">
                <a:extLst>
                  <a:ext uri="{FF2B5EF4-FFF2-40B4-BE49-F238E27FC236}">
                    <a16:creationId xmlns:a16="http://schemas.microsoft.com/office/drawing/2014/main" id="{7D92E67F-2AAC-4245-BD6C-C8CE7BC7F5F8}"/>
                  </a:ext>
                </a:extLst>
              </p:cNvPr>
              <p:cNvGraphicFramePr>
                <a:graphicFrameLocks noGrp="1"/>
              </p:cNvGraphicFramePr>
              <p:nvPr/>
            </p:nvGraphicFramePr>
            <p:xfrm>
              <a:off x="1696829" y="1216691"/>
              <a:ext cx="3051196" cy="1478280"/>
            </p:xfrm>
            <a:graphic>
              <a:graphicData uri="http://schemas.openxmlformats.org/drawingml/2006/table">
                <a:tbl>
                  <a:tblPr firstRow="1" bandRow="1">
                    <a:tableStyleId>{5C22544A-7EE6-4342-B048-85BDC9FD1C3A}</a:tableStyleId>
                  </a:tblPr>
                  <a:tblGrid>
                    <a:gridCol w="1077539">
                      <a:extLst>
                        <a:ext uri="{9D8B030D-6E8A-4147-A177-3AD203B41FA5}">
                          <a16:colId xmlns:a16="http://schemas.microsoft.com/office/drawing/2014/main" val="20000"/>
                        </a:ext>
                      </a:extLst>
                    </a:gridCol>
                    <a:gridCol w="905347">
                      <a:extLst>
                        <a:ext uri="{9D8B030D-6E8A-4147-A177-3AD203B41FA5}">
                          <a16:colId xmlns:a16="http://schemas.microsoft.com/office/drawing/2014/main" val="20001"/>
                        </a:ext>
                      </a:extLst>
                    </a:gridCol>
                    <a:gridCol w="1068310">
                      <a:extLst>
                        <a:ext uri="{9D8B030D-6E8A-4147-A177-3AD203B41FA5}">
                          <a16:colId xmlns:a16="http://schemas.microsoft.com/office/drawing/2014/main" val="20002"/>
                        </a:ext>
                      </a:extLst>
                    </a:gridCol>
                  </a:tblGrid>
                  <a:tr h="365760">
                    <a:tc>
                      <a:txBody>
                        <a:bodyPr/>
                        <a:lstStyle/>
                        <a:p>
                          <a:endParaRPr lang="en-US"/>
                        </a:p>
                      </a:txBody>
                      <a:tcPr>
                        <a:blipFill>
                          <a:blip r:embed="rId8"/>
                          <a:stretch>
                            <a:fillRect l="-1176" r="-187059" b="-331034"/>
                          </a:stretch>
                        </a:blipFill>
                      </a:tcPr>
                    </a:tc>
                    <a:tc>
                      <a:txBody>
                        <a:bodyPr/>
                        <a:lstStyle/>
                        <a:p>
                          <a:endParaRPr lang="en-US"/>
                        </a:p>
                      </a:txBody>
                      <a:tcPr>
                        <a:blipFill>
                          <a:blip r:embed="rId8"/>
                          <a:stretch>
                            <a:fillRect l="-119444" r="-120833" b="-331034"/>
                          </a:stretch>
                        </a:blipFill>
                      </a:tcPr>
                    </a:tc>
                    <a:tc>
                      <a:txBody>
                        <a:bodyPr/>
                        <a:lstStyle/>
                        <a:p>
                          <a:endParaRPr lang="en-US"/>
                        </a:p>
                      </a:txBody>
                      <a:tcPr>
                        <a:blipFill>
                          <a:blip r:embed="rId8"/>
                          <a:stretch>
                            <a:fillRect l="-188095" r="-3571" b="-3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8"/>
                          <a:stretch>
                            <a:fillRect l="-1176" t="-96667" r="-187059" b="-2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endParaRPr lang="en-US"/>
                        </a:p>
                      </a:txBody>
                      <a:tcPr>
                        <a:blipFill>
                          <a:blip r:embed="rId8"/>
                          <a:stretch>
                            <a:fillRect l="-1176" t="-203448" r="-187059" b="-1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r h="370840">
                    <a:tc>
                      <a:txBody>
                        <a:bodyPr/>
                        <a:lstStyle/>
                        <a:p>
                          <a:endParaRPr lang="en-US"/>
                        </a:p>
                      </a:txBody>
                      <a:tcPr>
                        <a:blipFill>
                          <a:blip r:embed="rId8"/>
                          <a:stretch>
                            <a:fillRect l="-1176" t="-293333" r="-187059" b="-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3"/>
                      </a:ext>
                    </a:extLst>
                  </a:tr>
                </a:tbl>
              </a:graphicData>
            </a:graphic>
          </p:graphicFrame>
        </mc:Fallback>
      </mc:AlternateContent>
      <p:cxnSp>
        <p:nvCxnSpPr>
          <p:cNvPr id="12" name="Straight Arrow Connector 11">
            <a:extLst>
              <a:ext uri="{FF2B5EF4-FFF2-40B4-BE49-F238E27FC236}">
                <a16:creationId xmlns:a16="http://schemas.microsoft.com/office/drawing/2014/main" id="{14E390F2-6474-0F46-B4D9-2E3D0C69CF01}"/>
              </a:ext>
            </a:extLst>
          </p:cNvPr>
          <p:cNvCxnSpPr>
            <a:stCxn id="9" idx="4"/>
            <a:endCxn id="10" idx="7"/>
          </p:cNvCxnSpPr>
          <p:nvPr/>
        </p:nvCxnSpPr>
        <p:spPr>
          <a:xfrm flipH="1">
            <a:off x="3668304" y="2211627"/>
            <a:ext cx="2536739"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8F923A-33B5-CC46-926D-10EAF7BADFA8}"/>
              </a:ext>
            </a:extLst>
          </p:cNvPr>
          <p:cNvCxnSpPr>
            <a:stCxn id="9" idx="4"/>
            <a:endCxn id="6" idx="0"/>
          </p:cNvCxnSpPr>
          <p:nvPr/>
        </p:nvCxnSpPr>
        <p:spPr>
          <a:xfrm flipH="1">
            <a:off x="5162695" y="2211627"/>
            <a:ext cx="1042348"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FFB50D3-5B87-6E4B-BE48-F5FF7687629A}"/>
              </a:ext>
            </a:extLst>
          </p:cNvPr>
          <p:cNvCxnSpPr>
            <a:stCxn id="9" idx="4"/>
            <a:endCxn id="7" idx="0"/>
          </p:cNvCxnSpPr>
          <p:nvPr/>
        </p:nvCxnSpPr>
        <p:spPr>
          <a:xfrm>
            <a:off x="6205043" y="2211627"/>
            <a:ext cx="1051560"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D53EFFD-A606-CA42-B74C-398E6A4318D5}"/>
              </a:ext>
            </a:extLst>
          </p:cNvPr>
          <p:cNvCxnSpPr>
            <a:stCxn id="9" idx="4"/>
            <a:endCxn id="8" idx="1"/>
          </p:cNvCxnSpPr>
          <p:nvPr/>
        </p:nvCxnSpPr>
        <p:spPr>
          <a:xfrm>
            <a:off x="6205043" y="2211627"/>
            <a:ext cx="2545950"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16" name="Table 15">
                <a:extLst>
                  <a:ext uri="{FF2B5EF4-FFF2-40B4-BE49-F238E27FC236}">
                    <a16:creationId xmlns:a16="http://schemas.microsoft.com/office/drawing/2014/main" id="{321ECA25-1D16-D740-82AA-F2E1C2CDBB54}"/>
                  </a:ext>
                </a:extLst>
              </p:cNvPr>
              <p:cNvGraphicFramePr>
                <a:graphicFrameLocks noGrp="1"/>
              </p:cNvGraphicFramePr>
              <p:nvPr/>
            </p:nvGraphicFramePr>
            <p:xfrm>
              <a:off x="7256603" y="1575019"/>
              <a:ext cx="1378908" cy="736600"/>
            </p:xfrm>
            <a:graphic>
              <a:graphicData uri="http://schemas.openxmlformats.org/drawingml/2006/table">
                <a:tbl>
                  <a:tblPr firstRow="1" bandRow="1">
                    <a:tableStyleId>{5C22544A-7EE6-4342-B048-85BDC9FD1C3A}</a:tableStyleId>
                  </a:tblPr>
                  <a:tblGrid>
                    <a:gridCol w="1378908">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𝑡𝑒𝑛𝑛𝑖𝑠</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bl>
              </a:graphicData>
            </a:graphic>
          </p:graphicFrame>
        </mc:Choice>
        <mc:Fallback>
          <p:graphicFrame>
            <p:nvGraphicFramePr>
              <p:cNvPr id="16" name="Table 15">
                <a:extLst>
                  <a:ext uri="{FF2B5EF4-FFF2-40B4-BE49-F238E27FC236}">
                    <a16:creationId xmlns:a16="http://schemas.microsoft.com/office/drawing/2014/main" id="{321ECA25-1D16-D740-82AA-F2E1C2CDBB54}"/>
                  </a:ext>
                </a:extLst>
              </p:cNvPr>
              <p:cNvGraphicFramePr>
                <a:graphicFrameLocks noGrp="1"/>
              </p:cNvGraphicFramePr>
              <p:nvPr/>
            </p:nvGraphicFramePr>
            <p:xfrm>
              <a:off x="7256603" y="1575019"/>
              <a:ext cx="1378908" cy="736600"/>
            </p:xfrm>
            <a:graphic>
              <a:graphicData uri="http://schemas.openxmlformats.org/drawingml/2006/table">
                <a:tbl>
                  <a:tblPr firstRow="1" bandRow="1">
                    <a:tableStyleId>{5C22544A-7EE6-4342-B048-85BDC9FD1C3A}</a:tableStyleId>
                  </a:tblPr>
                  <a:tblGrid>
                    <a:gridCol w="1378908">
                      <a:extLst>
                        <a:ext uri="{9D8B030D-6E8A-4147-A177-3AD203B41FA5}">
                          <a16:colId xmlns:a16="http://schemas.microsoft.com/office/drawing/2014/main" val="20000"/>
                        </a:ext>
                      </a:extLst>
                    </a:gridCol>
                  </a:tblGrid>
                  <a:tr h="365760">
                    <a:tc>
                      <a:txBody>
                        <a:bodyPr/>
                        <a:lstStyle/>
                        <a:p>
                          <a:endParaRPr lang="en-US"/>
                        </a:p>
                      </a:txBody>
                      <a:tcPr>
                        <a:blipFill>
                          <a:blip r:embed="rId9"/>
                          <a:stretch>
                            <a:fillRect l="-917" t="-3448" r="-2752" b="-127586"/>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7" name="Table 16">
                <a:extLst>
                  <a:ext uri="{FF2B5EF4-FFF2-40B4-BE49-F238E27FC236}">
                    <a16:creationId xmlns:a16="http://schemas.microsoft.com/office/drawing/2014/main" id="{A20533E7-5BF0-384B-B9E8-7D13F32824B3}"/>
                  </a:ext>
                </a:extLst>
              </p:cNvPr>
              <p:cNvGraphicFramePr>
                <a:graphicFrameLocks noGrp="1"/>
              </p:cNvGraphicFramePr>
              <p:nvPr/>
            </p:nvGraphicFramePr>
            <p:xfrm>
              <a:off x="2552116" y="4189924"/>
              <a:ext cx="2540193" cy="1478280"/>
            </p:xfrm>
            <a:graphic>
              <a:graphicData uri="http://schemas.openxmlformats.org/drawingml/2006/table">
                <a:tbl>
                  <a:tblPr firstRow="1" bandRow="1">
                    <a:tableStyleId>{5C22544A-7EE6-4342-B048-85BDC9FD1C3A}</a:tableStyleId>
                  </a:tblPr>
                  <a:tblGrid>
                    <a:gridCol w="648019">
                      <a:extLst>
                        <a:ext uri="{9D8B030D-6E8A-4147-A177-3AD203B41FA5}">
                          <a16:colId xmlns:a16="http://schemas.microsoft.com/office/drawing/2014/main" val="20000"/>
                        </a:ext>
                      </a:extLst>
                    </a:gridCol>
                    <a:gridCol w="851026">
                      <a:extLst>
                        <a:ext uri="{9D8B030D-6E8A-4147-A177-3AD203B41FA5}">
                          <a16:colId xmlns:a16="http://schemas.microsoft.com/office/drawing/2014/main" val="20001"/>
                        </a:ext>
                      </a:extLst>
                    </a:gridCol>
                    <a:gridCol w="1041148">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𝑀</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𝑀</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𝑀</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h𝑜𝑡</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𝑚𝑖𝑙𝑑</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𝑐𝑜𝑜𝑙</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3"/>
                      </a:ext>
                    </a:extLst>
                  </a:tr>
                </a:tbl>
              </a:graphicData>
            </a:graphic>
          </p:graphicFrame>
        </mc:Choice>
        <mc:Fallback>
          <p:graphicFrame>
            <p:nvGraphicFramePr>
              <p:cNvPr id="17" name="Table 16">
                <a:extLst>
                  <a:ext uri="{FF2B5EF4-FFF2-40B4-BE49-F238E27FC236}">
                    <a16:creationId xmlns:a16="http://schemas.microsoft.com/office/drawing/2014/main" id="{A20533E7-5BF0-384B-B9E8-7D13F32824B3}"/>
                  </a:ext>
                </a:extLst>
              </p:cNvPr>
              <p:cNvGraphicFramePr>
                <a:graphicFrameLocks noGrp="1"/>
              </p:cNvGraphicFramePr>
              <p:nvPr/>
            </p:nvGraphicFramePr>
            <p:xfrm>
              <a:off x="2552116" y="4189924"/>
              <a:ext cx="2540193" cy="1478280"/>
            </p:xfrm>
            <a:graphic>
              <a:graphicData uri="http://schemas.openxmlformats.org/drawingml/2006/table">
                <a:tbl>
                  <a:tblPr firstRow="1" bandRow="1">
                    <a:tableStyleId>{5C22544A-7EE6-4342-B048-85BDC9FD1C3A}</a:tableStyleId>
                  </a:tblPr>
                  <a:tblGrid>
                    <a:gridCol w="648019">
                      <a:extLst>
                        <a:ext uri="{9D8B030D-6E8A-4147-A177-3AD203B41FA5}">
                          <a16:colId xmlns:a16="http://schemas.microsoft.com/office/drawing/2014/main" val="20000"/>
                        </a:ext>
                      </a:extLst>
                    </a:gridCol>
                    <a:gridCol w="851026">
                      <a:extLst>
                        <a:ext uri="{9D8B030D-6E8A-4147-A177-3AD203B41FA5}">
                          <a16:colId xmlns:a16="http://schemas.microsoft.com/office/drawing/2014/main" val="20001"/>
                        </a:ext>
                      </a:extLst>
                    </a:gridCol>
                    <a:gridCol w="1041148">
                      <a:extLst>
                        <a:ext uri="{9D8B030D-6E8A-4147-A177-3AD203B41FA5}">
                          <a16:colId xmlns:a16="http://schemas.microsoft.com/office/drawing/2014/main" val="20002"/>
                        </a:ext>
                      </a:extLst>
                    </a:gridCol>
                  </a:tblGrid>
                  <a:tr h="365760">
                    <a:tc>
                      <a:txBody>
                        <a:bodyPr/>
                        <a:lstStyle/>
                        <a:p>
                          <a:endParaRPr lang="en-US"/>
                        </a:p>
                      </a:txBody>
                      <a:tcPr>
                        <a:blipFill>
                          <a:blip r:embed="rId10"/>
                          <a:stretch>
                            <a:fillRect r="-300000" b="-334483"/>
                          </a:stretch>
                        </a:blipFill>
                      </a:tcPr>
                    </a:tc>
                    <a:tc>
                      <a:txBody>
                        <a:bodyPr/>
                        <a:lstStyle/>
                        <a:p>
                          <a:endParaRPr lang="en-US"/>
                        </a:p>
                      </a:txBody>
                      <a:tcPr>
                        <a:blipFill>
                          <a:blip r:embed="rId10"/>
                          <a:stretch>
                            <a:fillRect l="-75000" r="-125000" b="-334483"/>
                          </a:stretch>
                        </a:blipFill>
                      </a:tcPr>
                    </a:tc>
                    <a:tc>
                      <a:txBody>
                        <a:bodyPr/>
                        <a:lstStyle/>
                        <a:p>
                          <a:endParaRPr lang="en-US"/>
                        </a:p>
                      </a:txBody>
                      <a:tcPr>
                        <a:blipFill>
                          <a:blip r:embed="rId10"/>
                          <a:stretch>
                            <a:fillRect l="-145122" r="-3659" b="-334483"/>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t="-96667" r="-300000" b="-2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t="-203448" r="-300000" b="-131034"/>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r h="370840">
                    <a:tc>
                      <a:txBody>
                        <a:bodyPr/>
                        <a:lstStyle/>
                        <a:p>
                          <a:endParaRPr lang="en-US"/>
                        </a:p>
                      </a:txBody>
                      <a:tcPr>
                        <a:blipFill>
                          <a:blip r:embed="rId10"/>
                          <a:stretch>
                            <a:fillRect t="-293333" r="-300000" b="-26667"/>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8" name="Table 17">
                <a:extLst>
                  <a:ext uri="{FF2B5EF4-FFF2-40B4-BE49-F238E27FC236}">
                    <a16:creationId xmlns:a16="http://schemas.microsoft.com/office/drawing/2014/main" id="{1A04B1ED-ADF3-5443-A2A7-5FD863933435}"/>
                  </a:ext>
                </a:extLst>
              </p:cNvPr>
              <p:cNvGraphicFramePr>
                <a:graphicFrameLocks noGrp="1"/>
              </p:cNvGraphicFramePr>
              <p:nvPr/>
            </p:nvGraphicFramePr>
            <p:xfrm>
              <a:off x="5133730" y="4189924"/>
              <a:ext cx="2792057" cy="1107440"/>
            </p:xfrm>
            <a:graphic>
              <a:graphicData uri="http://schemas.openxmlformats.org/drawingml/2006/table">
                <a:tbl>
                  <a:tblPr firstRow="1" bandRow="1">
                    <a:tableStyleId>{5C22544A-7EE6-4342-B048-85BDC9FD1C3A}</a:tableStyleId>
                  </a:tblPr>
                  <a:tblGrid>
                    <a:gridCol w="899883">
                      <a:extLst>
                        <a:ext uri="{9D8B030D-6E8A-4147-A177-3AD203B41FA5}">
                          <a16:colId xmlns:a16="http://schemas.microsoft.com/office/drawing/2014/main" val="20000"/>
                        </a:ext>
                      </a:extLst>
                    </a:gridCol>
                    <a:gridCol w="851025">
                      <a:extLst>
                        <a:ext uri="{9D8B030D-6E8A-4147-A177-3AD203B41FA5}">
                          <a16:colId xmlns:a16="http://schemas.microsoft.com/office/drawing/2014/main" val="20001"/>
                        </a:ext>
                      </a:extLst>
                    </a:gridCol>
                    <a:gridCol w="1041149">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𝐻</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𝐻</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𝐻</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h𝑖𝑔h</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𝑛𝑜𝑟𝑚𝑎𝑙</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bl>
              </a:graphicData>
            </a:graphic>
          </p:graphicFrame>
        </mc:Choice>
        <mc:Fallback>
          <p:graphicFrame>
            <p:nvGraphicFramePr>
              <p:cNvPr id="18" name="Table 17">
                <a:extLst>
                  <a:ext uri="{FF2B5EF4-FFF2-40B4-BE49-F238E27FC236}">
                    <a16:creationId xmlns:a16="http://schemas.microsoft.com/office/drawing/2014/main" id="{1A04B1ED-ADF3-5443-A2A7-5FD863933435}"/>
                  </a:ext>
                </a:extLst>
              </p:cNvPr>
              <p:cNvGraphicFramePr>
                <a:graphicFrameLocks noGrp="1"/>
              </p:cNvGraphicFramePr>
              <p:nvPr/>
            </p:nvGraphicFramePr>
            <p:xfrm>
              <a:off x="5133730" y="4189924"/>
              <a:ext cx="2792057" cy="1107440"/>
            </p:xfrm>
            <a:graphic>
              <a:graphicData uri="http://schemas.openxmlformats.org/drawingml/2006/table">
                <a:tbl>
                  <a:tblPr firstRow="1" bandRow="1">
                    <a:tableStyleId>{5C22544A-7EE6-4342-B048-85BDC9FD1C3A}</a:tableStyleId>
                  </a:tblPr>
                  <a:tblGrid>
                    <a:gridCol w="899883">
                      <a:extLst>
                        <a:ext uri="{9D8B030D-6E8A-4147-A177-3AD203B41FA5}">
                          <a16:colId xmlns:a16="http://schemas.microsoft.com/office/drawing/2014/main" val="20000"/>
                        </a:ext>
                      </a:extLst>
                    </a:gridCol>
                    <a:gridCol w="851025">
                      <a:extLst>
                        <a:ext uri="{9D8B030D-6E8A-4147-A177-3AD203B41FA5}">
                          <a16:colId xmlns:a16="http://schemas.microsoft.com/office/drawing/2014/main" val="20001"/>
                        </a:ext>
                      </a:extLst>
                    </a:gridCol>
                    <a:gridCol w="1041149">
                      <a:extLst>
                        <a:ext uri="{9D8B030D-6E8A-4147-A177-3AD203B41FA5}">
                          <a16:colId xmlns:a16="http://schemas.microsoft.com/office/drawing/2014/main" val="20002"/>
                        </a:ext>
                      </a:extLst>
                    </a:gridCol>
                  </a:tblGrid>
                  <a:tr h="365760">
                    <a:tc>
                      <a:txBody>
                        <a:bodyPr/>
                        <a:lstStyle/>
                        <a:p>
                          <a:endParaRPr lang="en-US"/>
                        </a:p>
                      </a:txBody>
                      <a:tcPr>
                        <a:blipFill>
                          <a:blip r:embed="rId11"/>
                          <a:stretch>
                            <a:fillRect l="-1408" r="-214085" b="-231034"/>
                          </a:stretch>
                        </a:blipFill>
                      </a:tcPr>
                    </a:tc>
                    <a:tc>
                      <a:txBody>
                        <a:bodyPr/>
                        <a:lstStyle/>
                        <a:p>
                          <a:endParaRPr lang="en-US"/>
                        </a:p>
                      </a:txBody>
                      <a:tcPr>
                        <a:blipFill>
                          <a:blip r:embed="rId11"/>
                          <a:stretch>
                            <a:fillRect l="-105882" r="-123529" b="-231034"/>
                          </a:stretch>
                        </a:blipFill>
                      </a:tcPr>
                    </a:tc>
                    <a:tc>
                      <a:txBody>
                        <a:bodyPr/>
                        <a:lstStyle/>
                        <a:p>
                          <a:endParaRPr lang="en-US"/>
                        </a:p>
                      </a:txBody>
                      <a:tcPr>
                        <a:blipFill>
                          <a:blip r:embed="rId11"/>
                          <a:stretch>
                            <a:fillRect l="-170732" r="-2439" b="-2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1"/>
                          <a:stretch>
                            <a:fillRect l="-1408" t="-96667" r="-214085" b="-123333"/>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endParaRPr lang="en-US"/>
                        </a:p>
                      </a:txBody>
                      <a:tcPr>
                        <a:blipFill>
                          <a:blip r:embed="rId11"/>
                          <a:stretch>
                            <a:fillRect l="-1408" t="-196667" r="-214085" b="-23333"/>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9" name="Table 18">
                <a:extLst>
                  <a:ext uri="{FF2B5EF4-FFF2-40B4-BE49-F238E27FC236}">
                    <a16:creationId xmlns:a16="http://schemas.microsoft.com/office/drawing/2014/main" id="{C6CFD90E-6AB7-804D-9DF2-043A13E1EE1C}"/>
                  </a:ext>
                </a:extLst>
              </p:cNvPr>
              <p:cNvGraphicFramePr>
                <a:graphicFrameLocks noGrp="1"/>
              </p:cNvGraphicFramePr>
              <p:nvPr/>
            </p:nvGraphicFramePr>
            <p:xfrm>
              <a:off x="7968647" y="4189925"/>
              <a:ext cx="2836146" cy="1107440"/>
            </p:xfrm>
            <a:graphic>
              <a:graphicData uri="http://schemas.openxmlformats.org/drawingml/2006/table">
                <a:tbl>
                  <a:tblPr firstRow="1" bandRow="1">
                    <a:tableStyleId>{5C22544A-7EE6-4342-B048-85BDC9FD1C3A}</a:tableStyleId>
                  </a:tblPr>
                  <a:tblGrid>
                    <a:gridCol w="853436">
                      <a:extLst>
                        <a:ext uri="{9D8B030D-6E8A-4147-A177-3AD203B41FA5}">
                          <a16:colId xmlns:a16="http://schemas.microsoft.com/office/drawing/2014/main" val="20000"/>
                        </a:ext>
                      </a:extLst>
                    </a:gridCol>
                    <a:gridCol w="896293">
                      <a:extLst>
                        <a:ext uri="{9D8B030D-6E8A-4147-A177-3AD203B41FA5}">
                          <a16:colId xmlns:a16="http://schemas.microsoft.com/office/drawing/2014/main" val="20001"/>
                        </a:ext>
                      </a:extLst>
                    </a:gridCol>
                    <a:gridCol w="1086417">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𝑊</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𝑊</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𝑊</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𝑤𝑒𝑎𝑘</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𝑠𝑡𝑟𝑜𝑛𝑔</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bl>
              </a:graphicData>
            </a:graphic>
          </p:graphicFrame>
        </mc:Choice>
        <mc:Fallback>
          <p:graphicFrame>
            <p:nvGraphicFramePr>
              <p:cNvPr id="19" name="Table 18">
                <a:extLst>
                  <a:ext uri="{FF2B5EF4-FFF2-40B4-BE49-F238E27FC236}">
                    <a16:creationId xmlns:a16="http://schemas.microsoft.com/office/drawing/2014/main" id="{C6CFD90E-6AB7-804D-9DF2-043A13E1EE1C}"/>
                  </a:ext>
                </a:extLst>
              </p:cNvPr>
              <p:cNvGraphicFramePr>
                <a:graphicFrameLocks noGrp="1"/>
              </p:cNvGraphicFramePr>
              <p:nvPr/>
            </p:nvGraphicFramePr>
            <p:xfrm>
              <a:off x="7968647" y="4189925"/>
              <a:ext cx="2836146" cy="1107440"/>
            </p:xfrm>
            <a:graphic>
              <a:graphicData uri="http://schemas.openxmlformats.org/drawingml/2006/table">
                <a:tbl>
                  <a:tblPr firstRow="1" bandRow="1">
                    <a:tableStyleId>{5C22544A-7EE6-4342-B048-85BDC9FD1C3A}</a:tableStyleId>
                  </a:tblPr>
                  <a:tblGrid>
                    <a:gridCol w="853436">
                      <a:extLst>
                        <a:ext uri="{9D8B030D-6E8A-4147-A177-3AD203B41FA5}">
                          <a16:colId xmlns:a16="http://schemas.microsoft.com/office/drawing/2014/main" val="20000"/>
                        </a:ext>
                      </a:extLst>
                    </a:gridCol>
                    <a:gridCol w="896293">
                      <a:extLst>
                        <a:ext uri="{9D8B030D-6E8A-4147-A177-3AD203B41FA5}">
                          <a16:colId xmlns:a16="http://schemas.microsoft.com/office/drawing/2014/main" val="20001"/>
                        </a:ext>
                      </a:extLst>
                    </a:gridCol>
                    <a:gridCol w="1086417">
                      <a:extLst>
                        <a:ext uri="{9D8B030D-6E8A-4147-A177-3AD203B41FA5}">
                          <a16:colId xmlns:a16="http://schemas.microsoft.com/office/drawing/2014/main" val="20002"/>
                        </a:ext>
                      </a:extLst>
                    </a:gridCol>
                  </a:tblGrid>
                  <a:tr h="365760">
                    <a:tc>
                      <a:txBody>
                        <a:bodyPr/>
                        <a:lstStyle/>
                        <a:p>
                          <a:endParaRPr lang="en-US"/>
                        </a:p>
                      </a:txBody>
                      <a:tcPr>
                        <a:blipFill>
                          <a:blip r:embed="rId12"/>
                          <a:stretch>
                            <a:fillRect l="-1493" r="-237313" b="-231034"/>
                          </a:stretch>
                        </a:blipFill>
                      </a:tcPr>
                    </a:tc>
                    <a:tc>
                      <a:txBody>
                        <a:bodyPr/>
                        <a:lstStyle/>
                        <a:p>
                          <a:endParaRPr lang="en-US"/>
                        </a:p>
                      </a:txBody>
                      <a:tcPr>
                        <a:blipFill>
                          <a:blip r:embed="rId12"/>
                          <a:stretch>
                            <a:fillRect l="-95775" r="-123944" b="-231034"/>
                          </a:stretch>
                        </a:blipFill>
                      </a:tcPr>
                    </a:tc>
                    <a:tc>
                      <a:txBody>
                        <a:bodyPr/>
                        <a:lstStyle/>
                        <a:p>
                          <a:endParaRPr lang="en-US"/>
                        </a:p>
                      </a:txBody>
                      <a:tcPr>
                        <a:blipFill>
                          <a:blip r:embed="rId12"/>
                          <a:stretch>
                            <a:fillRect l="-161628" r="-2326" b="-2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2"/>
                          <a:stretch>
                            <a:fillRect l="-1493" t="-96667" r="-237313" b="-123333"/>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endParaRPr lang="en-US"/>
                        </a:p>
                      </a:txBody>
                      <a:tcPr>
                        <a:blipFill>
                          <a:blip r:embed="rId12"/>
                          <a:stretch>
                            <a:fillRect l="-1493" t="-196667" r="-237313" b="-23333"/>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bl>
              </a:graphicData>
            </a:graphic>
          </p:graphicFrame>
        </mc:Fallback>
      </mc:AlternateContent>
      <p:sp>
        <p:nvSpPr>
          <p:cNvPr id="20" name="TextBox 19">
            <a:extLst>
              <a:ext uri="{FF2B5EF4-FFF2-40B4-BE49-F238E27FC236}">
                <a16:creationId xmlns:a16="http://schemas.microsoft.com/office/drawing/2014/main" id="{26952529-65D6-4240-BF1B-F1EA4F65E4DF}"/>
              </a:ext>
            </a:extLst>
          </p:cNvPr>
          <p:cNvSpPr txBox="1"/>
          <p:nvPr/>
        </p:nvSpPr>
        <p:spPr>
          <a:xfrm>
            <a:off x="5092309" y="376272"/>
            <a:ext cx="6740345" cy="923330"/>
          </a:xfrm>
          <a:prstGeom prst="rect">
            <a:avLst/>
          </a:prstGeom>
          <a:noFill/>
        </p:spPr>
        <p:txBody>
          <a:bodyPr wrap="square" rtlCol="0">
            <a:spAutoFit/>
          </a:bodyPr>
          <a:lstStyle/>
          <a:p>
            <a:r>
              <a:rPr lang="en-US" dirty="0">
                <a:latin typeface="Helvetica" pitchFamily="2" charset="0"/>
              </a:rPr>
              <a:t>(Also, some of the tables have inverted rows and columns for readability, but it’s the same information! In those situations, every ‘column’ needs to add up to 1).</a:t>
            </a:r>
          </a:p>
        </p:txBody>
      </p:sp>
    </p:spTree>
    <p:extLst>
      <p:ext uri="{BB962C8B-B14F-4D97-AF65-F5344CB8AC3E}">
        <p14:creationId xmlns:p14="http://schemas.microsoft.com/office/powerpoint/2010/main" val="17917386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Oval 5">
                <a:extLst>
                  <a:ext uri="{FF2B5EF4-FFF2-40B4-BE49-F238E27FC236}">
                    <a16:creationId xmlns:a16="http://schemas.microsoft.com/office/drawing/2014/main" id="{517A1D3A-D524-754E-AC5A-D495F0C1C62D}"/>
                  </a:ext>
                </a:extLst>
              </p:cNvPr>
              <p:cNvSpPr/>
              <p:nvPr/>
            </p:nvSpPr>
            <p:spPr>
              <a:xfrm>
                <a:off x="4314849" y="321351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𝑇𝑒𝑚𝑝𝑒𝑟𝑎𝑡𝑢𝑟𝑒</m:t>
                      </m:r>
                    </m:oMath>
                  </m:oMathPara>
                </a14:m>
                <a:endParaRPr lang="en-US" dirty="0">
                  <a:solidFill>
                    <a:schemeClr val="bg1"/>
                  </a:solidFill>
                </a:endParaRPr>
              </a:p>
            </p:txBody>
          </p:sp>
        </mc:Choice>
        <mc:Fallback>
          <p:sp>
            <p:nvSpPr>
              <p:cNvPr id="6" name="Oval 5">
                <a:extLst>
                  <a:ext uri="{FF2B5EF4-FFF2-40B4-BE49-F238E27FC236}">
                    <a16:creationId xmlns:a16="http://schemas.microsoft.com/office/drawing/2014/main" id="{517A1D3A-D524-754E-AC5A-D495F0C1C62D}"/>
                  </a:ext>
                </a:extLst>
              </p:cNvPr>
              <p:cNvSpPr>
                <a:spLocks noRot="1" noChangeAspect="1" noMove="1" noResize="1" noEditPoints="1" noAdjustHandles="1" noChangeArrowheads="1" noChangeShapeType="1" noTextEdit="1"/>
              </p:cNvSpPr>
              <p:nvPr/>
            </p:nvSpPr>
            <p:spPr>
              <a:xfrm>
                <a:off x="4314849" y="3213514"/>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Oval 6">
                <a:extLst>
                  <a:ext uri="{FF2B5EF4-FFF2-40B4-BE49-F238E27FC236}">
                    <a16:creationId xmlns:a16="http://schemas.microsoft.com/office/drawing/2014/main" id="{167D1BF5-A2C5-0D4F-BCC1-C487EDA626E5}"/>
                  </a:ext>
                </a:extLst>
              </p:cNvPr>
              <p:cNvSpPr/>
              <p:nvPr/>
            </p:nvSpPr>
            <p:spPr>
              <a:xfrm>
                <a:off x="6408757" y="321351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𝐻𝑢𝑚𝑖𝑑𝑖𝑡𝑦</m:t>
                      </m:r>
                    </m:oMath>
                  </m:oMathPara>
                </a14:m>
                <a:endParaRPr lang="en-US" dirty="0">
                  <a:solidFill>
                    <a:schemeClr val="bg1"/>
                  </a:solidFill>
                </a:endParaRPr>
              </a:p>
            </p:txBody>
          </p:sp>
        </mc:Choice>
        <mc:Fallback>
          <p:sp>
            <p:nvSpPr>
              <p:cNvPr id="7" name="Oval 6">
                <a:extLst>
                  <a:ext uri="{FF2B5EF4-FFF2-40B4-BE49-F238E27FC236}">
                    <a16:creationId xmlns:a16="http://schemas.microsoft.com/office/drawing/2014/main" id="{167D1BF5-A2C5-0D4F-BCC1-C487EDA626E5}"/>
                  </a:ext>
                </a:extLst>
              </p:cNvPr>
              <p:cNvSpPr>
                <a:spLocks noRot="1" noChangeAspect="1" noMove="1" noResize="1" noEditPoints="1" noAdjustHandles="1" noChangeArrowheads="1" noChangeShapeType="1" noTextEdit="1"/>
              </p:cNvSpPr>
              <p:nvPr/>
            </p:nvSpPr>
            <p:spPr>
              <a:xfrm>
                <a:off x="6408757" y="3213514"/>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Oval 7">
                <a:extLst>
                  <a:ext uri="{FF2B5EF4-FFF2-40B4-BE49-F238E27FC236}">
                    <a16:creationId xmlns:a16="http://schemas.microsoft.com/office/drawing/2014/main" id="{0404FE6A-9AF8-9542-9005-F9D4E830E157}"/>
                  </a:ext>
                </a:extLst>
              </p:cNvPr>
              <p:cNvSpPr/>
              <p:nvPr/>
            </p:nvSpPr>
            <p:spPr>
              <a:xfrm>
                <a:off x="8502665" y="321351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𝑊𝑖𝑛𝑑</m:t>
                      </m:r>
                    </m:oMath>
                  </m:oMathPara>
                </a14:m>
                <a:endParaRPr lang="en-US" dirty="0">
                  <a:solidFill>
                    <a:schemeClr val="bg1"/>
                  </a:solidFill>
                </a:endParaRPr>
              </a:p>
            </p:txBody>
          </p:sp>
        </mc:Choice>
        <mc:Fallback>
          <p:sp>
            <p:nvSpPr>
              <p:cNvPr id="8" name="Oval 7">
                <a:extLst>
                  <a:ext uri="{FF2B5EF4-FFF2-40B4-BE49-F238E27FC236}">
                    <a16:creationId xmlns:a16="http://schemas.microsoft.com/office/drawing/2014/main" id="{0404FE6A-9AF8-9542-9005-F9D4E830E157}"/>
                  </a:ext>
                </a:extLst>
              </p:cNvPr>
              <p:cNvSpPr>
                <a:spLocks noRot="1" noChangeAspect="1" noMove="1" noResize="1" noEditPoints="1" noAdjustHandles="1" noChangeArrowheads="1" noChangeShapeType="1" noTextEdit="1"/>
              </p:cNvSpPr>
              <p:nvPr/>
            </p:nvSpPr>
            <p:spPr>
              <a:xfrm>
                <a:off x="8502665" y="3213514"/>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Oval 8">
                <a:extLst>
                  <a:ext uri="{FF2B5EF4-FFF2-40B4-BE49-F238E27FC236}">
                    <a16:creationId xmlns:a16="http://schemas.microsoft.com/office/drawing/2014/main" id="{C3BCE47F-F560-5840-AB33-80FC5C3E61CB}"/>
                  </a:ext>
                </a:extLst>
              </p:cNvPr>
              <p:cNvSpPr/>
              <p:nvPr/>
            </p:nvSpPr>
            <p:spPr>
              <a:xfrm>
                <a:off x="5357197" y="157501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𝑃𝑙𝑎𝑦</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𝑇𝑒𝑛𝑛𝑖𝑠</m:t>
                      </m:r>
                      <m:r>
                        <a:rPr lang="en-US" b="0" i="1" dirty="0"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p:sp>
            <p:nvSpPr>
              <p:cNvPr id="9" name="Oval 8">
                <a:extLst>
                  <a:ext uri="{FF2B5EF4-FFF2-40B4-BE49-F238E27FC236}">
                    <a16:creationId xmlns:a16="http://schemas.microsoft.com/office/drawing/2014/main" id="{C3BCE47F-F560-5840-AB33-80FC5C3E61CB}"/>
                  </a:ext>
                </a:extLst>
              </p:cNvPr>
              <p:cNvSpPr>
                <a:spLocks noRot="1" noChangeAspect="1" noMove="1" noResize="1" noEditPoints="1" noAdjustHandles="1" noChangeArrowheads="1" noChangeShapeType="1" noTextEdit="1"/>
              </p:cNvSpPr>
              <p:nvPr/>
            </p:nvSpPr>
            <p:spPr>
              <a:xfrm>
                <a:off x="5357197" y="1575019"/>
                <a:ext cx="1695691" cy="636608"/>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Oval 9">
                <a:extLst>
                  <a:ext uri="{FF2B5EF4-FFF2-40B4-BE49-F238E27FC236}">
                    <a16:creationId xmlns:a16="http://schemas.microsoft.com/office/drawing/2014/main" id="{5A80AB06-1871-1F47-BEF2-6D3D4A414F7F}"/>
                  </a:ext>
                </a:extLst>
              </p:cNvPr>
              <p:cNvSpPr/>
              <p:nvPr/>
            </p:nvSpPr>
            <p:spPr>
              <a:xfrm>
                <a:off x="2220941" y="321351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𝑂𝑢𝑡𝑙𝑜𝑜𝑘</m:t>
                      </m:r>
                    </m:oMath>
                  </m:oMathPara>
                </a14:m>
                <a:endParaRPr lang="en-US" dirty="0">
                  <a:solidFill>
                    <a:schemeClr val="bg1"/>
                  </a:solidFill>
                </a:endParaRPr>
              </a:p>
            </p:txBody>
          </p:sp>
        </mc:Choice>
        <mc:Fallback>
          <p:sp>
            <p:nvSpPr>
              <p:cNvPr id="10" name="Oval 9">
                <a:extLst>
                  <a:ext uri="{FF2B5EF4-FFF2-40B4-BE49-F238E27FC236}">
                    <a16:creationId xmlns:a16="http://schemas.microsoft.com/office/drawing/2014/main" id="{5A80AB06-1871-1F47-BEF2-6D3D4A414F7F}"/>
                  </a:ext>
                </a:extLst>
              </p:cNvPr>
              <p:cNvSpPr>
                <a:spLocks noRot="1" noChangeAspect="1" noMove="1" noResize="1" noEditPoints="1" noAdjustHandles="1" noChangeArrowheads="1" noChangeShapeType="1" noTextEdit="1"/>
              </p:cNvSpPr>
              <p:nvPr/>
            </p:nvSpPr>
            <p:spPr>
              <a:xfrm>
                <a:off x="2220941" y="3213514"/>
                <a:ext cx="1695691" cy="636608"/>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11" name="Table 10">
                <a:extLst>
                  <a:ext uri="{FF2B5EF4-FFF2-40B4-BE49-F238E27FC236}">
                    <a16:creationId xmlns:a16="http://schemas.microsoft.com/office/drawing/2014/main" id="{7D92E67F-2AAC-4245-BD6C-C8CE7BC7F5F8}"/>
                  </a:ext>
                </a:extLst>
              </p:cNvPr>
              <p:cNvGraphicFramePr>
                <a:graphicFrameLocks noGrp="1"/>
              </p:cNvGraphicFramePr>
              <p:nvPr/>
            </p:nvGraphicFramePr>
            <p:xfrm>
              <a:off x="1696829" y="1216691"/>
              <a:ext cx="3051196" cy="1478280"/>
            </p:xfrm>
            <a:graphic>
              <a:graphicData uri="http://schemas.openxmlformats.org/drawingml/2006/table">
                <a:tbl>
                  <a:tblPr firstRow="1" bandRow="1">
                    <a:tableStyleId>{5C22544A-7EE6-4342-B048-85BDC9FD1C3A}</a:tableStyleId>
                  </a:tblPr>
                  <a:tblGrid>
                    <a:gridCol w="1077539">
                      <a:extLst>
                        <a:ext uri="{9D8B030D-6E8A-4147-A177-3AD203B41FA5}">
                          <a16:colId xmlns:a16="http://schemas.microsoft.com/office/drawing/2014/main" val="20000"/>
                        </a:ext>
                      </a:extLst>
                    </a:gridCol>
                    <a:gridCol w="905347">
                      <a:extLst>
                        <a:ext uri="{9D8B030D-6E8A-4147-A177-3AD203B41FA5}">
                          <a16:colId xmlns:a16="http://schemas.microsoft.com/office/drawing/2014/main" val="20001"/>
                        </a:ext>
                      </a:extLst>
                    </a:gridCol>
                    <a:gridCol w="1068310">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𝑂</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𝑂</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𝑂</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𝑜𝑣𝑒𝑟𝑐𝑎𝑠𝑡</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𝑟𝑎𝑖𝑛</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3"/>
                      </a:ext>
                    </a:extLst>
                  </a:tr>
                </a:tbl>
              </a:graphicData>
            </a:graphic>
          </p:graphicFrame>
        </mc:Choice>
        <mc:Fallback>
          <p:graphicFrame>
            <p:nvGraphicFramePr>
              <p:cNvPr id="11" name="Table 10">
                <a:extLst>
                  <a:ext uri="{FF2B5EF4-FFF2-40B4-BE49-F238E27FC236}">
                    <a16:creationId xmlns:a16="http://schemas.microsoft.com/office/drawing/2014/main" id="{7D92E67F-2AAC-4245-BD6C-C8CE7BC7F5F8}"/>
                  </a:ext>
                </a:extLst>
              </p:cNvPr>
              <p:cNvGraphicFramePr>
                <a:graphicFrameLocks noGrp="1"/>
              </p:cNvGraphicFramePr>
              <p:nvPr/>
            </p:nvGraphicFramePr>
            <p:xfrm>
              <a:off x="1696829" y="1216691"/>
              <a:ext cx="3051196" cy="1478280"/>
            </p:xfrm>
            <a:graphic>
              <a:graphicData uri="http://schemas.openxmlformats.org/drawingml/2006/table">
                <a:tbl>
                  <a:tblPr firstRow="1" bandRow="1">
                    <a:tableStyleId>{5C22544A-7EE6-4342-B048-85BDC9FD1C3A}</a:tableStyleId>
                  </a:tblPr>
                  <a:tblGrid>
                    <a:gridCol w="1077539">
                      <a:extLst>
                        <a:ext uri="{9D8B030D-6E8A-4147-A177-3AD203B41FA5}">
                          <a16:colId xmlns:a16="http://schemas.microsoft.com/office/drawing/2014/main" val="20000"/>
                        </a:ext>
                      </a:extLst>
                    </a:gridCol>
                    <a:gridCol w="905347">
                      <a:extLst>
                        <a:ext uri="{9D8B030D-6E8A-4147-A177-3AD203B41FA5}">
                          <a16:colId xmlns:a16="http://schemas.microsoft.com/office/drawing/2014/main" val="20001"/>
                        </a:ext>
                      </a:extLst>
                    </a:gridCol>
                    <a:gridCol w="1068310">
                      <a:extLst>
                        <a:ext uri="{9D8B030D-6E8A-4147-A177-3AD203B41FA5}">
                          <a16:colId xmlns:a16="http://schemas.microsoft.com/office/drawing/2014/main" val="20002"/>
                        </a:ext>
                      </a:extLst>
                    </a:gridCol>
                  </a:tblGrid>
                  <a:tr h="365760">
                    <a:tc>
                      <a:txBody>
                        <a:bodyPr/>
                        <a:lstStyle/>
                        <a:p>
                          <a:endParaRPr lang="en-US"/>
                        </a:p>
                      </a:txBody>
                      <a:tcPr>
                        <a:blipFill>
                          <a:blip r:embed="rId8"/>
                          <a:stretch>
                            <a:fillRect l="-1176" r="-187059" b="-331034"/>
                          </a:stretch>
                        </a:blipFill>
                      </a:tcPr>
                    </a:tc>
                    <a:tc>
                      <a:txBody>
                        <a:bodyPr/>
                        <a:lstStyle/>
                        <a:p>
                          <a:endParaRPr lang="en-US"/>
                        </a:p>
                      </a:txBody>
                      <a:tcPr>
                        <a:blipFill>
                          <a:blip r:embed="rId8"/>
                          <a:stretch>
                            <a:fillRect l="-119444" r="-120833" b="-331034"/>
                          </a:stretch>
                        </a:blipFill>
                      </a:tcPr>
                    </a:tc>
                    <a:tc>
                      <a:txBody>
                        <a:bodyPr/>
                        <a:lstStyle/>
                        <a:p>
                          <a:endParaRPr lang="en-US"/>
                        </a:p>
                      </a:txBody>
                      <a:tcPr>
                        <a:blipFill>
                          <a:blip r:embed="rId8"/>
                          <a:stretch>
                            <a:fillRect l="-188095" r="-3571" b="-3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8"/>
                          <a:stretch>
                            <a:fillRect l="-1176" t="-96667" r="-187059" b="-2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endParaRPr lang="en-US"/>
                        </a:p>
                      </a:txBody>
                      <a:tcPr>
                        <a:blipFill>
                          <a:blip r:embed="rId8"/>
                          <a:stretch>
                            <a:fillRect l="-1176" t="-203448" r="-187059" b="-1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r h="370840">
                    <a:tc>
                      <a:txBody>
                        <a:bodyPr/>
                        <a:lstStyle/>
                        <a:p>
                          <a:endParaRPr lang="en-US"/>
                        </a:p>
                      </a:txBody>
                      <a:tcPr>
                        <a:blipFill>
                          <a:blip r:embed="rId8"/>
                          <a:stretch>
                            <a:fillRect l="-1176" t="-293333" r="-187059" b="-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3"/>
                      </a:ext>
                    </a:extLst>
                  </a:tr>
                </a:tbl>
              </a:graphicData>
            </a:graphic>
          </p:graphicFrame>
        </mc:Fallback>
      </mc:AlternateContent>
      <p:cxnSp>
        <p:nvCxnSpPr>
          <p:cNvPr id="12" name="Straight Arrow Connector 11">
            <a:extLst>
              <a:ext uri="{FF2B5EF4-FFF2-40B4-BE49-F238E27FC236}">
                <a16:creationId xmlns:a16="http://schemas.microsoft.com/office/drawing/2014/main" id="{14E390F2-6474-0F46-B4D9-2E3D0C69CF01}"/>
              </a:ext>
            </a:extLst>
          </p:cNvPr>
          <p:cNvCxnSpPr>
            <a:stCxn id="9" idx="4"/>
            <a:endCxn id="10" idx="7"/>
          </p:cNvCxnSpPr>
          <p:nvPr/>
        </p:nvCxnSpPr>
        <p:spPr>
          <a:xfrm flipH="1">
            <a:off x="3668304" y="2211627"/>
            <a:ext cx="2536739"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8F923A-33B5-CC46-926D-10EAF7BADFA8}"/>
              </a:ext>
            </a:extLst>
          </p:cNvPr>
          <p:cNvCxnSpPr>
            <a:stCxn id="9" idx="4"/>
            <a:endCxn id="6" idx="0"/>
          </p:cNvCxnSpPr>
          <p:nvPr/>
        </p:nvCxnSpPr>
        <p:spPr>
          <a:xfrm flipH="1">
            <a:off x="5162695" y="2211627"/>
            <a:ext cx="1042348"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FFB50D3-5B87-6E4B-BE48-F5FF7687629A}"/>
              </a:ext>
            </a:extLst>
          </p:cNvPr>
          <p:cNvCxnSpPr>
            <a:stCxn id="9" idx="4"/>
            <a:endCxn id="7" idx="0"/>
          </p:cNvCxnSpPr>
          <p:nvPr/>
        </p:nvCxnSpPr>
        <p:spPr>
          <a:xfrm>
            <a:off x="6205043" y="2211627"/>
            <a:ext cx="1051560"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D53EFFD-A606-CA42-B74C-398E6A4318D5}"/>
              </a:ext>
            </a:extLst>
          </p:cNvPr>
          <p:cNvCxnSpPr>
            <a:stCxn id="9" idx="4"/>
            <a:endCxn id="8" idx="1"/>
          </p:cNvCxnSpPr>
          <p:nvPr/>
        </p:nvCxnSpPr>
        <p:spPr>
          <a:xfrm>
            <a:off x="6205043" y="2211627"/>
            <a:ext cx="2545950"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16" name="Table 15">
                <a:extLst>
                  <a:ext uri="{FF2B5EF4-FFF2-40B4-BE49-F238E27FC236}">
                    <a16:creationId xmlns:a16="http://schemas.microsoft.com/office/drawing/2014/main" id="{321ECA25-1D16-D740-82AA-F2E1C2CDBB54}"/>
                  </a:ext>
                </a:extLst>
              </p:cNvPr>
              <p:cNvGraphicFramePr>
                <a:graphicFrameLocks noGrp="1"/>
              </p:cNvGraphicFramePr>
              <p:nvPr/>
            </p:nvGraphicFramePr>
            <p:xfrm>
              <a:off x="7256603" y="1575019"/>
              <a:ext cx="1378908" cy="736600"/>
            </p:xfrm>
            <a:graphic>
              <a:graphicData uri="http://schemas.openxmlformats.org/drawingml/2006/table">
                <a:tbl>
                  <a:tblPr firstRow="1" bandRow="1">
                    <a:tableStyleId>{5C22544A-7EE6-4342-B048-85BDC9FD1C3A}</a:tableStyleId>
                  </a:tblPr>
                  <a:tblGrid>
                    <a:gridCol w="1378908">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𝑡𝑒𝑛𝑛𝑖𝑠</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bl>
              </a:graphicData>
            </a:graphic>
          </p:graphicFrame>
        </mc:Choice>
        <mc:Fallback>
          <p:graphicFrame>
            <p:nvGraphicFramePr>
              <p:cNvPr id="16" name="Table 15">
                <a:extLst>
                  <a:ext uri="{FF2B5EF4-FFF2-40B4-BE49-F238E27FC236}">
                    <a16:creationId xmlns:a16="http://schemas.microsoft.com/office/drawing/2014/main" id="{321ECA25-1D16-D740-82AA-F2E1C2CDBB54}"/>
                  </a:ext>
                </a:extLst>
              </p:cNvPr>
              <p:cNvGraphicFramePr>
                <a:graphicFrameLocks noGrp="1"/>
              </p:cNvGraphicFramePr>
              <p:nvPr/>
            </p:nvGraphicFramePr>
            <p:xfrm>
              <a:off x="7256603" y="1575019"/>
              <a:ext cx="1378908" cy="736600"/>
            </p:xfrm>
            <a:graphic>
              <a:graphicData uri="http://schemas.openxmlformats.org/drawingml/2006/table">
                <a:tbl>
                  <a:tblPr firstRow="1" bandRow="1">
                    <a:tableStyleId>{5C22544A-7EE6-4342-B048-85BDC9FD1C3A}</a:tableStyleId>
                  </a:tblPr>
                  <a:tblGrid>
                    <a:gridCol w="1378908">
                      <a:extLst>
                        <a:ext uri="{9D8B030D-6E8A-4147-A177-3AD203B41FA5}">
                          <a16:colId xmlns:a16="http://schemas.microsoft.com/office/drawing/2014/main" val="20000"/>
                        </a:ext>
                      </a:extLst>
                    </a:gridCol>
                  </a:tblGrid>
                  <a:tr h="365760">
                    <a:tc>
                      <a:txBody>
                        <a:bodyPr/>
                        <a:lstStyle/>
                        <a:p>
                          <a:endParaRPr lang="en-US"/>
                        </a:p>
                      </a:txBody>
                      <a:tcPr>
                        <a:blipFill>
                          <a:blip r:embed="rId9"/>
                          <a:stretch>
                            <a:fillRect l="-917" t="-3448" r="-2752" b="-127586"/>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7" name="Table 16">
                <a:extLst>
                  <a:ext uri="{FF2B5EF4-FFF2-40B4-BE49-F238E27FC236}">
                    <a16:creationId xmlns:a16="http://schemas.microsoft.com/office/drawing/2014/main" id="{A20533E7-5BF0-384B-B9E8-7D13F32824B3}"/>
                  </a:ext>
                </a:extLst>
              </p:cNvPr>
              <p:cNvGraphicFramePr>
                <a:graphicFrameLocks noGrp="1"/>
              </p:cNvGraphicFramePr>
              <p:nvPr/>
            </p:nvGraphicFramePr>
            <p:xfrm>
              <a:off x="2552116" y="4189924"/>
              <a:ext cx="2540193" cy="1478280"/>
            </p:xfrm>
            <a:graphic>
              <a:graphicData uri="http://schemas.openxmlformats.org/drawingml/2006/table">
                <a:tbl>
                  <a:tblPr firstRow="1" bandRow="1">
                    <a:tableStyleId>{5C22544A-7EE6-4342-B048-85BDC9FD1C3A}</a:tableStyleId>
                  </a:tblPr>
                  <a:tblGrid>
                    <a:gridCol w="648019">
                      <a:extLst>
                        <a:ext uri="{9D8B030D-6E8A-4147-A177-3AD203B41FA5}">
                          <a16:colId xmlns:a16="http://schemas.microsoft.com/office/drawing/2014/main" val="20000"/>
                        </a:ext>
                      </a:extLst>
                    </a:gridCol>
                    <a:gridCol w="851026">
                      <a:extLst>
                        <a:ext uri="{9D8B030D-6E8A-4147-A177-3AD203B41FA5}">
                          <a16:colId xmlns:a16="http://schemas.microsoft.com/office/drawing/2014/main" val="20001"/>
                        </a:ext>
                      </a:extLst>
                    </a:gridCol>
                    <a:gridCol w="1041148">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𝑀</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𝑀</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𝑀</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h𝑜𝑡</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𝑚𝑖𝑙𝑑</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𝑐𝑜𝑜𝑙</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3"/>
                      </a:ext>
                    </a:extLst>
                  </a:tr>
                </a:tbl>
              </a:graphicData>
            </a:graphic>
          </p:graphicFrame>
        </mc:Choice>
        <mc:Fallback>
          <p:graphicFrame>
            <p:nvGraphicFramePr>
              <p:cNvPr id="17" name="Table 16">
                <a:extLst>
                  <a:ext uri="{FF2B5EF4-FFF2-40B4-BE49-F238E27FC236}">
                    <a16:creationId xmlns:a16="http://schemas.microsoft.com/office/drawing/2014/main" id="{A20533E7-5BF0-384B-B9E8-7D13F32824B3}"/>
                  </a:ext>
                </a:extLst>
              </p:cNvPr>
              <p:cNvGraphicFramePr>
                <a:graphicFrameLocks noGrp="1"/>
              </p:cNvGraphicFramePr>
              <p:nvPr/>
            </p:nvGraphicFramePr>
            <p:xfrm>
              <a:off x="2552116" y="4189924"/>
              <a:ext cx="2540193" cy="1478280"/>
            </p:xfrm>
            <a:graphic>
              <a:graphicData uri="http://schemas.openxmlformats.org/drawingml/2006/table">
                <a:tbl>
                  <a:tblPr firstRow="1" bandRow="1">
                    <a:tableStyleId>{5C22544A-7EE6-4342-B048-85BDC9FD1C3A}</a:tableStyleId>
                  </a:tblPr>
                  <a:tblGrid>
                    <a:gridCol w="648019">
                      <a:extLst>
                        <a:ext uri="{9D8B030D-6E8A-4147-A177-3AD203B41FA5}">
                          <a16:colId xmlns:a16="http://schemas.microsoft.com/office/drawing/2014/main" val="20000"/>
                        </a:ext>
                      </a:extLst>
                    </a:gridCol>
                    <a:gridCol w="851026">
                      <a:extLst>
                        <a:ext uri="{9D8B030D-6E8A-4147-A177-3AD203B41FA5}">
                          <a16:colId xmlns:a16="http://schemas.microsoft.com/office/drawing/2014/main" val="20001"/>
                        </a:ext>
                      </a:extLst>
                    </a:gridCol>
                    <a:gridCol w="1041148">
                      <a:extLst>
                        <a:ext uri="{9D8B030D-6E8A-4147-A177-3AD203B41FA5}">
                          <a16:colId xmlns:a16="http://schemas.microsoft.com/office/drawing/2014/main" val="20002"/>
                        </a:ext>
                      </a:extLst>
                    </a:gridCol>
                  </a:tblGrid>
                  <a:tr h="365760">
                    <a:tc>
                      <a:txBody>
                        <a:bodyPr/>
                        <a:lstStyle/>
                        <a:p>
                          <a:endParaRPr lang="en-US"/>
                        </a:p>
                      </a:txBody>
                      <a:tcPr>
                        <a:blipFill>
                          <a:blip r:embed="rId10"/>
                          <a:stretch>
                            <a:fillRect r="-300000" b="-334483"/>
                          </a:stretch>
                        </a:blipFill>
                      </a:tcPr>
                    </a:tc>
                    <a:tc>
                      <a:txBody>
                        <a:bodyPr/>
                        <a:lstStyle/>
                        <a:p>
                          <a:endParaRPr lang="en-US"/>
                        </a:p>
                      </a:txBody>
                      <a:tcPr>
                        <a:blipFill>
                          <a:blip r:embed="rId10"/>
                          <a:stretch>
                            <a:fillRect l="-75000" r="-125000" b="-334483"/>
                          </a:stretch>
                        </a:blipFill>
                      </a:tcPr>
                    </a:tc>
                    <a:tc>
                      <a:txBody>
                        <a:bodyPr/>
                        <a:lstStyle/>
                        <a:p>
                          <a:endParaRPr lang="en-US"/>
                        </a:p>
                      </a:txBody>
                      <a:tcPr>
                        <a:blipFill>
                          <a:blip r:embed="rId10"/>
                          <a:stretch>
                            <a:fillRect l="-145122" r="-3659" b="-334483"/>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t="-96667" r="-300000" b="-2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t="-203448" r="-300000" b="-131034"/>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r h="370840">
                    <a:tc>
                      <a:txBody>
                        <a:bodyPr/>
                        <a:lstStyle/>
                        <a:p>
                          <a:endParaRPr lang="en-US"/>
                        </a:p>
                      </a:txBody>
                      <a:tcPr>
                        <a:blipFill>
                          <a:blip r:embed="rId10"/>
                          <a:stretch>
                            <a:fillRect t="-293333" r="-300000" b="-26667"/>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8" name="Table 17">
                <a:extLst>
                  <a:ext uri="{FF2B5EF4-FFF2-40B4-BE49-F238E27FC236}">
                    <a16:creationId xmlns:a16="http://schemas.microsoft.com/office/drawing/2014/main" id="{1A04B1ED-ADF3-5443-A2A7-5FD863933435}"/>
                  </a:ext>
                </a:extLst>
              </p:cNvPr>
              <p:cNvGraphicFramePr>
                <a:graphicFrameLocks noGrp="1"/>
              </p:cNvGraphicFramePr>
              <p:nvPr/>
            </p:nvGraphicFramePr>
            <p:xfrm>
              <a:off x="5133730" y="4189924"/>
              <a:ext cx="2792057" cy="1107440"/>
            </p:xfrm>
            <a:graphic>
              <a:graphicData uri="http://schemas.openxmlformats.org/drawingml/2006/table">
                <a:tbl>
                  <a:tblPr firstRow="1" bandRow="1">
                    <a:tableStyleId>{5C22544A-7EE6-4342-B048-85BDC9FD1C3A}</a:tableStyleId>
                  </a:tblPr>
                  <a:tblGrid>
                    <a:gridCol w="899883">
                      <a:extLst>
                        <a:ext uri="{9D8B030D-6E8A-4147-A177-3AD203B41FA5}">
                          <a16:colId xmlns:a16="http://schemas.microsoft.com/office/drawing/2014/main" val="20000"/>
                        </a:ext>
                      </a:extLst>
                    </a:gridCol>
                    <a:gridCol w="851025">
                      <a:extLst>
                        <a:ext uri="{9D8B030D-6E8A-4147-A177-3AD203B41FA5}">
                          <a16:colId xmlns:a16="http://schemas.microsoft.com/office/drawing/2014/main" val="20001"/>
                        </a:ext>
                      </a:extLst>
                    </a:gridCol>
                    <a:gridCol w="1041149">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𝐻</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𝐻</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𝐻</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h𝑖𝑔h</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𝑛𝑜𝑟𝑚𝑎𝑙</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bl>
              </a:graphicData>
            </a:graphic>
          </p:graphicFrame>
        </mc:Choice>
        <mc:Fallback>
          <p:graphicFrame>
            <p:nvGraphicFramePr>
              <p:cNvPr id="18" name="Table 17">
                <a:extLst>
                  <a:ext uri="{FF2B5EF4-FFF2-40B4-BE49-F238E27FC236}">
                    <a16:creationId xmlns:a16="http://schemas.microsoft.com/office/drawing/2014/main" id="{1A04B1ED-ADF3-5443-A2A7-5FD863933435}"/>
                  </a:ext>
                </a:extLst>
              </p:cNvPr>
              <p:cNvGraphicFramePr>
                <a:graphicFrameLocks noGrp="1"/>
              </p:cNvGraphicFramePr>
              <p:nvPr/>
            </p:nvGraphicFramePr>
            <p:xfrm>
              <a:off x="5133730" y="4189924"/>
              <a:ext cx="2792057" cy="1107440"/>
            </p:xfrm>
            <a:graphic>
              <a:graphicData uri="http://schemas.openxmlformats.org/drawingml/2006/table">
                <a:tbl>
                  <a:tblPr firstRow="1" bandRow="1">
                    <a:tableStyleId>{5C22544A-7EE6-4342-B048-85BDC9FD1C3A}</a:tableStyleId>
                  </a:tblPr>
                  <a:tblGrid>
                    <a:gridCol w="899883">
                      <a:extLst>
                        <a:ext uri="{9D8B030D-6E8A-4147-A177-3AD203B41FA5}">
                          <a16:colId xmlns:a16="http://schemas.microsoft.com/office/drawing/2014/main" val="20000"/>
                        </a:ext>
                      </a:extLst>
                    </a:gridCol>
                    <a:gridCol w="851025">
                      <a:extLst>
                        <a:ext uri="{9D8B030D-6E8A-4147-A177-3AD203B41FA5}">
                          <a16:colId xmlns:a16="http://schemas.microsoft.com/office/drawing/2014/main" val="20001"/>
                        </a:ext>
                      </a:extLst>
                    </a:gridCol>
                    <a:gridCol w="1041149">
                      <a:extLst>
                        <a:ext uri="{9D8B030D-6E8A-4147-A177-3AD203B41FA5}">
                          <a16:colId xmlns:a16="http://schemas.microsoft.com/office/drawing/2014/main" val="20002"/>
                        </a:ext>
                      </a:extLst>
                    </a:gridCol>
                  </a:tblGrid>
                  <a:tr h="365760">
                    <a:tc>
                      <a:txBody>
                        <a:bodyPr/>
                        <a:lstStyle/>
                        <a:p>
                          <a:endParaRPr lang="en-US"/>
                        </a:p>
                      </a:txBody>
                      <a:tcPr>
                        <a:blipFill>
                          <a:blip r:embed="rId11"/>
                          <a:stretch>
                            <a:fillRect l="-1408" r="-214085" b="-231034"/>
                          </a:stretch>
                        </a:blipFill>
                      </a:tcPr>
                    </a:tc>
                    <a:tc>
                      <a:txBody>
                        <a:bodyPr/>
                        <a:lstStyle/>
                        <a:p>
                          <a:endParaRPr lang="en-US"/>
                        </a:p>
                      </a:txBody>
                      <a:tcPr>
                        <a:blipFill>
                          <a:blip r:embed="rId11"/>
                          <a:stretch>
                            <a:fillRect l="-105882" r="-123529" b="-231034"/>
                          </a:stretch>
                        </a:blipFill>
                      </a:tcPr>
                    </a:tc>
                    <a:tc>
                      <a:txBody>
                        <a:bodyPr/>
                        <a:lstStyle/>
                        <a:p>
                          <a:endParaRPr lang="en-US"/>
                        </a:p>
                      </a:txBody>
                      <a:tcPr>
                        <a:blipFill>
                          <a:blip r:embed="rId11"/>
                          <a:stretch>
                            <a:fillRect l="-170732" r="-2439" b="-2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1"/>
                          <a:stretch>
                            <a:fillRect l="-1408" t="-96667" r="-214085" b="-123333"/>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endParaRPr lang="en-US"/>
                        </a:p>
                      </a:txBody>
                      <a:tcPr>
                        <a:blipFill>
                          <a:blip r:embed="rId11"/>
                          <a:stretch>
                            <a:fillRect l="-1408" t="-196667" r="-214085" b="-23333"/>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9" name="Table 18">
                <a:extLst>
                  <a:ext uri="{FF2B5EF4-FFF2-40B4-BE49-F238E27FC236}">
                    <a16:creationId xmlns:a16="http://schemas.microsoft.com/office/drawing/2014/main" id="{C6CFD90E-6AB7-804D-9DF2-043A13E1EE1C}"/>
                  </a:ext>
                </a:extLst>
              </p:cNvPr>
              <p:cNvGraphicFramePr>
                <a:graphicFrameLocks noGrp="1"/>
              </p:cNvGraphicFramePr>
              <p:nvPr/>
            </p:nvGraphicFramePr>
            <p:xfrm>
              <a:off x="7968647" y="4189925"/>
              <a:ext cx="2836146" cy="1107440"/>
            </p:xfrm>
            <a:graphic>
              <a:graphicData uri="http://schemas.openxmlformats.org/drawingml/2006/table">
                <a:tbl>
                  <a:tblPr firstRow="1" bandRow="1">
                    <a:tableStyleId>{5C22544A-7EE6-4342-B048-85BDC9FD1C3A}</a:tableStyleId>
                  </a:tblPr>
                  <a:tblGrid>
                    <a:gridCol w="853436">
                      <a:extLst>
                        <a:ext uri="{9D8B030D-6E8A-4147-A177-3AD203B41FA5}">
                          <a16:colId xmlns:a16="http://schemas.microsoft.com/office/drawing/2014/main" val="20000"/>
                        </a:ext>
                      </a:extLst>
                    </a:gridCol>
                    <a:gridCol w="896293">
                      <a:extLst>
                        <a:ext uri="{9D8B030D-6E8A-4147-A177-3AD203B41FA5}">
                          <a16:colId xmlns:a16="http://schemas.microsoft.com/office/drawing/2014/main" val="20001"/>
                        </a:ext>
                      </a:extLst>
                    </a:gridCol>
                    <a:gridCol w="1086417">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𝑊</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𝑊</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𝑊</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𝑤𝑒𝑎𝑘</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𝑠𝑡𝑟𝑜𝑛𝑔</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bl>
              </a:graphicData>
            </a:graphic>
          </p:graphicFrame>
        </mc:Choice>
        <mc:Fallback>
          <p:graphicFrame>
            <p:nvGraphicFramePr>
              <p:cNvPr id="19" name="Table 18">
                <a:extLst>
                  <a:ext uri="{FF2B5EF4-FFF2-40B4-BE49-F238E27FC236}">
                    <a16:creationId xmlns:a16="http://schemas.microsoft.com/office/drawing/2014/main" id="{C6CFD90E-6AB7-804D-9DF2-043A13E1EE1C}"/>
                  </a:ext>
                </a:extLst>
              </p:cNvPr>
              <p:cNvGraphicFramePr>
                <a:graphicFrameLocks noGrp="1"/>
              </p:cNvGraphicFramePr>
              <p:nvPr/>
            </p:nvGraphicFramePr>
            <p:xfrm>
              <a:off x="7968647" y="4189925"/>
              <a:ext cx="2836146" cy="1107440"/>
            </p:xfrm>
            <a:graphic>
              <a:graphicData uri="http://schemas.openxmlformats.org/drawingml/2006/table">
                <a:tbl>
                  <a:tblPr firstRow="1" bandRow="1">
                    <a:tableStyleId>{5C22544A-7EE6-4342-B048-85BDC9FD1C3A}</a:tableStyleId>
                  </a:tblPr>
                  <a:tblGrid>
                    <a:gridCol w="853436">
                      <a:extLst>
                        <a:ext uri="{9D8B030D-6E8A-4147-A177-3AD203B41FA5}">
                          <a16:colId xmlns:a16="http://schemas.microsoft.com/office/drawing/2014/main" val="20000"/>
                        </a:ext>
                      </a:extLst>
                    </a:gridCol>
                    <a:gridCol w="896293">
                      <a:extLst>
                        <a:ext uri="{9D8B030D-6E8A-4147-A177-3AD203B41FA5}">
                          <a16:colId xmlns:a16="http://schemas.microsoft.com/office/drawing/2014/main" val="20001"/>
                        </a:ext>
                      </a:extLst>
                    </a:gridCol>
                    <a:gridCol w="1086417">
                      <a:extLst>
                        <a:ext uri="{9D8B030D-6E8A-4147-A177-3AD203B41FA5}">
                          <a16:colId xmlns:a16="http://schemas.microsoft.com/office/drawing/2014/main" val="20002"/>
                        </a:ext>
                      </a:extLst>
                    </a:gridCol>
                  </a:tblGrid>
                  <a:tr h="365760">
                    <a:tc>
                      <a:txBody>
                        <a:bodyPr/>
                        <a:lstStyle/>
                        <a:p>
                          <a:endParaRPr lang="en-US"/>
                        </a:p>
                      </a:txBody>
                      <a:tcPr>
                        <a:blipFill>
                          <a:blip r:embed="rId12"/>
                          <a:stretch>
                            <a:fillRect l="-1493" r="-237313" b="-231034"/>
                          </a:stretch>
                        </a:blipFill>
                      </a:tcPr>
                    </a:tc>
                    <a:tc>
                      <a:txBody>
                        <a:bodyPr/>
                        <a:lstStyle/>
                        <a:p>
                          <a:endParaRPr lang="en-US"/>
                        </a:p>
                      </a:txBody>
                      <a:tcPr>
                        <a:blipFill>
                          <a:blip r:embed="rId12"/>
                          <a:stretch>
                            <a:fillRect l="-95775" r="-123944" b="-231034"/>
                          </a:stretch>
                        </a:blipFill>
                      </a:tcPr>
                    </a:tc>
                    <a:tc>
                      <a:txBody>
                        <a:bodyPr/>
                        <a:lstStyle/>
                        <a:p>
                          <a:endParaRPr lang="en-US"/>
                        </a:p>
                      </a:txBody>
                      <a:tcPr>
                        <a:blipFill>
                          <a:blip r:embed="rId12"/>
                          <a:stretch>
                            <a:fillRect l="-161628" r="-2326" b="-2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2"/>
                          <a:stretch>
                            <a:fillRect l="-1493" t="-96667" r="-237313" b="-123333"/>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endParaRPr lang="en-US"/>
                        </a:p>
                      </a:txBody>
                      <a:tcPr>
                        <a:blipFill>
                          <a:blip r:embed="rId12"/>
                          <a:stretch>
                            <a:fillRect l="-1493" t="-196667" r="-237313" b="-23333"/>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bl>
              </a:graphicData>
            </a:graphic>
          </p:graphicFrame>
        </mc:Fallback>
      </mc:AlternateContent>
      <p:sp>
        <p:nvSpPr>
          <p:cNvPr id="20" name="TextBox 19">
            <a:extLst>
              <a:ext uri="{FF2B5EF4-FFF2-40B4-BE49-F238E27FC236}">
                <a16:creationId xmlns:a16="http://schemas.microsoft.com/office/drawing/2014/main" id="{26952529-65D6-4240-BF1B-F1EA4F65E4DF}"/>
              </a:ext>
            </a:extLst>
          </p:cNvPr>
          <p:cNvSpPr txBox="1"/>
          <p:nvPr/>
        </p:nvSpPr>
        <p:spPr>
          <a:xfrm>
            <a:off x="5092309" y="376272"/>
            <a:ext cx="6740345" cy="923330"/>
          </a:xfrm>
          <a:prstGeom prst="rect">
            <a:avLst/>
          </a:prstGeom>
          <a:noFill/>
        </p:spPr>
        <p:txBody>
          <a:bodyPr wrap="square" rtlCol="0">
            <a:spAutoFit/>
          </a:bodyPr>
          <a:lstStyle/>
          <a:p>
            <a:r>
              <a:rPr lang="en-US" dirty="0">
                <a:latin typeface="Helvetica" pitchFamily="2" charset="0"/>
              </a:rPr>
              <a:t>OK! So! It’s up to us! We need to fill in these CPTs!</a:t>
            </a:r>
          </a:p>
          <a:p>
            <a:endParaRPr lang="en-US" dirty="0">
              <a:latin typeface="Helvetica" pitchFamily="2" charset="0"/>
            </a:endParaRPr>
          </a:p>
          <a:p>
            <a:r>
              <a:rPr lang="en-US" dirty="0">
                <a:latin typeface="Helvetica" pitchFamily="2" charset="0"/>
              </a:rPr>
              <a:t>How do we do it!</a:t>
            </a:r>
          </a:p>
        </p:txBody>
      </p:sp>
    </p:spTree>
    <p:extLst>
      <p:ext uri="{BB962C8B-B14F-4D97-AF65-F5344CB8AC3E}">
        <p14:creationId xmlns:p14="http://schemas.microsoft.com/office/powerpoint/2010/main" val="24144841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517A1D3A-D524-754E-AC5A-D495F0C1C62D}"/>
                  </a:ext>
                </a:extLst>
              </p:cNvPr>
              <p:cNvSpPr/>
              <p:nvPr/>
            </p:nvSpPr>
            <p:spPr>
              <a:xfrm>
                <a:off x="4314849" y="321351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𝑇𝑒𝑚𝑝𝑒𝑟𝑎𝑡𝑢𝑟𝑒</m:t>
                      </m:r>
                    </m:oMath>
                  </m:oMathPara>
                </a14:m>
                <a:endParaRPr lang="en-US" dirty="0">
                  <a:solidFill>
                    <a:schemeClr val="bg1"/>
                  </a:solidFill>
                </a:endParaRPr>
              </a:p>
            </p:txBody>
          </p:sp>
        </mc:Choice>
        <mc:Fallback xmlns="">
          <p:sp>
            <p:nvSpPr>
              <p:cNvPr id="6" name="Oval 5">
                <a:extLst>
                  <a:ext uri="{FF2B5EF4-FFF2-40B4-BE49-F238E27FC236}">
                    <a16:creationId xmlns:a16="http://schemas.microsoft.com/office/drawing/2014/main" id="{517A1D3A-D524-754E-AC5A-D495F0C1C62D}"/>
                  </a:ext>
                </a:extLst>
              </p:cNvPr>
              <p:cNvSpPr>
                <a:spLocks noRot="1" noChangeAspect="1" noMove="1" noResize="1" noEditPoints="1" noAdjustHandles="1" noChangeArrowheads="1" noChangeShapeType="1" noTextEdit="1"/>
              </p:cNvSpPr>
              <p:nvPr/>
            </p:nvSpPr>
            <p:spPr>
              <a:xfrm>
                <a:off x="4314849" y="3213514"/>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167D1BF5-A2C5-0D4F-BCC1-C487EDA626E5}"/>
                  </a:ext>
                </a:extLst>
              </p:cNvPr>
              <p:cNvSpPr/>
              <p:nvPr/>
            </p:nvSpPr>
            <p:spPr>
              <a:xfrm>
                <a:off x="6408757" y="321351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𝐻𝑢𝑚𝑖𝑑𝑖𝑡𝑦</m:t>
                      </m:r>
                    </m:oMath>
                  </m:oMathPara>
                </a14:m>
                <a:endParaRPr lang="en-US" dirty="0">
                  <a:solidFill>
                    <a:schemeClr val="bg1"/>
                  </a:solidFill>
                </a:endParaRPr>
              </a:p>
            </p:txBody>
          </p:sp>
        </mc:Choice>
        <mc:Fallback xmlns="">
          <p:sp>
            <p:nvSpPr>
              <p:cNvPr id="7" name="Oval 6">
                <a:extLst>
                  <a:ext uri="{FF2B5EF4-FFF2-40B4-BE49-F238E27FC236}">
                    <a16:creationId xmlns:a16="http://schemas.microsoft.com/office/drawing/2014/main" id="{167D1BF5-A2C5-0D4F-BCC1-C487EDA626E5}"/>
                  </a:ext>
                </a:extLst>
              </p:cNvPr>
              <p:cNvSpPr>
                <a:spLocks noRot="1" noChangeAspect="1" noMove="1" noResize="1" noEditPoints="1" noAdjustHandles="1" noChangeArrowheads="1" noChangeShapeType="1" noTextEdit="1"/>
              </p:cNvSpPr>
              <p:nvPr/>
            </p:nvSpPr>
            <p:spPr>
              <a:xfrm>
                <a:off x="6408757" y="3213514"/>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0404FE6A-9AF8-9542-9005-F9D4E830E157}"/>
                  </a:ext>
                </a:extLst>
              </p:cNvPr>
              <p:cNvSpPr/>
              <p:nvPr/>
            </p:nvSpPr>
            <p:spPr>
              <a:xfrm>
                <a:off x="8502665" y="321351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𝑊𝑖𝑛𝑑</m:t>
                      </m:r>
                    </m:oMath>
                  </m:oMathPara>
                </a14:m>
                <a:endParaRPr lang="en-US" dirty="0">
                  <a:solidFill>
                    <a:schemeClr val="bg1"/>
                  </a:solidFill>
                </a:endParaRPr>
              </a:p>
            </p:txBody>
          </p:sp>
        </mc:Choice>
        <mc:Fallback xmlns="">
          <p:sp>
            <p:nvSpPr>
              <p:cNvPr id="8" name="Oval 7">
                <a:extLst>
                  <a:ext uri="{FF2B5EF4-FFF2-40B4-BE49-F238E27FC236}">
                    <a16:creationId xmlns:a16="http://schemas.microsoft.com/office/drawing/2014/main" id="{0404FE6A-9AF8-9542-9005-F9D4E830E157}"/>
                  </a:ext>
                </a:extLst>
              </p:cNvPr>
              <p:cNvSpPr>
                <a:spLocks noRot="1" noChangeAspect="1" noMove="1" noResize="1" noEditPoints="1" noAdjustHandles="1" noChangeArrowheads="1" noChangeShapeType="1" noTextEdit="1"/>
              </p:cNvSpPr>
              <p:nvPr/>
            </p:nvSpPr>
            <p:spPr>
              <a:xfrm>
                <a:off x="8502665" y="3213514"/>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C3BCE47F-F560-5840-AB33-80FC5C3E61CB}"/>
                  </a:ext>
                </a:extLst>
              </p:cNvPr>
              <p:cNvSpPr/>
              <p:nvPr/>
            </p:nvSpPr>
            <p:spPr>
              <a:xfrm>
                <a:off x="5357197" y="157501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𝑃𝑙𝑎𝑦</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𝑇𝑒𝑛𝑛𝑖𝑠</m:t>
                      </m:r>
                      <m:r>
                        <a:rPr lang="en-US" b="0" i="1" dirty="0"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9" name="Oval 8">
                <a:extLst>
                  <a:ext uri="{FF2B5EF4-FFF2-40B4-BE49-F238E27FC236}">
                    <a16:creationId xmlns:a16="http://schemas.microsoft.com/office/drawing/2014/main" id="{C3BCE47F-F560-5840-AB33-80FC5C3E61CB}"/>
                  </a:ext>
                </a:extLst>
              </p:cNvPr>
              <p:cNvSpPr>
                <a:spLocks noRot="1" noChangeAspect="1" noMove="1" noResize="1" noEditPoints="1" noAdjustHandles="1" noChangeArrowheads="1" noChangeShapeType="1" noTextEdit="1"/>
              </p:cNvSpPr>
              <p:nvPr/>
            </p:nvSpPr>
            <p:spPr>
              <a:xfrm>
                <a:off x="5357197" y="1575019"/>
                <a:ext cx="1695691" cy="636608"/>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5A80AB06-1871-1F47-BEF2-6D3D4A414F7F}"/>
                  </a:ext>
                </a:extLst>
              </p:cNvPr>
              <p:cNvSpPr/>
              <p:nvPr/>
            </p:nvSpPr>
            <p:spPr>
              <a:xfrm>
                <a:off x="2220941" y="321351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𝑂𝑢𝑡𝑙𝑜𝑜𝑘</m:t>
                      </m:r>
                    </m:oMath>
                  </m:oMathPara>
                </a14:m>
                <a:endParaRPr lang="en-US" dirty="0">
                  <a:solidFill>
                    <a:schemeClr val="bg1"/>
                  </a:solidFill>
                </a:endParaRPr>
              </a:p>
            </p:txBody>
          </p:sp>
        </mc:Choice>
        <mc:Fallback xmlns="">
          <p:sp>
            <p:nvSpPr>
              <p:cNvPr id="10" name="Oval 9">
                <a:extLst>
                  <a:ext uri="{FF2B5EF4-FFF2-40B4-BE49-F238E27FC236}">
                    <a16:creationId xmlns:a16="http://schemas.microsoft.com/office/drawing/2014/main" id="{5A80AB06-1871-1F47-BEF2-6D3D4A414F7F}"/>
                  </a:ext>
                </a:extLst>
              </p:cNvPr>
              <p:cNvSpPr>
                <a:spLocks noRot="1" noChangeAspect="1" noMove="1" noResize="1" noEditPoints="1" noAdjustHandles="1" noChangeArrowheads="1" noChangeShapeType="1" noTextEdit="1"/>
              </p:cNvSpPr>
              <p:nvPr/>
            </p:nvSpPr>
            <p:spPr>
              <a:xfrm>
                <a:off x="2220941" y="3213514"/>
                <a:ext cx="1695691" cy="636608"/>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7D92E67F-2AAC-4245-BD6C-C8CE7BC7F5F8}"/>
                  </a:ext>
                </a:extLst>
              </p:cNvPr>
              <p:cNvGraphicFramePr>
                <a:graphicFrameLocks noGrp="1"/>
              </p:cNvGraphicFramePr>
              <p:nvPr/>
            </p:nvGraphicFramePr>
            <p:xfrm>
              <a:off x="1696829" y="1216691"/>
              <a:ext cx="3051196" cy="1478280"/>
            </p:xfrm>
            <a:graphic>
              <a:graphicData uri="http://schemas.openxmlformats.org/drawingml/2006/table">
                <a:tbl>
                  <a:tblPr firstRow="1" bandRow="1">
                    <a:tableStyleId>{5C22544A-7EE6-4342-B048-85BDC9FD1C3A}</a:tableStyleId>
                  </a:tblPr>
                  <a:tblGrid>
                    <a:gridCol w="1077539">
                      <a:extLst>
                        <a:ext uri="{9D8B030D-6E8A-4147-A177-3AD203B41FA5}">
                          <a16:colId xmlns:a16="http://schemas.microsoft.com/office/drawing/2014/main" val="20000"/>
                        </a:ext>
                      </a:extLst>
                    </a:gridCol>
                    <a:gridCol w="905347">
                      <a:extLst>
                        <a:ext uri="{9D8B030D-6E8A-4147-A177-3AD203B41FA5}">
                          <a16:colId xmlns:a16="http://schemas.microsoft.com/office/drawing/2014/main" val="20001"/>
                        </a:ext>
                      </a:extLst>
                    </a:gridCol>
                    <a:gridCol w="1068310">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𝑂</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𝑂</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𝑂</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𝑜𝑣𝑒𝑟𝑐𝑎𝑠𝑡</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𝑟𝑎𝑖𝑛</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3"/>
                      </a:ext>
                    </a:extLst>
                  </a:tr>
                </a:tbl>
              </a:graphicData>
            </a:graphic>
          </p:graphicFrame>
        </mc:Choice>
        <mc:Fallback xmlns="">
          <p:graphicFrame>
            <p:nvGraphicFramePr>
              <p:cNvPr id="11" name="Table 10">
                <a:extLst>
                  <a:ext uri="{FF2B5EF4-FFF2-40B4-BE49-F238E27FC236}">
                    <a16:creationId xmlns:a16="http://schemas.microsoft.com/office/drawing/2014/main" id="{7D92E67F-2AAC-4245-BD6C-C8CE7BC7F5F8}"/>
                  </a:ext>
                </a:extLst>
              </p:cNvPr>
              <p:cNvGraphicFramePr>
                <a:graphicFrameLocks noGrp="1"/>
              </p:cNvGraphicFramePr>
              <p:nvPr/>
            </p:nvGraphicFramePr>
            <p:xfrm>
              <a:off x="1696829" y="1216691"/>
              <a:ext cx="3051196" cy="1478280"/>
            </p:xfrm>
            <a:graphic>
              <a:graphicData uri="http://schemas.openxmlformats.org/drawingml/2006/table">
                <a:tbl>
                  <a:tblPr firstRow="1" bandRow="1">
                    <a:tableStyleId>{5C22544A-7EE6-4342-B048-85BDC9FD1C3A}</a:tableStyleId>
                  </a:tblPr>
                  <a:tblGrid>
                    <a:gridCol w="1077539">
                      <a:extLst>
                        <a:ext uri="{9D8B030D-6E8A-4147-A177-3AD203B41FA5}">
                          <a16:colId xmlns:a16="http://schemas.microsoft.com/office/drawing/2014/main" val="20000"/>
                        </a:ext>
                      </a:extLst>
                    </a:gridCol>
                    <a:gridCol w="905347">
                      <a:extLst>
                        <a:ext uri="{9D8B030D-6E8A-4147-A177-3AD203B41FA5}">
                          <a16:colId xmlns:a16="http://schemas.microsoft.com/office/drawing/2014/main" val="20001"/>
                        </a:ext>
                      </a:extLst>
                    </a:gridCol>
                    <a:gridCol w="1068310">
                      <a:extLst>
                        <a:ext uri="{9D8B030D-6E8A-4147-A177-3AD203B41FA5}">
                          <a16:colId xmlns:a16="http://schemas.microsoft.com/office/drawing/2014/main" val="20002"/>
                        </a:ext>
                      </a:extLst>
                    </a:gridCol>
                  </a:tblGrid>
                  <a:tr h="365760">
                    <a:tc>
                      <a:txBody>
                        <a:bodyPr/>
                        <a:lstStyle/>
                        <a:p>
                          <a:endParaRPr lang="en-US"/>
                        </a:p>
                      </a:txBody>
                      <a:tcPr>
                        <a:blipFill>
                          <a:blip r:embed="rId8"/>
                          <a:stretch>
                            <a:fillRect l="-1176" r="-185882" b="-327586"/>
                          </a:stretch>
                        </a:blipFill>
                      </a:tcPr>
                    </a:tc>
                    <a:tc>
                      <a:txBody>
                        <a:bodyPr/>
                        <a:lstStyle/>
                        <a:p>
                          <a:endParaRPr lang="en-US"/>
                        </a:p>
                      </a:txBody>
                      <a:tcPr>
                        <a:blipFill>
                          <a:blip r:embed="rId8"/>
                          <a:stretch>
                            <a:fillRect l="-119444" r="-119444" b="-327586"/>
                          </a:stretch>
                        </a:blipFill>
                      </a:tcPr>
                    </a:tc>
                    <a:tc>
                      <a:txBody>
                        <a:bodyPr/>
                        <a:lstStyle/>
                        <a:p>
                          <a:endParaRPr lang="en-US"/>
                        </a:p>
                      </a:txBody>
                      <a:tcPr>
                        <a:blipFill>
                          <a:blip r:embed="rId8"/>
                          <a:stretch>
                            <a:fillRect l="-188095" r="-2381" b="-3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8"/>
                          <a:stretch>
                            <a:fillRect l="-1176" t="-96667" r="-185882" b="-216667"/>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endParaRPr lang="en-US"/>
                        </a:p>
                      </a:txBody>
                      <a:tcPr>
                        <a:blipFill>
                          <a:blip r:embed="rId8"/>
                          <a:stretch>
                            <a:fillRect l="-1176" t="-203448" r="-185882" b="-1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r h="370840">
                    <a:tc>
                      <a:txBody>
                        <a:bodyPr/>
                        <a:lstStyle/>
                        <a:p>
                          <a:endParaRPr lang="en-US"/>
                        </a:p>
                      </a:txBody>
                      <a:tcPr>
                        <a:blipFill>
                          <a:blip r:embed="rId8"/>
                          <a:stretch>
                            <a:fillRect l="-1176" t="-293333" r="-185882" b="-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3"/>
                      </a:ext>
                    </a:extLst>
                  </a:tr>
                </a:tbl>
              </a:graphicData>
            </a:graphic>
          </p:graphicFrame>
        </mc:Fallback>
      </mc:AlternateContent>
      <p:cxnSp>
        <p:nvCxnSpPr>
          <p:cNvPr id="12" name="Straight Arrow Connector 11">
            <a:extLst>
              <a:ext uri="{FF2B5EF4-FFF2-40B4-BE49-F238E27FC236}">
                <a16:creationId xmlns:a16="http://schemas.microsoft.com/office/drawing/2014/main" id="{14E390F2-6474-0F46-B4D9-2E3D0C69CF01}"/>
              </a:ext>
            </a:extLst>
          </p:cNvPr>
          <p:cNvCxnSpPr>
            <a:stCxn id="9" idx="4"/>
            <a:endCxn id="10" idx="7"/>
          </p:cNvCxnSpPr>
          <p:nvPr/>
        </p:nvCxnSpPr>
        <p:spPr>
          <a:xfrm flipH="1">
            <a:off x="3668304" y="2211627"/>
            <a:ext cx="2536739"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8F923A-33B5-CC46-926D-10EAF7BADFA8}"/>
              </a:ext>
            </a:extLst>
          </p:cNvPr>
          <p:cNvCxnSpPr>
            <a:stCxn id="9" idx="4"/>
            <a:endCxn id="6" idx="0"/>
          </p:cNvCxnSpPr>
          <p:nvPr/>
        </p:nvCxnSpPr>
        <p:spPr>
          <a:xfrm flipH="1">
            <a:off x="5162695" y="2211627"/>
            <a:ext cx="1042348"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FFB50D3-5B87-6E4B-BE48-F5FF7687629A}"/>
              </a:ext>
            </a:extLst>
          </p:cNvPr>
          <p:cNvCxnSpPr>
            <a:stCxn id="9" idx="4"/>
            <a:endCxn id="7" idx="0"/>
          </p:cNvCxnSpPr>
          <p:nvPr/>
        </p:nvCxnSpPr>
        <p:spPr>
          <a:xfrm>
            <a:off x="6205043" y="2211627"/>
            <a:ext cx="1051560"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D53EFFD-A606-CA42-B74C-398E6A4318D5}"/>
              </a:ext>
            </a:extLst>
          </p:cNvPr>
          <p:cNvCxnSpPr>
            <a:stCxn id="9" idx="4"/>
            <a:endCxn id="8" idx="1"/>
          </p:cNvCxnSpPr>
          <p:nvPr/>
        </p:nvCxnSpPr>
        <p:spPr>
          <a:xfrm>
            <a:off x="6205043" y="2211627"/>
            <a:ext cx="2545950"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321ECA25-1D16-D740-82AA-F2E1C2CDBB54}"/>
                  </a:ext>
                </a:extLst>
              </p:cNvPr>
              <p:cNvGraphicFramePr>
                <a:graphicFrameLocks noGrp="1"/>
              </p:cNvGraphicFramePr>
              <p:nvPr>
                <p:extLst>
                  <p:ext uri="{D42A27DB-BD31-4B8C-83A1-F6EECF244321}">
                    <p14:modId xmlns:p14="http://schemas.microsoft.com/office/powerpoint/2010/main" val="2485984946"/>
                  </p:ext>
                </p:extLst>
              </p:nvPr>
            </p:nvGraphicFramePr>
            <p:xfrm>
              <a:off x="7256603" y="1575019"/>
              <a:ext cx="1378908" cy="736600"/>
            </p:xfrm>
            <a:graphic>
              <a:graphicData uri="http://schemas.openxmlformats.org/drawingml/2006/table">
                <a:tbl>
                  <a:tblPr firstRow="1" bandRow="1">
                    <a:tableStyleId>{5C22544A-7EE6-4342-B048-85BDC9FD1C3A}</a:tableStyleId>
                  </a:tblPr>
                  <a:tblGrid>
                    <a:gridCol w="1378908">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𝑡𝑒𝑛𝑛𝑖𝑠</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bl>
              </a:graphicData>
            </a:graphic>
          </p:graphicFrame>
        </mc:Choice>
        <mc:Fallback xmlns="">
          <p:graphicFrame>
            <p:nvGraphicFramePr>
              <p:cNvPr id="16" name="Table 15">
                <a:extLst>
                  <a:ext uri="{FF2B5EF4-FFF2-40B4-BE49-F238E27FC236}">
                    <a16:creationId xmlns:a16="http://schemas.microsoft.com/office/drawing/2014/main" id="{321ECA25-1D16-D740-82AA-F2E1C2CDBB54}"/>
                  </a:ext>
                </a:extLst>
              </p:cNvPr>
              <p:cNvGraphicFramePr>
                <a:graphicFrameLocks noGrp="1"/>
              </p:cNvGraphicFramePr>
              <p:nvPr>
                <p:extLst>
                  <p:ext uri="{D42A27DB-BD31-4B8C-83A1-F6EECF244321}">
                    <p14:modId xmlns:p14="http://schemas.microsoft.com/office/powerpoint/2010/main" val="2485984946"/>
                  </p:ext>
                </p:extLst>
              </p:nvPr>
            </p:nvGraphicFramePr>
            <p:xfrm>
              <a:off x="7256603" y="1575019"/>
              <a:ext cx="1378908" cy="736600"/>
            </p:xfrm>
            <a:graphic>
              <a:graphicData uri="http://schemas.openxmlformats.org/drawingml/2006/table">
                <a:tbl>
                  <a:tblPr firstRow="1" bandRow="1">
                    <a:tableStyleId>{5C22544A-7EE6-4342-B048-85BDC9FD1C3A}</a:tableStyleId>
                  </a:tblPr>
                  <a:tblGrid>
                    <a:gridCol w="1378908">
                      <a:extLst>
                        <a:ext uri="{9D8B030D-6E8A-4147-A177-3AD203B41FA5}">
                          <a16:colId xmlns:a16="http://schemas.microsoft.com/office/drawing/2014/main" val="20000"/>
                        </a:ext>
                      </a:extLst>
                    </a:gridCol>
                  </a:tblGrid>
                  <a:tr h="365760">
                    <a:tc>
                      <a:txBody>
                        <a:bodyPr/>
                        <a:lstStyle/>
                        <a:p>
                          <a:endParaRPr lang="en-US"/>
                        </a:p>
                      </a:txBody>
                      <a:tcPr>
                        <a:blipFill>
                          <a:blip r:embed="rId9"/>
                          <a:stretch>
                            <a:fillRect l="-917" t="-3448" r="-1835" b="-124138"/>
                          </a:stretch>
                        </a:blipFill>
                      </a:tcPr>
                    </a:tc>
                    <a:extLst>
                      <a:ext uri="{0D108BD9-81ED-4DB2-BD59-A6C34878D82A}">
                        <a16:rowId xmlns:a16="http://schemas.microsoft.com/office/drawing/2014/main" val="10000"/>
                      </a:ext>
                    </a:extLst>
                  </a:tr>
                  <a:tr h="370840">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A20533E7-5BF0-384B-B9E8-7D13F32824B3}"/>
                  </a:ext>
                </a:extLst>
              </p:cNvPr>
              <p:cNvGraphicFramePr>
                <a:graphicFrameLocks noGrp="1"/>
              </p:cNvGraphicFramePr>
              <p:nvPr/>
            </p:nvGraphicFramePr>
            <p:xfrm>
              <a:off x="2552116" y="4189924"/>
              <a:ext cx="2540193" cy="1478280"/>
            </p:xfrm>
            <a:graphic>
              <a:graphicData uri="http://schemas.openxmlformats.org/drawingml/2006/table">
                <a:tbl>
                  <a:tblPr firstRow="1" bandRow="1">
                    <a:tableStyleId>{5C22544A-7EE6-4342-B048-85BDC9FD1C3A}</a:tableStyleId>
                  </a:tblPr>
                  <a:tblGrid>
                    <a:gridCol w="648019">
                      <a:extLst>
                        <a:ext uri="{9D8B030D-6E8A-4147-A177-3AD203B41FA5}">
                          <a16:colId xmlns:a16="http://schemas.microsoft.com/office/drawing/2014/main" val="20000"/>
                        </a:ext>
                      </a:extLst>
                    </a:gridCol>
                    <a:gridCol w="851026">
                      <a:extLst>
                        <a:ext uri="{9D8B030D-6E8A-4147-A177-3AD203B41FA5}">
                          <a16:colId xmlns:a16="http://schemas.microsoft.com/office/drawing/2014/main" val="20001"/>
                        </a:ext>
                      </a:extLst>
                    </a:gridCol>
                    <a:gridCol w="1041148">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𝑀</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𝑀</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𝑀</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h𝑜𝑡</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𝑚𝑖𝑙𝑑</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𝑐𝑜𝑜𝑙</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3"/>
                      </a:ext>
                    </a:extLst>
                  </a:tr>
                </a:tbl>
              </a:graphicData>
            </a:graphic>
          </p:graphicFrame>
        </mc:Choice>
        <mc:Fallback xmlns="">
          <p:graphicFrame>
            <p:nvGraphicFramePr>
              <p:cNvPr id="17" name="Table 16">
                <a:extLst>
                  <a:ext uri="{FF2B5EF4-FFF2-40B4-BE49-F238E27FC236}">
                    <a16:creationId xmlns:a16="http://schemas.microsoft.com/office/drawing/2014/main" id="{A20533E7-5BF0-384B-B9E8-7D13F32824B3}"/>
                  </a:ext>
                </a:extLst>
              </p:cNvPr>
              <p:cNvGraphicFramePr>
                <a:graphicFrameLocks noGrp="1"/>
              </p:cNvGraphicFramePr>
              <p:nvPr/>
            </p:nvGraphicFramePr>
            <p:xfrm>
              <a:off x="2552116" y="4189924"/>
              <a:ext cx="2540193" cy="1478280"/>
            </p:xfrm>
            <a:graphic>
              <a:graphicData uri="http://schemas.openxmlformats.org/drawingml/2006/table">
                <a:tbl>
                  <a:tblPr firstRow="1" bandRow="1">
                    <a:tableStyleId>{5C22544A-7EE6-4342-B048-85BDC9FD1C3A}</a:tableStyleId>
                  </a:tblPr>
                  <a:tblGrid>
                    <a:gridCol w="648019">
                      <a:extLst>
                        <a:ext uri="{9D8B030D-6E8A-4147-A177-3AD203B41FA5}">
                          <a16:colId xmlns:a16="http://schemas.microsoft.com/office/drawing/2014/main" val="20000"/>
                        </a:ext>
                      </a:extLst>
                    </a:gridCol>
                    <a:gridCol w="851026">
                      <a:extLst>
                        <a:ext uri="{9D8B030D-6E8A-4147-A177-3AD203B41FA5}">
                          <a16:colId xmlns:a16="http://schemas.microsoft.com/office/drawing/2014/main" val="20001"/>
                        </a:ext>
                      </a:extLst>
                    </a:gridCol>
                    <a:gridCol w="1041148">
                      <a:extLst>
                        <a:ext uri="{9D8B030D-6E8A-4147-A177-3AD203B41FA5}">
                          <a16:colId xmlns:a16="http://schemas.microsoft.com/office/drawing/2014/main" val="20002"/>
                        </a:ext>
                      </a:extLst>
                    </a:gridCol>
                  </a:tblGrid>
                  <a:tr h="365760">
                    <a:tc>
                      <a:txBody>
                        <a:bodyPr/>
                        <a:lstStyle/>
                        <a:p>
                          <a:endParaRPr lang="en-US"/>
                        </a:p>
                      </a:txBody>
                      <a:tcPr>
                        <a:blipFill>
                          <a:blip r:embed="rId10"/>
                          <a:stretch>
                            <a:fillRect r="-298039" b="-331034"/>
                          </a:stretch>
                        </a:blipFill>
                      </a:tcPr>
                    </a:tc>
                    <a:tc>
                      <a:txBody>
                        <a:bodyPr/>
                        <a:lstStyle/>
                        <a:p>
                          <a:endParaRPr lang="en-US"/>
                        </a:p>
                      </a:txBody>
                      <a:tcPr>
                        <a:blipFill>
                          <a:blip r:embed="rId10"/>
                          <a:stretch>
                            <a:fillRect l="-75000" r="-123529" b="-331034"/>
                          </a:stretch>
                        </a:blipFill>
                      </a:tcPr>
                    </a:tc>
                    <a:tc>
                      <a:txBody>
                        <a:bodyPr/>
                        <a:lstStyle/>
                        <a:p>
                          <a:endParaRPr lang="en-US"/>
                        </a:p>
                      </a:txBody>
                      <a:tcPr>
                        <a:blipFill>
                          <a:blip r:embed="rId10"/>
                          <a:stretch>
                            <a:fillRect l="-145122" r="-2439" b="-3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t="-96667" r="-298039" b="-2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t="-203448" r="-298039" b="-1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r h="370840">
                    <a:tc>
                      <a:txBody>
                        <a:bodyPr/>
                        <a:lstStyle/>
                        <a:p>
                          <a:endParaRPr lang="en-US"/>
                        </a:p>
                      </a:txBody>
                      <a:tcPr>
                        <a:blipFill>
                          <a:blip r:embed="rId10"/>
                          <a:stretch>
                            <a:fillRect t="-293333" r="-298039" b="-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1A04B1ED-ADF3-5443-A2A7-5FD863933435}"/>
                  </a:ext>
                </a:extLst>
              </p:cNvPr>
              <p:cNvGraphicFramePr>
                <a:graphicFrameLocks noGrp="1"/>
              </p:cNvGraphicFramePr>
              <p:nvPr/>
            </p:nvGraphicFramePr>
            <p:xfrm>
              <a:off x="5133730" y="4189924"/>
              <a:ext cx="2792057" cy="1107440"/>
            </p:xfrm>
            <a:graphic>
              <a:graphicData uri="http://schemas.openxmlformats.org/drawingml/2006/table">
                <a:tbl>
                  <a:tblPr firstRow="1" bandRow="1">
                    <a:tableStyleId>{5C22544A-7EE6-4342-B048-85BDC9FD1C3A}</a:tableStyleId>
                  </a:tblPr>
                  <a:tblGrid>
                    <a:gridCol w="899883">
                      <a:extLst>
                        <a:ext uri="{9D8B030D-6E8A-4147-A177-3AD203B41FA5}">
                          <a16:colId xmlns:a16="http://schemas.microsoft.com/office/drawing/2014/main" val="20000"/>
                        </a:ext>
                      </a:extLst>
                    </a:gridCol>
                    <a:gridCol w="851025">
                      <a:extLst>
                        <a:ext uri="{9D8B030D-6E8A-4147-A177-3AD203B41FA5}">
                          <a16:colId xmlns:a16="http://schemas.microsoft.com/office/drawing/2014/main" val="20001"/>
                        </a:ext>
                      </a:extLst>
                    </a:gridCol>
                    <a:gridCol w="1041149">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𝐻</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𝐻</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𝐻</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h𝑖𝑔h</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𝑛𝑜𝑟𝑚𝑎𝑙</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bl>
              </a:graphicData>
            </a:graphic>
          </p:graphicFrame>
        </mc:Choice>
        <mc:Fallback xmlns="">
          <p:graphicFrame>
            <p:nvGraphicFramePr>
              <p:cNvPr id="18" name="Table 17">
                <a:extLst>
                  <a:ext uri="{FF2B5EF4-FFF2-40B4-BE49-F238E27FC236}">
                    <a16:creationId xmlns:a16="http://schemas.microsoft.com/office/drawing/2014/main" id="{1A04B1ED-ADF3-5443-A2A7-5FD863933435}"/>
                  </a:ext>
                </a:extLst>
              </p:cNvPr>
              <p:cNvGraphicFramePr>
                <a:graphicFrameLocks noGrp="1"/>
              </p:cNvGraphicFramePr>
              <p:nvPr/>
            </p:nvGraphicFramePr>
            <p:xfrm>
              <a:off x="5133730" y="4189924"/>
              <a:ext cx="2792057" cy="1107440"/>
            </p:xfrm>
            <a:graphic>
              <a:graphicData uri="http://schemas.openxmlformats.org/drawingml/2006/table">
                <a:tbl>
                  <a:tblPr firstRow="1" bandRow="1">
                    <a:tableStyleId>{5C22544A-7EE6-4342-B048-85BDC9FD1C3A}</a:tableStyleId>
                  </a:tblPr>
                  <a:tblGrid>
                    <a:gridCol w="899883">
                      <a:extLst>
                        <a:ext uri="{9D8B030D-6E8A-4147-A177-3AD203B41FA5}">
                          <a16:colId xmlns:a16="http://schemas.microsoft.com/office/drawing/2014/main" val="20000"/>
                        </a:ext>
                      </a:extLst>
                    </a:gridCol>
                    <a:gridCol w="851025">
                      <a:extLst>
                        <a:ext uri="{9D8B030D-6E8A-4147-A177-3AD203B41FA5}">
                          <a16:colId xmlns:a16="http://schemas.microsoft.com/office/drawing/2014/main" val="20001"/>
                        </a:ext>
                      </a:extLst>
                    </a:gridCol>
                    <a:gridCol w="1041149">
                      <a:extLst>
                        <a:ext uri="{9D8B030D-6E8A-4147-A177-3AD203B41FA5}">
                          <a16:colId xmlns:a16="http://schemas.microsoft.com/office/drawing/2014/main" val="20002"/>
                        </a:ext>
                      </a:extLst>
                    </a:gridCol>
                  </a:tblGrid>
                  <a:tr h="365760">
                    <a:tc>
                      <a:txBody>
                        <a:bodyPr/>
                        <a:lstStyle/>
                        <a:p>
                          <a:endParaRPr lang="en-US"/>
                        </a:p>
                      </a:txBody>
                      <a:tcPr>
                        <a:blipFill>
                          <a:blip r:embed="rId11"/>
                          <a:stretch>
                            <a:fillRect l="-1408" r="-212676" b="-227586"/>
                          </a:stretch>
                        </a:blipFill>
                      </a:tcPr>
                    </a:tc>
                    <a:tc>
                      <a:txBody>
                        <a:bodyPr/>
                        <a:lstStyle/>
                        <a:p>
                          <a:endParaRPr lang="en-US"/>
                        </a:p>
                      </a:txBody>
                      <a:tcPr>
                        <a:blipFill>
                          <a:blip r:embed="rId11"/>
                          <a:stretch>
                            <a:fillRect l="-105882" r="-122059" b="-227586"/>
                          </a:stretch>
                        </a:blipFill>
                      </a:tcPr>
                    </a:tc>
                    <a:tc>
                      <a:txBody>
                        <a:bodyPr/>
                        <a:lstStyle/>
                        <a:p>
                          <a:endParaRPr lang="en-US"/>
                        </a:p>
                      </a:txBody>
                      <a:tcPr>
                        <a:blipFill>
                          <a:blip r:embed="rId11"/>
                          <a:stretch>
                            <a:fillRect l="-170732" r="-1220"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11"/>
                          <a:stretch>
                            <a:fillRect l="-1408" t="-96667" r="-212676" b="-120000"/>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endParaRPr lang="en-US"/>
                        </a:p>
                      </a:txBody>
                      <a:tcPr>
                        <a:blipFill>
                          <a:blip r:embed="rId11"/>
                          <a:stretch>
                            <a:fillRect l="-1408" t="-196667" r="-212676" b="-20000"/>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9" name="Table 18">
                <a:extLst>
                  <a:ext uri="{FF2B5EF4-FFF2-40B4-BE49-F238E27FC236}">
                    <a16:creationId xmlns:a16="http://schemas.microsoft.com/office/drawing/2014/main" id="{C6CFD90E-6AB7-804D-9DF2-043A13E1EE1C}"/>
                  </a:ext>
                </a:extLst>
              </p:cNvPr>
              <p:cNvGraphicFramePr>
                <a:graphicFrameLocks noGrp="1"/>
              </p:cNvGraphicFramePr>
              <p:nvPr/>
            </p:nvGraphicFramePr>
            <p:xfrm>
              <a:off x="7968647" y="4189925"/>
              <a:ext cx="2836146" cy="1107440"/>
            </p:xfrm>
            <a:graphic>
              <a:graphicData uri="http://schemas.openxmlformats.org/drawingml/2006/table">
                <a:tbl>
                  <a:tblPr firstRow="1" bandRow="1">
                    <a:tableStyleId>{5C22544A-7EE6-4342-B048-85BDC9FD1C3A}</a:tableStyleId>
                  </a:tblPr>
                  <a:tblGrid>
                    <a:gridCol w="853436">
                      <a:extLst>
                        <a:ext uri="{9D8B030D-6E8A-4147-A177-3AD203B41FA5}">
                          <a16:colId xmlns:a16="http://schemas.microsoft.com/office/drawing/2014/main" val="20000"/>
                        </a:ext>
                      </a:extLst>
                    </a:gridCol>
                    <a:gridCol w="896293">
                      <a:extLst>
                        <a:ext uri="{9D8B030D-6E8A-4147-A177-3AD203B41FA5}">
                          <a16:colId xmlns:a16="http://schemas.microsoft.com/office/drawing/2014/main" val="20001"/>
                        </a:ext>
                      </a:extLst>
                    </a:gridCol>
                    <a:gridCol w="1086417">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𝑊</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𝑊</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𝑊</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𝑤𝑒𝑎𝑘</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𝑠𝑡𝑟𝑜𝑛𝑔</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bl>
              </a:graphicData>
            </a:graphic>
          </p:graphicFrame>
        </mc:Choice>
        <mc:Fallback xmlns="">
          <p:graphicFrame>
            <p:nvGraphicFramePr>
              <p:cNvPr id="19" name="Table 18">
                <a:extLst>
                  <a:ext uri="{FF2B5EF4-FFF2-40B4-BE49-F238E27FC236}">
                    <a16:creationId xmlns:a16="http://schemas.microsoft.com/office/drawing/2014/main" id="{C6CFD90E-6AB7-804D-9DF2-043A13E1EE1C}"/>
                  </a:ext>
                </a:extLst>
              </p:cNvPr>
              <p:cNvGraphicFramePr>
                <a:graphicFrameLocks noGrp="1"/>
              </p:cNvGraphicFramePr>
              <p:nvPr/>
            </p:nvGraphicFramePr>
            <p:xfrm>
              <a:off x="7968647" y="4189925"/>
              <a:ext cx="2836146" cy="1107440"/>
            </p:xfrm>
            <a:graphic>
              <a:graphicData uri="http://schemas.openxmlformats.org/drawingml/2006/table">
                <a:tbl>
                  <a:tblPr firstRow="1" bandRow="1">
                    <a:tableStyleId>{5C22544A-7EE6-4342-B048-85BDC9FD1C3A}</a:tableStyleId>
                  </a:tblPr>
                  <a:tblGrid>
                    <a:gridCol w="853436">
                      <a:extLst>
                        <a:ext uri="{9D8B030D-6E8A-4147-A177-3AD203B41FA5}">
                          <a16:colId xmlns:a16="http://schemas.microsoft.com/office/drawing/2014/main" val="20000"/>
                        </a:ext>
                      </a:extLst>
                    </a:gridCol>
                    <a:gridCol w="896293">
                      <a:extLst>
                        <a:ext uri="{9D8B030D-6E8A-4147-A177-3AD203B41FA5}">
                          <a16:colId xmlns:a16="http://schemas.microsoft.com/office/drawing/2014/main" val="20001"/>
                        </a:ext>
                      </a:extLst>
                    </a:gridCol>
                    <a:gridCol w="1086417">
                      <a:extLst>
                        <a:ext uri="{9D8B030D-6E8A-4147-A177-3AD203B41FA5}">
                          <a16:colId xmlns:a16="http://schemas.microsoft.com/office/drawing/2014/main" val="20002"/>
                        </a:ext>
                      </a:extLst>
                    </a:gridCol>
                  </a:tblGrid>
                  <a:tr h="365760">
                    <a:tc>
                      <a:txBody>
                        <a:bodyPr/>
                        <a:lstStyle/>
                        <a:p>
                          <a:endParaRPr lang="en-US"/>
                        </a:p>
                      </a:txBody>
                      <a:tcPr>
                        <a:blipFill>
                          <a:blip r:embed="rId12"/>
                          <a:stretch>
                            <a:fillRect l="-1493" r="-235821" b="-227586"/>
                          </a:stretch>
                        </a:blipFill>
                      </a:tcPr>
                    </a:tc>
                    <a:tc>
                      <a:txBody>
                        <a:bodyPr/>
                        <a:lstStyle/>
                        <a:p>
                          <a:endParaRPr lang="en-US"/>
                        </a:p>
                      </a:txBody>
                      <a:tcPr>
                        <a:blipFill>
                          <a:blip r:embed="rId12"/>
                          <a:stretch>
                            <a:fillRect l="-95775" r="-122535" b="-227586"/>
                          </a:stretch>
                        </a:blipFill>
                      </a:tcPr>
                    </a:tc>
                    <a:tc>
                      <a:txBody>
                        <a:bodyPr/>
                        <a:lstStyle/>
                        <a:p>
                          <a:endParaRPr lang="en-US"/>
                        </a:p>
                      </a:txBody>
                      <a:tcPr>
                        <a:blipFill>
                          <a:blip r:embed="rId12"/>
                          <a:stretch>
                            <a:fillRect l="-161628" r="-1163"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12"/>
                          <a:stretch>
                            <a:fillRect l="-1493" t="-96667" r="-235821" b="-120000"/>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endParaRPr lang="en-US"/>
                        </a:p>
                      </a:txBody>
                      <a:tcPr>
                        <a:blipFill>
                          <a:blip r:embed="rId12"/>
                          <a:stretch>
                            <a:fillRect l="-1493" t="-196667" r="-235821" b="-20000"/>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bl>
              </a:graphicData>
            </a:graphic>
          </p:graphicFrame>
        </mc:Fallback>
      </mc:AlternateContent>
      <p:sp>
        <p:nvSpPr>
          <p:cNvPr id="20" name="TextBox 19">
            <a:extLst>
              <a:ext uri="{FF2B5EF4-FFF2-40B4-BE49-F238E27FC236}">
                <a16:creationId xmlns:a16="http://schemas.microsoft.com/office/drawing/2014/main" id="{26952529-65D6-4240-BF1B-F1EA4F65E4DF}"/>
              </a:ext>
            </a:extLst>
          </p:cNvPr>
          <p:cNvSpPr txBox="1"/>
          <p:nvPr/>
        </p:nvSpPr>
        <p:spPr>
          <a:xfrm>
            <a:off x="9024079" y="865884"/>
            <a:ext cx="2662628" cy="1200329"/>
          </a:xfrm>
          <a:prstGeom prst="rect">
            <a:avLst/>
          </a:prstGeom>
          <a:noFill/>
        </p:spPr>
        <p:txBody>
          <a:bodyPr wrap="square" rtlCol="0">
            <a:spAutoFit/>
          </a:bodyPr>
          <a:lstStyle/>
          <a:p>
            <a:r>
              <a:rPr lang="en-US" dirty="0">
                <a:solidFill>
                  <a:srgbClr val="FF0000"/>
                </a:solidFill>
                <a:latin typeface="Helvetica" pitchFamily="2" charset="0"/>
              </a:rPr>
              <a:t>What’s the prior probability of playing Tennis, given our training data?</a:t>
            </a:r>
          </a:p>
        </p:txBody>
      </p:sp>
    </p:spTree>
    <p:extLst>
      <p:ext uri="{BB962C8B-B14F-4D97-AF65-F5344CB8AC3E}">
        <p14:creationId xmlns:p14="http://schemas.microsoft.com/office/powerpoint/2010/main" val="32538098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87114" y="1128760"/>
            <a:ext cx="2470880" cy="5317010"/>
          </a:xfrm>
        </p:spPr>
        <p:txBody>
          <a:bodyPr>
            <a:normAutofit/>
          </a:bodyPr>
          <a:lstStyle/>
          <a:p>
            <a:r>
              <a:rPr lang="en-US" sz="2600" dirty="0">
                <a:latin typeface="Helvetica" pitchFamily="2" charset="0"/>
              </a:rPr>
              <a:t>We’re ignoring D3 because it is our test set.</a:t>
            </a:r>
          </a:p>
          <a:p>
            <a:endParaRPr lang="en-US" sz="2600" dirty="0">
              <a:latin typeface="Helvetica" pitchFamily="2" charset="0"/>
            </a:endParaRPr>
          </a:p>
          <a:p>
            <a:r>
              <a:rPr lang="en-US" sz="2600" dirty="0">
                <a:latin typeface="Helvetica" pitchFamily="2" charset="0"/>
              </a:rPr>
              <a:t>So using the other 13, what is </a:t>
            </a:r>
            <a:r>
              <a:rPr lang="en-US" sz="2600" i="1" dirty="0">
                <a:latin typeface="Helvetica" pitchFamily="2" charset="0"/>
              </a:rPr>
              <a:t>P</a:t>
            </a:r>
            <a:r>
              <a:rPr lang="en-US" sz="2600" dirty="0">
                <a:latin typeface="Helvetica" pitchFamily="2" charset="0"/>
              </a:rPr>
              <a:t>(</a:t>
            </a:r>
            <a:r>
              <a:rPr lang="en-US" sz="2600" i="1" dirty="0">
                <a:latin typeface="Helvetica" pitchFamily="2" charset="0"/>
              </a:rPr>
              <a:t>tennis</a:t>
            </a:r>
            <a:r>
              <a:rPr lang="en-US" sz="2600" dirty="0">
                <a:latin typeface="Helvetica" pitchFamily="2" charset="0"/>
              </a:rPr>
              <a:t>)?</a:t>
            </a:r>
          </a:p>
          <a:p>
            <a:endParaRPr lang="en-US" sz="2400" dirty="0">
              <a:latin typeface="Helvetica" pitchFamily="2" charset="0"/>
            </a:endParaRPr>
          </a:p>
        </p:txBody>
      </p:sp>
      <p:graphicFrame>
        <p:nvGraphicFramePr>
          <p:cNvPr id="4" name="Table 3">
            <a:extLst>
              <a:ext uri="{FF2B5EF4-FFF2-40B4-BE49-F238E27FC236}">
                <a16:creationId xmlns:a16="http://schemas.microsoft.com/office/drawing/2014/main" id="{76FA0715-0D9E-D84D-B6B1-DCF21095FA4C}"/>
              </a:ext>
            </a:extLst>
          </p:cNvPr>
          <p:cNvGraphicFramePr>
            <a:graphicFrameLocks noGrp="1"/>
          </p:cNvGraphicFramePr>
          <p:nvPr/>
        </p:nvGraphicFramePr>
        <p:xfrm>
          <a:off x="3537679" y="650240"/>
          <a:ext cx="6966904" cy="5557520"/>
        </p:xfrm>
        <a:graphic>
          <a:graphicData uri="http://schemas.openxmlformats.org/drawingml/2006/table">
            <a:tbl>
              <a:tblPr firstRow="1" bandRow="1">
                <a:tableStyleId>{5C22544A-7EE6-4342-B048-85BDC9FD1C3A}</a:tableStyleId>
              </a:tblPr>
              <a:tblGrid>
                <a:gridCol w="596265">
                  <a:extLst>
                    <a:ext uri="{9D8B030D-6E8A-4147-A177-3AD203B41FA5}">
                      <a16:colId xmlns:a16="http://schemas.microsoft.com/office/drawing/2014/main" val="20000"/>
                    </a:ext>
                  </a:extLst>
                </a:gridCol>
                <a:gridCol w="1089343">
                  <a:extLst>
                    <a:ext uri="{9D8B030D-6E8A-4147-A177-3AD203B41FA5}">
                      <a16:colId xmlns:a16="http://schemas.microsoft.com/office/drawing/2014/main" val="20001"/>
                    </a:ext>
                  </a:extLst>
                </a:gridCol>
                <a:gridCol w="1595755">
                  <a:extLst>
                    <a:ext uri="{9D8B030D-6E8A-4147-A177-3AD203B41FA5}">
                      <a16:colId xmlns:a16="http://schemas.microsoft.com/office/drawing/2014/main" val="20002"/>
                    </a:ext>
                  </a:extLst>
                </a:gridCol>
                <a:gridCol w="1254443">
                  <a:extLst>
                    <a:ext uri="{9D8B030D-6E8A-4147-A177-3AD203B41FA5}">
                      <a16:colId xmlns:a16="http://schemas.microsoft.com/office/drawing/2014/main" val="20003"/>
                    </a:ext>
                  </a:extLst>
                </a:gridCol>
                <a:gridCol w="863918">
                  <a:extLst>
                    <a:ext uri="{9D8B030D-6E8A-4147-A177-3AD203B41FA5}">
                      <a16:colId xmlns:a16="http://schemas.microsoft.com/office/drawing/2014/main" val="20004"/>
                    </a:ext>
                  </a:extLst>
                </a:gridCol>
                <a:gridCol w="1567180">
                  <a:extLst>
                    <a:ext uri="{9D8B030D-6E8A-4147-A177-3AD203B41FA5}">
                      <a16:colId xmlns:a16="http://schemas.microsoft.com/office/drawing/2014/main" val="20005"/>
                    </a:ext>
                  </a:extLst>
                </a:gridCol>
              </a:tblGrid>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Day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Outlook</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Humidity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Wind</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Play Tennis?</a:t>
                      </a:r>
                    </a:p>
                  </a:txBody>
                  <a:tcPr/>
                </a:tc>
                <a:extLst>
                  <a:ext uri="{0D108BD9-81ED-4DB2-BD59-A6C34878D82A}">
                    <a16:rowId xmlns:a16="http://schemas.microsoft.com/office/drawing/2014/main" val="1000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2"/>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D3</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3"/>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4"/>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5"/>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6"/>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D7</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7"/>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8"/>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D9</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9"/>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D13</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3"/>
                  </a:ext>
                </a:extLst>
              </a:tr>
              <a:tr h="19543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14"/>
                  </a:ext>
                </a:extLst>
              </a:tr>
            </a:tbl>
          </a:graphicData>
        </a:graphic>
      </p:graphicFrame>
      <p:sp>
        <p:nvSpPr>
          <p:cNvPr id="2" name="Rectangle 1">
            <a:extLst>
              <a:ext uri="{FF2B5EF4-FFF2-40B4-BE49-F238E27FC236}">
                <a16:creationId xmlns:a16="http://schemas.microsoft.com/office/drawing/2014/main" id="{D94B027A-D2D2-9A41-B064-CD0F2799CCC4}"/>
              </a:ext>
            </a:extLst>
          </p:cNvPr>
          <p:cNvSpPr/>
          <p:nvPr/>
        </p:nvSpPr>
        <p:spPr>
          <a:xfrm>
            <a:off x="3537679" y="1783830"/>
            <a:ext cx="6966904" cy="31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59891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87114" y="1128760"/>
            <a:ext cx="2470880" cy="5317010"/>
          </a:xfrm>
        </p:spPr>
        <p:txBody>
          <a:bodyPr>
            <a:normAutofit/>
          </a:bodyPr>
          <a:lstStyle/>
          <a:p>
            <a:r>
              <a:rPr lang="en-US" sz="2600" dirty="0">
                <a:latin typeface="Helvetica" pitchFamily="2" charset="0"/>
              </a:rPr>
              <a:t>We play tennis in 8 of our 13 examples.</a:t>
            </a:r>
          </a:p>
          <a:p>
            <a:endParaRPr lang="en-US" sz="2600" dirty="0">
              <a:latin typeface="Helvetica" pitchFamily="2" charset="0"/>
            </a:endParaRPr>
          </a:p>
          <a:p>
            <a:r>
              <a:rPr lang="en-US" sz="2600" dirty="0">
                <a:latin typeface="Helvetica" pitchFamily="2" charset="0"/>
              </a:rPr>
              <a:t>So, 8/13, or .615</a:t>
            </a:r>
          </a:p>
          <a:p>
            <a:endParaRPr lang="en-US" sz="2400" dirty="0">
              <a:latin typeface="Helvetica" pitchFamily="2" charset="0"/>
            </a:endParaRPr>
          </a:p>
        </p:txBody>
      </p:sp>
      <p:graphicFrame>
        <p:nvGraphicFramePr>
          <p:cNvPr id="4" name="Table 3">
            <a:extLst>
              <a:ext uri="{FF2B5EF4-FFF2-40B4-BE49-F238E27FC236}">
                <a16:creationId xmlns:a16="http://schemas.microsoft.com/office/drawing/2014/main" id="{76FA0715-0D9E-D84D-B6B1-DCF21095FA4C}"/>
              </a:ext>
            </a:extLst>
          </p:cNvPr>
          <p:cNvGraphicFramePr>
            <a:graphicFrameLocks noGrp="1"/>
          </p:cNvGraphicFramePr>
          <p:nvPr>
            <p:extLst>
              <p:ext uri="{D42A27DB-BD31-4B8C-83A1-F6EECF244321}">
                <p14:modId xmlns:p14="http://schemas.microsoft.com/office/powerpoint/2010/main" val="206251759"/>
              </p:ext>
            </p:extLst>
          </p:nvPr>
        </p:nvGraphicFramePr>
        <p:xfrm>
          <a:off x="3537679" y="650240"/>
          <a:ext cx="6966904" cy="5557520"/>
        </p:xfrm>
        <a:graphic>
          <a:graphicData uri="http://schemas.openxmlformats.org/drawingml/2006/table">
            <a:tbl>
              <a:tblPr firstRow="1" bandRow="1">
                <a:tableStyleId>{5C22544A-7EE6-4342-B048-85BDC9FD1C3A}</a:tableStyleId>
              </a:tblPr>
              <a:tblGrid>
                <a:gridCol w="596265">
                  <a:extLst>
                    <a:ext uri="{9D8B030D-6E8A-4147-A177-3AD203B41FA5}">
                      <a16:colId xmlns:a16="http://schemas.microsoft.com/office/drawing/2014/main" val="20000"/>
                    </a:ext>
                  </a:extLst>
                </a:gridCol>
                <a:gridCol w="1089343">
                  <a:extLst>
                    <a:ext uri="{9D8B030D-6E8A-4147-A177-3AD203B41FA5}">
                      <a16:colId xmlns:a16="http://schemas.microsoft.com/office/drawing/2014/main" val="20001"/>
                    </a:ext>
                  </a:extLst>
                </a:gridCol>
                <a:gridCol w="1595755">
                  <a:extLst>
                    <a:ext uri="{9D8B030D-6E8A-4147-A177-3AD203B41FA5}">
                      <a16:colId xmlns:a16="http://schemas.microsoft.com/office/drawing/2014/main" val="20002"/>
                    </a:ext>
                  </a:extLst>
                </a:gridCol>
                <a:gridCol w="1254443">
                  <a:extLst>
                    <a:ext uri="{9D8B030D-6E8A-4147-A177-3AD203B41FA5}">
                      <a16:colId xmlns:a16="http://schemas.microsoft.com/office/drawing/2014/main" val="20003"/>
                    </a:ext>
                  </a:extLst>
                </a:gridCol>
                <a:gridCol w="863918">
                  <a:extLst>
                    <a:ext uri="{9D8B030D-6E8A-4147-A177-3AD203B41FA5}">
                      <a16:colId xmlns:a16="http://schemas.microsoft.com/office/drawing/2014/main" val="20004"/>
                    </a:ext>
                  </a:extLst>
                </a:gridCol>
                <a:gridCol w="1567180">
                  <a:extLst>
                    <a:ext uri="{9D8B030D-6E8A-4147-A177-3AD203B41FA5}">
                      <a16:colId xmlns:a16="http://schemas.microsoft.com/office/drawing/2014/main" val="20005"/>
                    </a:ext>
                  </a:extLst>
                </a:gridCol>
              </a:tblGrid>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Day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Outlook</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Humidity</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Wind</a:t>
                      </a:r>
                    </a:p>
                  </a:txBody>
                  <a:tcPr/>
                </a:tc>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Play Tennis?</a:t>
                      </a:r>
                    </a:p>
                  </a:txBody>
                  <a:tcPr/>
                </a:tc>
                <a:extLst>
                  <a:ext uri="{0D108BD9-81ED-4DB2-BD59-A6C34878D82A}">
                    <a16:rowId xmlns:a16="http://schemas.microsoft.com/office/drawing/2014/main" val="1000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2"/>
                  </a:ext>
                </a:extLst>
              </a:tr>
              <a:tr h="370840">
                <a:tc>
                  <a:txBody>
                    <a:bodyPr/>
                    <a:lstStyle/>
                    <a:p>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D3</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3"/>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4"/>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D5</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5"/>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6"/>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D7</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7"/>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08"/>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D9</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Cool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09"/>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0"/>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1"/>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2"/>
                  </a:ext>
                </a:extLst>
              </a:tr>
              <a:tr h="37084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D13</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Normal</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10013"/>
                  </a:ext>
                </a:extLst>
              </a:tr>
              <a:tr h="19543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10014"/>
                  </a:ext>
                </a:extLst>
              </a:tr>
            </a:tbl>
          </a:graphicData>
        </a:graphic>
      </p:graphicFrame>
      <p:sp>
        <p:nvSpPr>
          <p:cNvPr id="2" name="Rectangle 1">
            <a:extLst>
              <a:ext uri="{FF2B5EF4-FFF2-40B4-BE49-F238E27FC236}">
                <a16:creationId xmlns:a16="http://schemas.microsoft.com/office/drawing/2014/main" id="{D94B027A-D2D2-9A41-B064-CD0F2799CCC4}"/>
              </a:ext>
            </a:extLst>
          </p:cNvPr>
          <p:cNvSpPr/>
          <p:nvPr/>
        </p:nvSpPr>
        <p:spPr>
          <a:xfrm>
            <a:off x="3537679" y="1783830"/>
            <a:ext cx="6966904" cy="31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23714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517A1D3A-D524-754E-AC5A-D495F0C1C62D}"/>
                  </a:ext>
                </a:extLst>
              </p:cNvPr>
              <p:cNvSpPr/>
              <p:nvPr/>
            </p:nvSpPr>
            <p:spPr>
              <a:xfrm>
                <a:off x="4314849" y="321351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𝑇𝑒𝑚𝑝𝑒𝑟𝑎𝑡𝑢𝑟𝑒</m:t>
                      </m:r>
                    </m:oMath>
                  </m:oMathPara>
                </a14:m>
                <a:endParaRPr lang="en-US" dirty="0">
                  <a:solidFill>
                    <a:schemeClr val="bg1"/>
                  </a:solidFill>
                </a:endParaRPr>
              </a:p>
            </p:txBody>
          </p:sp>
        </mc:Choice>
        <mc:Fallback xmlns="">
          <p:sp>
            <p:nvSpPr>
              <p:cNvPr id="6" name="Oval 5">
                <a:extLst>
                  <a:ext uri="{FF2B5EF4-FFF2-40B4-BE49-F238E27FC236}">
                    <a16:creationId xmlns:a16="http://schemas.microsoft.com/office/drawing/2014/main" id="{517A1D3A-D524-754E-AC5A-D495F0C1C62D}"/>
                  </a:ext>
                </a:extLst>
              </p:cNvPr>
              <p:cNvSpPr>
                <a:spLocks noRot="1" noChangeAspect="1" noMove="1" noResize="1" noEditPoints="1" noAdjustHandles="1" noChangeArrowheads="1" noChangeShapeType="1" noTextEdit="1"/>
              </p:cNvSpPr>
              <p:nvPr/>
            </p:nvSpPr>
            <p:spPr>
              <a:xfrm>
                <a:off x="4314849" y="3213514"/>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167D1BF5-A2C5-0D4F-BCC1-C487EDA626E5}"/>
                  </a:ext>
                </a:extLst>
              </p:cNvPr>
              <p:cNvSpPr/>
              <p:nvPr/>
            </p:nvSpPr>
            <p:spPr>
              <a:xfrm>
                <a:off x="6408757" y="321351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𝐻𝑢𝑚𝑖𝑑𝑖𝑡𝑦</m:t>
                      </m:r>
                    </m:oMath>
                  </m:oMathPara>
                </a14:m>
                <a:endParaRPr lang="en-US" dirty="0">
                  <a:solidFill>
                    <a:schemeClr val="bg1"/>
                  </a:solidFill>
                </a:endParaRPr>
              </a:p>
            </p:txBody>
          </p:sp>
        </mc:Choice>
        <mc:Fallback xmlns="">
          <p:sp>
            <p:nvSpPr>
              <p:cNvPr id="7" name="Oval 6">
                <a:extLst>
                  <a:ext uri="{FF2B5EF4-FFF2-40B4-BE49-F238E27FC236}">
                    <a16:creationId xmlns:a16="http://schemas.microsoft.com/office/drawing/2014/main" id="{167D1BF5-A2C5-0D4F-BCC1-C487EDA626E5}"/>
                  </a:ext>
                </a:extLst>
              </p:cNvPr>
              <p:cNvSpPr>
                <a:spLocks noRot="1" noChangeAspect="1" noMove="1" noResize="1" noEditPoints="1" noAdjustHandles="1" noChangeArrowheads="1" noChangeShapeType="1" noTextEdit="1"/>
              </p:cNvSpPr>
              <p:nvPr/>
            </p:nvSpPr>
            <p:spPr>
              <a:xfrm>
                <a:off x="6408757" y="3213514"/>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0404FE6A-9AF8-9542-9005-F9D4E830E157}"/>
                  </a:ext>
                </a:extLst>
              </p:cNvPr>
              <p:cNvSpPr/>
              <p:nvPr/>
            </p:nvSpPr>
            <p:spPr>
              <a:xfrm>
                <a:off x="8502665" y="321351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𝑊𝑖𝑛𝑑</m:t>
                      </m:r>
                    </m:oMath>
                  </m:oMathPara>
                </a14:m>
                <a:endParaRPr lang="en-US" dirty="0">
                  <a:solidFill>
                    <a:schemeClr val="bg1"/>
                  </a:solidFill>
                </a:endParaRPr>
              </a:p>
            </p:txBody>
          </p:sp>
        </mc:Choice>
        <mc:Fallback xmlns="">
          <p:sp>
            <p:nvSpPr>
              <p:cNvPr id="8" name="Oval 7">
                <a:extLst>
                  <a:ext uri="{FF2B5EF4-FFF2-40B4-BE49-F238E27FC236}">
                    <a16:creationId xmlns:a16="http://schemas.microsoft.com/office/drawing/2014/main" id="{0404FE6A-9AF8-9542-9005-F9D4E830E157}"/>
                  </a:ext>
                </a:extLst>
              </p:cNvPr>
              <p:cNvSpPr>
                <a:spLocks noRot="1" noChangeAspect="1" noMove="1" noResize="1" noEditPoints="1" noAdjustHandles="1" noChangeArrowheads="1" noChangeShapeType="1" noTextEdit="1"/>
              </p:cNvSpPr>
              <p:nvPr/>
            </p:nvSpPr>
            <p:spPr>
              <a:xfrm>
                <a:off x="8502665" y="3213514"/>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C3BCE47F-F560-5840-AB33-80FC5C3E61CB}"/>
                  </a:ext>
                </a:extLst>
              </p:cNvPr>
              <p:cNvSpPr/>
              <p:nvPr/>
            </p:nvSpPr>
            <p:spPr>
              <a:xfrm>
                <a:off x="5357197" y="157501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𝑃𝑙𝑎𝑦</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𝑇𝑒𝑛𝑛𝑖𝑠</m:t>
                      </m:r>
                      <m:r>
                        <a:rPr lang="en-US" b="0" i="1" dirty="0"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9" name="Oval 8">
                <a:extLst>
                  <a:ext uri="{FF2B5EF4-FFF2-40B4-BE49-F238E27FC236}">
                    <a16:creationId xmlns:a16="http://schemas.microsoft.com/office/drawing/2014/main" id="{C3BCE47F-F560-5840-AB33-80FC5C3E61CB}"/>
                  </a:ext>
                </a:extLst>
              </p:cNvPr>
              <p:cNvSpPr>
                <a:spLocks noRot="1" noChangeAspect="1" noMove="1" noResize="1" noEditPoints="1" noAdjustHandles="1" noChangeArrowheads="1" noChangeShapeType="1" noTextEdit="1"/>
              </p:cNvSpPr>
              <p:nvPr/>
            </p:nvSpPr>
            <p:spPr>
              <a:xfrm>
                <a:off x="5357197" y="1575019"/>
                <a:ext cx="1695691" cy="636608"/>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5A80AB06-1871-1F47-BEF2-6D3D4A414F7F}"/>
                  </a:ext>
                </a:extLst>
              </p:cNvPr>
              <p:cNvSpPr/>
              <p:nvPr/>
            </p:nvSpPr>
            <p:spPr>
              <a:xfrm>
                <a:off x="2220941" y="321351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𝑂𝑢𝑡𝑙𝑜𝑜𝑘</m:t>
                      </m:r>
                    </m:oMath>
                  </m:oMathPara>
                </a14:m>
                <a:endParaRPr lang="en-US" dirty="0">
                  <a:solidFill>
                    <a:schemeClr val="bg1"/>
                  </a:solidFill>
                </a:endParaRPr>
              </a:p>
            </p:txBody>
          </p:sp>
        </mc:Choice>
        <mc:Fallback xmlns="">
          <p:sp>
            <p:nvSpPr>
              <p:cNvPr id="10" name="Oval 9">
                <a:extLst>
                  <a:ext uri="{FF2B5EF4-FFF2-40B4-BE49-F238E27FC236}">
                    <a16:creationId xmlns:a16="http://schemas.microsoft.com/office/drawing/2014/main" id="{5A80AB06-1871-1F47-BEF2-6D3D4A414F7F}"/>
                  </a:ext>
                </a:extLst>
              </p:cNvPr>
              <p:cNvSpPr>
                <a:spLocks noRot="1" noChangeAspect="1" noMove="1" noResize="1" noEditPoints="1" noAdjustHandles="1" noChangeArrowheads="1" noChangeShapeType="1" noTextEdit="1"/>
              </p:cNvSpPr>
              <p:nvPr/>
            </p:nvSpPr>
            <p:spPr>
              <a:xfrm>
                <a:off x="2220941" y="3213514"/>
                <a:ext cx="1695691" cy="636608"/>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7D92E67F-2AAC-4245-BD6C-C8CE7BC7F5F8}"/>
                  </a:ext>
                </a:extLst>
              </p:cNvPr>
              <p:cNvGraphicFramePr>
                <a:graphicFrameLocks noGrp="1"/>
              </p:cNvGraphicFramePr>
              <p:nvPr/>
            </p:nvGraphicFramePr>
            <p:xfrm>
              <a:off x="1696829" y="1216691"/>
              <a:ext cx="3051196" cy="1478280"/>
            </p:xfrm>
            <a:graphic>
              <a:graphicData uri="http://schemas.openxmlformats.org/drawingml/2006/table">
                <a:tbl>
                  <a:tblPr firstRow="1" bandRow="1">
                    <a:tableStyleId>{5C22544A-7EE6-4342-B048-85BDC9FD1C3A}</a:tableStyleId>
                  </a:tblPr>
                  <a:tblGrid>
                    <a:gridCol w="1077539">
                      <a:extLst>
                        <a:ext uri="{9D8B030D-6E8A-4147-A177-3AD203B41FA5}">
                          <a16:colId xmlns:a16="http://schemas.microsoft.com/office/drawing/2014/main" val="20000"/>
                        </a:ext>
                      </a:extLst>
                    </a:gridCol>
                    <a:gridCol w="905347">
                      <a:extLst>
                        <a:ext uri="{9D8B030D-6E8A-4147-A177-3AD203B41FA5}">
                          <a16:colId xmlns:a16="http://schemas.microsoft.com/office/drawing/2014/main" val="20001"/>
                        </a:ext>
                      </a:extLst>
                    </a:gridCol>
                    <a:gridCol w="1068310">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𝑂</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𝑂</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𝑂</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𝑜𝑣𝑒𝑟𝑐𝑎𝑠𝑡</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𝑟𝑎𝑖𝑛</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3"/>
                      </a:ext>
                    </a:extLst>
                  </a:tr>
                </a:tbl>
              </a:graphicData>
            </a:graphic>
          </p:graphicFrame>
        </mc:Choice>
        <mc:Fallback xmlns="">
          <p:graphicFrame>
            <p:nvGraphicFramePr>
              <p:cNvPr id="11" name="Table 10">
                <a:extLst>
                  <a:ext uri="{FF2B5EF4-FFF2-40B4-BE49-F238E27FC236}">
                    <a16:creationId xmlns:a16="http://schemas.microsoft.com/office/drawing/2014/main" id="{7D92E67F-2AAC-4245-BD6C-C8CE7BC7F5F8}"/>
                  </a:ext>
                </a:extLst>
              </p:cNvPr>
              <p:cNvGraphicFramePr>
                <a:graphicFrameLocks noGrp="1"/>
              </p:cNvGraphicFramePr>
              <p:nvPr/>
            </p:nvGraphicFramePr>
            <p:xfrm>
              <a:off x="1696829" y="1216691"/>
              <a:ext cx="3051196" cy="1478280"/>
            </p:xfrm>
            <a:graphic>
              <a:graphicData uri="http://schemas.openxmlformats.org/drawingml/2006/table">
                <a:tbl>
                  <a:tblPr firstRow="1" bandRow="1">
                    <a:tableStyleId>{5C22544A-7EE6-4342-B048-85BDC9FD1C3A}</a:tableStyleId>
                  </a:tblPr>
                  <a:tblGrid>
                    <a:gridCol w="1077539">
                      <a:extLst>
                        <a:ext uri="{9D8B030D-6E8A-4147-A177-3AD203B41FA5}">
                          <a16:colId xmlns:a16="http://schemas.microsoft.com/office/drawing/2014/main" val="20000"/>
                        </a:ext>
                      </a:extLst>
                    </a:gridCol>
                    <a:gridCol w="905347">
                      <a:extLst>
                        <a:ext uri="{9D8B030D-6E8A-4147-A177-3AD203B41FA5}">
                          <a16:colId xmlns:a16="http://schemas.microsoft.com/office/drawing/2014/main" val="20001"/>
                        </a:ext>
                      </a:extLst>
                    </a:gridCol>
                    <a:gridCol w="1068310">
                      <a:extLst>
                        <a:ext uri="{9D8B030D-6E8A-4147-A177-3AD203B41FA5}">
                          <a16:colId xmlns:a16="http://schemas.microsoft.com/office/drawing/2014/main" val="20002"/>
                        </a:ext>
                      </a:extLst>
                    </a:gridCol>
                  </a:tblGrid>
                  <a:tr h="365760">
                    <a:tc>
                      <a:txBody>
                        <a:bodyPr/>
                        <a:lstStyle/>
                        <a:p>
                          <a:endParaRPr lang="en-US"/>
                        </a:p>
                      </a:txBody>
                      <a:tcPr>
                        <a:blipFill>
                          <a:blip r:embed="rId8"/>
                          <a:stretch>
                            <a:fillRect l="-1176" r="-185882" b="-327586"/>
                          </a:stretch>
                        </a:blipFill>
                      </a:tcPr>
                    </a:tc>
                    <a:tc>
                      <a:txBody>
                        <a:bodyPr/>
                        <a:lstStyle/>
                        <a:p>
                          <a:endParaRPr lang="en-US"/>
                        </a:p>
                      </a:txBody>
                      <a:tcPr>
                        <a:blipFill>
                          <a:blip r:embed="rId8"/>
                          <a:stretch>
                            <a:fillRect l="-119444" r="-119444" b="-327586"/>
                          </a:stretch>
                        </a:blipFill>
                      </a:tcPr>
                    </a:tc>
                    <a:tc>
                      <a:txBody>
                        <a:bodyPr/>
                        <a:lstStyle/>
                        <a:p>
                          <a:endParaRPr lang="en-US"/>
                        </a:p>
                      </a:txBody>
                      <a:tcPr>
                        <a:blipFill>
                          <a:blip r:embed="rId8"/>
                          <a:stretch>
                            <a:fillRect l="-188095" r="-2381" b="-3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8"/>
                          <a:stretch>
                            <a:fillRect l="-1176" t="-96667" r="-185882" b="-216667"/>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endParaRPr lang="en-US"/>
                        </a:p>
                      </a:txBody>
                      <a:tcPr>
                        <a:blipFill>
                          <a:blip r:embed="rId8"/>
                          <a:stretch>
                            <a:fillRect l="-1176" t="-203448" r="-185882" b="-1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r h="370840">
                    <a:tc>
                      <a:txBody>
                        <a:bodyPr/>
                        <a:lstStyle/>
                        <a:p>
                          <a:endParaRPr lang="en-US"/>
                        </a:p>
                      </a:txBody>
                      <a:tcPr>
                        <a:blipFill>
                          <a:blip r:embed="rId8"/>
                          <a:stretch>
                            <a:fillRect l="-1176" t="-293333" r="-185882" b="-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3"/>
                      </a:ext>
                    </a:extLst>
                  </a:tr>
                </a:tbl>
              </a:graphicData>
            </a:graphic>
          </p:graphicFrame>
        </mc:Fallback>
      </mc:AlternateContent>
      <p:cxnSp>
        <p:nvCxnSpPr>
          <p:cNvPr id="12" name="Straight Arrow Connector 11">
            <a:extLst>
              <a:ext uri="{FF2B5EF4-FFF2-40B4-BE49-F238E27FC236}">
                <a16:creationId xmlns:a16="http://schemas.microsoft.com/office/drawing/2014/main" id="{14E390F2-6474-0F46-B4D9-2E3D0C69CF01}"/>
              </a:ext>
            </a:extLst>
          </p:cNvPr>
          <p:cNvCxnSpPr>
            <a:stCxn id="9" idx="4"/>
            <a:endCxn id="10" idx="7"/>
          </p:cNvCxnSpPr>
          <p:nvPr/>
        </p:nvCxnSpPr>
        <p:spPr>
          <a:xfrm flipH="1">
            <a:off x="3668304" y="2211627"/>
            <a:ext cx="2536739"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8F923A-33B5-CC46-926D-10EAF7BADFA8}"/>
              </a:ext>
            </a:extLst>
          </p:cNvPr>
          <p:cNvCxnSpPr>
            <a:stCxn id="9" idx="4"/>
            <a:endCxn id="6" idx="0"/>
          </p:cNvCxnSpPr>
          <p:nvPr/>
        </p:nvCxnSpPr>
        <p:spPr>
          <a:xfrm flipH="1">
            <a:off x="5162695" y="2211627"/>
            <a:ext cx="1042348"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FFB50D3-5B87-6E4B-BE48-F5FF7687629A}"/>
              </a:ext>
            </a:extLst>
          </p:cNvPr>
          <p:cNvCxnSpPr>
            <a:stCxn id="9" idx="4"/>
            <a:endCxn id="7" idx="0"/>
          </p:cNvCxnSpPr>
          <p:nvPr/>
        </p:nvCxnSpPr>
        <p:spPr>
          <a:xfrm>
            <a:off x="6205043" y="2211627"/>
            <a:ext cx="1051560"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D53EFFD-A606-CA42-B74C-398E6A4318D5}"/>
              </a:ext>
            </a:extLst>
          </p:cNvPr>
          <p:cNvCxnSpPr>
            <a:stCxn id="9" idx="4"/>
            <a:endCxn id="8" idx="1"/>
          </p:cNvCxnSpPr>
          <p:nvPr/>
        </p:nvCxnSpPr>
        <p:spPr>
          <a:xfrm>
            <a:off x="6205043" y="2211627"/>
            <a:ext cx="2545950"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16" name="Table 15">
                <a:extLst>
                  <a:ext uri="{FF2B5EF4-FFF2-40B4-BE49-F238E27FC236}">
                    <a16:creationId xmlns:a16="http://schemas.microsoft.com/office/drawing/2014/main" id="{321ECA25-1D16-D740-82AA-F2E1C2CDBB54}"/>
                  </a:ext>
                </a:extLst>
              </p:cNvPr>
              <p:cNvGraphicFramePr>
                <a:graphicFrameLocks noGrp="1"/>
              </p:cNvGraphicFramePr>
              <p:nvPr>
                <p:extLst>
                  <p:ext uri="{D42A27DB-BD31-4B8C-83A1-F6EECF244321}">
                    <p14:modId xmlns:p14="http://schemas.microsoft.com/office/powerpoint/2010/main" val="1720138552"/>
                  </p:ext>
                </p:extLst>
              </p:nvPr>
            </p:nvGraphicFramePr>
            <p:xfrm>
              <a:off x="7256603" y="1575019"/>
              <a:ext cx="1378908" cy="736600"/>
            </p:xfrm>
            <a:graphic>
              <a:graphicData uri="http://schemas.openxmlformats.org/drawingml/2006/table">
                <a:tbl>
                  <a:tblPr firstRow="1" bandRow="1">
                    <a:tableStyleId>{5C22544A-7EE6-4342-B048-85BDC9FD1C3A}</a:tableStyleId>
                  </a:tblPr>
                  <a:tblGrid>
                    <a:gridCol w="1378908">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𝑡𝑒𝑛𝑛𝑖𝑠</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0.615</a:t>
                          </a:r>
                        </a:p>
                      </a:txBody>
                      <a:tcPr/>
                    </a:tc>
                    <a:extLst>
                      <a:ext uri="{0D108BD9-81ED-4DB2-BD59-A6C34878D82A}">
                        <a16:rowId xmlns:a16="http://schemas.microsoft.com/office/drawing/2014/main" val="10001"/>
                      </a:ext>
                    </a:extLst>
                  </a:tr>
                </a:tbl>
              </a:graphicData>
            </a:graphic>
          </p:graphicFrame>
        </mc:Choice>
        <mc:Fallback>
          <p:graphicFrame>
            <p:nvGraphicFramePr>
              <p:cNvPr id="16" name="Table 15">
                <a:extLst>
                  <a:ext uri="{FF2B5EF4-FFF2-40B4-BE49-F238E27FC236}">
                    <a16:creationId xmlns:a16="http://schemas.microsoft.com/office/drawing/2014/main" id="{321ECA25-1D16-D740-82AA-F2E1C2CDBB54}"/>
                  </a:ext>
                </a:extLst>
              </p:cNvPr>
              <p:cNvGraphicFramePr>
                <a:graphicFrameLocks noGrp="1"/>
              </p:cNvGraphicFramePr>
              <p:nvPr>
                <p:extLst>
                  <p:ext uri="{D42A27DB-BD31-4B8C-83A1-F6EECF244321}">
                    <p14:modId xmlns:p14="http://schemas.microsoft.com/office/powerpoint/2010/main" val="1720138552"/>
                  </p:ext>
                </p:extLst>
              </p:nvPr>
            </p:nvGraphicFramePr>
            <p:xfrm>
              <a:off x="7256603" y="1575019"/>
              <a:ext cx="1378908" cy="736600"/>
            </p:xfrm>
            <a:graphic>
              <a:graphicData uri="http://schemas.openxmlformats.org/drawingml/2006/table">
                <a:tbl>
                  <a:tblPr firstRow="1" bandRow="1">
                    <a:tableStyleId>{5C22544A-7EE6-4342-B048-85BDC9FD1C3A}</a:tableStyleId>
                  </a:tblPr>
                  <a:tblGrid>
                    <a:gridCol w="1378908">
                      <a:extLst>
                        <a:ext uri="{9D8B030D-6E8A-4147-A177-3AD203B41FA5}">
                          <a16:colId xmlns:a16="http://schemas.microsoft.com/office/drawing/2014/main" val="20000"/>
                        </a:ext>
                      </a:extLst>
                    </a:gridCol>
                  </a:tblGrid>
                  <a:tr h="365760">
                    <a:tc>
                      <a:txBody>
                        <a:bodyPr/>
                        <a:lstStyle/>
                        <a:p>
                          <a:endParaRPr lang="en-US"/>
                        </a:p>
                      </a:txBody>
                      <a:tcPr>
                        <a:blipFill>
                          <a:blip r:embed="rId9"/>
                          <a:stretch>
                            <a:fillRect l="-917" t="-3448" r="-2752" b="-127586"/>
                          </a:stretch>
                        </a:blipFill>
                      </a:tcPr>
                    </a:tc>
                    <a:extLst>
                      <a:ext uri="{0D108BD9-81ED-4DB2-BD59-A6C34878D82A}">
                        <a16:rowId xmlns:a16="http://schemas.microsoft.com/office/drawing/2014/main" val="10000"/>
                      </a:ext>
                    </a:extLst>
                  </a:tr>
                  <a:tr h="370840">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0.615</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A20533E7-5BF0-384B-B9E8-7D13F32824B3}"/>
                  </a:ext>
                </a:extLst>
              </p:cNvPr>
              <p:cNvGraphicFramePr>
                <a:graphicFrameLocks noGrp="1"/>
              </p:cNvGraphicFramePr>
              <p:nvPr/>
            </p:nvGraphicFramePr>
            <p:xfrm>
              <a:off x="2552116" y="4189924"/>
              <a:ext cx="2540193" cy="1478280"/>
            </p:xfrm>
            <a:graphic>
              <a:graphicData uri="http://schemas.openxmlformats.org/drawingml/2006/table">
                <a:tbl>
                  <a:tblPr firstRow="1" bandRow="1">
                    <a:tableStyleId>{5C22544A-7EE6-4342-B048-85BDC9FD1C3A}</a:tableStyleId>
                  </a:tblPr>
                  <a:tblGrid>
                    <a:gridCol w="648019">
                      <a:extLst>
                        <a:ext uri="{9D8B030D-6E8A-4147-A177-3AD203B41FA5}">
                          <a16:colId xmlns:a16="http://schemas.microsoft.com/office/drawing/2014/main" val="20000"/>
                        </a:ext>
                      </a:extLst>
                    </a:gridCol>
                    <a:gridCol w="851026">
                      <a:extLst>
                        <a:ext uri="{9D8B030D-6E8A-4147-A177-3AD203B41FA5}">
                          <a16:colId xmlns:a16="http://schemas.microsoft.com/office/drawing/2014/main" val="20001"/>
                        </a:ext>
                      </a:extLst>
                    </a:gridCol>
                    <a:gridCol w="1041148">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𝑀</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𝑀</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𝑀</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h𝑜𝑡</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𝑚𝑖𝑙𝑑</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𝑐𝑜𝑜𝑙</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3"/>
                      </a:ext>
                    </a:extLst>
                  </a:tr>
                </a:tbl>
              </a:graphicData>
            </a:graphic>
          </p:graphicFrame>
        </mc:Choice>
        <mc:Fallback xmlns="">
          <p:graphicFrame>
            <p:nvGraphicFramePr>
              <p:cNvPr id="17" name="Table 16">
                <a:extLst>
                  <a:ext uri="{FF2B5EF4-FFF2-40B4-BE49-F238E27FC236}">
                    <a16:creationId xmlns:a16="http://schemas.microsoft.com/office/drawing/2014/main" id="{A20533E7-5BF0-384B-B9E8-7D13F32824B3}"/>
                  </a:ext>
                </a:extLst>
              </p:cNvPr>
              <p:cNvGraphicFramePr>
                <a:graphicFrameLocks noGrp="1"/>
              </p:cNvGraphicFramePr>
              <p:nvPr/>
            </p:nvGraphicFramePr>
            <p:xfrm>
              <a:off x="2552116" y="4189924"/>
              <a:ext cx="2540193" cy="1478280"/>
            </p:xfrm>
            <a:graphic>
              <a:graphicData uri="http://schemas.openxmlformats.org/drawingml/2006/table">
                <a:tbl>
                  <a:tblPr firstRow="1" bandRow="1">
                    <a:tableStyleId>{5C22544A-7EE6-4342-B048-85BDC9FD1C3A}</a:tableStyleId>
                  </a:tblPr>
                  <a:tblGrid>
                    <a:gridCol w="648019">
                      <a:extLst>
                        <a:ext uri="{9D8B030D-6E8A-4147-A177-3AD203B41FA5}">
                          <a16:colId xmlns:a16="http://schemas.microsoft.com/office/drawing/2014/main" val="20000"/>
                        </a:ext>
                      </a:extLst>
                    </a:gridCol>
                    <a:gridCol w="851026">
                      <a:extLst>
                        <a:ext uri="{9D8B030D-6E8A-4147-A177-3AD203B41FA5}">
                          <a16:colId xmlns:a16="http://schemas.microsoft.com/office/drawing/2014/main" val="20001"/>
                        </a:ext>
                      </a:extLst>
                    </a:gridCol>
                    <a:gridCol w="1041148">
                      <a:extLst>
                        <a:ext uri="{9D8B030D-6E8A-4147-A177-3AD203B41FA5}">
                          <a16:colId xmlns:a16="http://schemas.microsoft.com/office/drawing/2014/main" val="20002"/>
                        </a:ext>
                      </a:extLst>
                    </a:gridCol>
                  </a:tblGrid>
                  <a:tr h="365760">
                    <a:tc>
                      <a:txBody>
                        <a:bodyPr/>
                        <a:lstStyle/>
                        <a:p>
                          <a:endParaRPr lang="en-US"/>
                        </a:p>
                      </a:txBody>
                      <a:tcPr>
                        <a:blipFill>
                          <a:blip r:embed="rId10"/>
                          <a:stretch>
                            <a:fillRect r="-298039" b="-331034"/>
                          </a:stretch>
                        </a:blipFill>
                      </a:tcPr>
                    </a:tc>
                    <a:tc>
                      <a:txBody>
                        <a:bodyPr/>
                        <a:lstStyle/>
                        <a:p>
                          <a:endParaRPr lang="en-US"/>
                        </a:p>
                      </a:txBody>
                      <a:tcPr>
                        <a:blipFill>
                          <a:blip r:embed="rId10"/>
                          <a:stretch>
                            <a:fillRect l="-75000" r="-123529" b="-331034"/>
                          </a:stretch>
                        </a:blipFill>
                      </a:tcPr>
                    </a:tc>
                    <a:tc>
                      <a:txBody>
                        <a:bodyPr/>
                        <a:lstStyle/>
                        <a:p>
                          <a:endParaRPr lang="en-US"/>
                        </a:p>
                      </a:txBody>
                      <a:tcPr>
                        <a:blipFill>
                          <a:blip r:embed="rId10"/>
                          <a:stretch>
                            <a:fillRect l="-145122" r="-2439" b="-3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t="-96667" r="-298039" b="-2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t="-203448" r="-298039" b="-1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r h="370840">
                    <a:tc>
                      <a:txBody>
                        <a:bodyPr/>
                        <a:lstStyle/>
                        <a:p>
                          <a:endParaRPr lang="en-US"/>
                        </a:p>
                      </a:txBody>
                      <a:tcPr>
                        <a:blipFill>
                          <a:blip r:embed="rId10"/>
                          <a:stretch>
                            <a:fillRect t="-293333" r="-298039" b="-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1A04B1ED-ADF3-5443-A2A7-5FD863933435}"/>
                  </a:ext>
                </a:extLst>
              </p:cNvPr>
              <p:cNvGraphicFramePr>
                <a:graphicFrameLocks noGrp="1"/>
              </p:cNvGraphicFramePr>
              <p:nvPr/>
            </p:nvGraphicFramePr>
            <p:xfrm>
              <a:off x="5133730" y="4189924"/>
              <a:ext cx="2792057" cy="1107440"/>
            </p:xfrm>
            <a:graphic>
              <a:graphicData uri="http://schemas.openxmlformats.org/drawingml/2006/table">
                <a:tbl>
                  <a:tblPr firstRow="1" bandRow="1">
                    <a:tableStyleId>{5C22544A-7EE6-4342-B048-85BDC9FD1C3A}</a:tableStyleId>
                  </a:tblPr>
                  <a:tblGrid>
                    <a:gridCol w="899883">
                      <a:extLst>
                        <a:ext uri="{9D8B030D-6E8A-4147-A177-3AD203B41FA5}">
                          <a16:colId xmlns:a16="http://schemas.microsoft.com/office/drawing/2014/main" val="20000"/>
                        </a:ext>
                      </a:extLst>
                    </a:gridCol>
                    <a:gridCol w="851025">
                      <a:extLst>
                        <a:ext uri="{9D8B030D-6E8A-4147-A177-3AD203B41FA5}">
                          <a16:colId xmlns:a16="http://schemas.microsoft.com/office/drawing/2014/main" val="20001"/>
                        </a:ext>
                      </a:extLst>
                    </a:gridCol>
                    <a:gridCol w="1041149">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𝐻</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𝐻</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𝐻</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h𝑖𝑔h</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𝑛𝑜𝑟𝑚𝑎𝑙</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bl>
              </a:graphicData>
            </a:graphic>
          </p:graphicFrame>
        </mc:Choice>
        <mc:Fallback xmlns="">
          <p:graphicFrame>
            <p:nvGraphicFramePr>
              <p:cNvPr id="18" name="Table 17">
                <a:extLst>
                  <a:ext uri="{FF2B5EF4-FFF2-40B4-BE49-F238E27FC236}">
                    <a16:creationId xmlns:a16="http://schemas.microsoft.com/office/drawing/2014/main" id="{1A04B1ED-ADF3-5443-A2A7-5FD863933435}"/>
                  </a:ext>
                </a:extLst>
              </p:cNvPr>
              <p:cNvGraphicFramePr>
                <a:graphicFrameLocks noGrp="1"/>
              </p:cNvGraphicFramePr>
              <p:nvPr/>
            </p:nvGraphicFramePr>
            <p:xfrm>
              <a:off x="5133730" y="4189924"/>
              <a:ext cx="2792057" cy="1107440"/>
            </p:xfrm>
            <a:graphic>
              <a:graphicData uri="http://schemas.openxmlformats.org/drawingml/2006/table">
                <a:tbl>
                  <a:tblPr firstRow="1" bandRow="1">
                    <a:tableStyleId>{5C22544A-7EE6-4342-B048-85BDC9FD1C3A}</a:tableStyleId>
                  </a:tblPr>
                  <a:tblGrid>
                    <a:gridCol w="899883">
                      <a:extLst>
                        <a:ext uri="{9D8B030D-6E8A-4147-A177-3AD203B41FA5}">
                          <a16:colId xmlns:a16="http://schemas.microsoft.com/office/drawing/2014/main" val="20000"/>
                        </a:ext>
                      </a:extLst>
                    </a:gridCol>
                    <a:gridCol w="851025">
                      <a:extLst>
                        <a:ext uri="{9D8B030D-6E8A-4147-A177-3AD203B41FA5}">
                          <a16:colId xmlns:a16="http://schemas.microsoft.com/office/drawing/2014/main" val="20001"/>
                        </a:ext>
                      </a:extLst>
                    </a:gridCol>
                    <a:gridCol w="1041149">
                      <a:extLst>
                        <a:ext uri="{9D8B030D-6E8A-4147-A177-3AD203B41FA5}">
                          <a16:colId xmlns:a16="http://schemas.microsoft.com/office/drawing/2014/main" val="20002"/>
                        </a:ext>
                      </a:extLst>
                    </a:gridCol>
                  </a:tblGrid>
                  <a:tr h="365760">
                    <a:tc>
                      <a:txBody>
                        <a:bodyPr/>
                        <a:lstStyle/>
                        <a:p>
                          <a:endParaRPr lang="en-US"/>
                        </a:p>
                      </a:txBody>
                      <a:tcPr>
                        <a:blipFill>
                          <a:blip r:embed="rId11"/>
                          <a:stretch>
                            <a:fillRect l="-1408" r="-212676" b="-227586"/>
                          </a:stretch>
                        </a:blipFill>
                      </a:tcPr>
                    </a:tc>
                    <a:tc>
                      <a:txBody>
                        <a:bodyPr/>
                        <a:lstStyle/>
                        <a:p>
                          <a:endParaRPr lang="en-US"/>
                        </a:p>
                      </a:txBody>
                      <a:tcPr>
                        <a:blipFill>
                          <a:blip r:embed="rId11"/>
                          <a:stretch>
                            <a:fillRect l="-105882" r="-122059" b="-227586"/>
                          </a:stretch>
                        </a:blipFill>
                      </a:tcPr>
                    </a:tc>
                    <a:tc>
                      <a:txBody>
                        <a:bodyPr/>
                        <a:lstStyle/>
                        <a:p>
                          <a:endParaRPr lang="en-US"/>
                        </a:p>
                      </a:txBody>
                      <a:tcPr>
                        <a:blipFill>
                          <a:blip r:embed="rId11"/>
                          <a:stretch>
                            <a:fillRect l="-170732" r="-1220"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11"/>
                          <a:stretch>
                            <a:fillRect l="-1408" t="-96667" r="-212676" b="-120000"/>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endParaRPr lang="en-US"/>
                        </a:p>
                      </a:txBody>
                      <a:tcPr>
                        <a:blipFill>
                          <a:blip r:embed="rId11"/>
                          <a:stretch>
                            <a:fillRect l="-1408" t="-196667" r="-212676" b="-20000"/>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9" name="Table 18">
                <a:extLst>
                  <a:ext uri="{FF2B5EF4-FFF2-40B4-BE49-F238E27FC236}">
                    <a16:creationId xmlns:a16="http://schemas.microsoft.com/office/drawing/2014/main" id="{C6CFD90E-6AB7-804D-9DF2-043A13E1EE1C}"/>
                  </a:ext>
                </a:extLst>
              </p:cNvPr>
              <p:cNvGraphicFramePr>
                <a:graphicFrameLocks noGrp="1"/>
              </p:cNvGraphicFramePr>
              <p:nvPr/>
            </p:nvGraphicFramePr>
            <p:xfrm>
              <a:off x="7968647" y="4189925"/>
              <a:ext cx="2836146" cy="1107440"/>
            </p:xfrm>
            <a:graphic>
              <a:graphicData uri="http://schemas.openxmlformats.org/drawingml/2006/table">
                <a:tbl>
                  <a:tblPr firstRow="1" bandRow="1">
                    <a:tableStyleId>{5C22544A-7EE6-4342-B048-85BDC9FD1C3A}</a:tableStyleId>
                  </a:tblPr>
                  <a:tblGrid>
                    <a:gridCol w="853436">
                      <a:extLst>
                        <a:ext uri="{9D8B030D-6E8A-4147-A177-3AD203B41FA5}">
                          <a16:colId xmlns:a16="http://schemas.microsoft.com/office/drawing/2014/main" val="20000"/>
                        </a:ext>
                      </a:extLst>
                    </a:gridCol>
                    <a:gridCol w="896293">
                      <a:extLst>
                        <a:ext uri="{9D8B030D-6E8A-4147-A177-3AD203B41FA5}">
                          <a16:colId xmlns:a16="http://schemas.microsoft.com/office/drawing/2014/main" val="20001"/>
                        </a:ext>
                      </a:extLst>
                    </a:gridCol>
                    <a:gridCol w="1086417">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𝑊</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𝑊</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𝑊</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𝑤𝑒𝑎𝑘</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𝑠𝑡𝑟𝑜𝑛𝑔</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bl>
              </a:graphicData>
            </a:graphic>
          </p:graphicFrame>
        </mc:Choice>
        <mc:Fallback xmlns="">
          <p:graphicFrame>
            <p:nvGraphicFramePr>
              <p:cNvPr id="19" name="Table 18">
                <a:extLst>
                  <a:ext uri="{FF2B5EF4-FFF2-40B4-BE49-F238E27FC236}">
                    <a16:creationId xmlns:a16="http://schemas.microsoft.com/office/drawing/2014/main" id="{C6CFD90E-6AB7-804D-9DF2-043A13E1EE1C}"/>
                  </a:ext>
                </a:extLst>
              </p:cNvPr>
              <p:cNvGraphicFramePr>
                <a:graphicFrameLocks noGrp="1"/>
              </p:cNvGraphicFramePr>
              <p:nvPr/>
            </p:nvGraphicFramePr>
            <p:xfrm>
              <a:off x="7968647" y="4189925"/>
              <a:ext cx="2836146" cy="1107440"/>
            </p:xfrm>
            <a:graphic>
              <a:graphicData uri="http://schemas.openxmlformats.org/drawingml/2006/table">
                <a:tbl>
                  <a:tblPr firstRow="1" bandRow="1">
                    <a:tableStyleId>{5C22544A-7EE6-4342-B048-85BDC9FD1C3A}</a:tableStyleId>
                  </a:tblPr>
                  <a:tblGrid>
                    <a:gridCol w="853436">
                      <a:extLst>
                        <a:ext uri="{9D8B030D-6E8A-4147-A177-3AD203B41FA5}">
                          <a16:colId xmlns:a16="http://schemas.microsoft.com/office/drawing/2014/main" val="20000"/>
                        </a:ext>
                      </a:extLst>
                    </a:gridCol>
                    <a:gridCol w="896293">
                      <a:extLst>
                        <a:ext uri="{9D8B030D-6E8A-4147-A177-3AD203B41FA5}">
                          <a16:colId xmlns:a16="http://schemas.microsoft.com/office/drawing/2014/main" val="20001"/>
                        </a:ext>
                      </a:extLst>
                    </a:gridCol>
                    <a:gridCol w="1086417">
                      <a:extLst>
                        <a:ext uri="{9D8B030D-6E8A-4147-A177-3AD203B41FA5}">
                          <a16:colId xmlns:a16="http://schemas.microsoft.com/office/drawing/2014/main" val="20002"/>
                        </a:ext>
                      </a:extLst>
                    </a:gridCol>
                  </a:tblGrid>
                  <a:tr h="365760">
                    <a:tc>
                      <a:txBody>
                        <a:bodyPr/>
                        <a:lstStyle/>
                        <a:p>
                          <a:endParaRPr lang="en-US"/>
                        </a:p>
                      </a:txBody>
                      <a:tcPr>
                        <a:blipFill>
                          <a:blip r:embed="rId12"/>
                          <a:stretch>
                            <a:fillRect l="-1493" r="-235821" b="-227586"/>
                          </a:stretch>
                        </a:blipFill>
                      </a:tcPr>
                    </a:tc>
                    <a:tc>
                      <a:txBody>
                        <a:bodyPr/>
                        <a:lstStyle/>
                        <a:p>
                          <a:endParaRPr lang="en-US"/>
                        </a:p>
                      </a:txBody>
                      <a:tcPr>
                        <a:blipFill>
                          <a:blip r:embed="rId12"/>
                          <a:stretch>
                            <a:fillRect l="-95775" r="-122535" b="-227586"/>
                          </a:stretch>
                        </a:blipFill>
                      </a:tcPr>
                    </a:tc>
                    <a:tc>
                      <a:txBody>
                        <a:bodyPr/>
                        <a:lstStyle/>
                        <a:p>
                          <a:endParaRPr lang="en-US"/>
                        </a:p>
                      </a:txBody>
                      <a:tcPr>
                        <a:blipFill>
                          <a:blip r:embed="rId12"/>
                          <a:stretch>
                            <a:fillRect l="-161628" r="-1163"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12"/>
                          <a:stretch>
                            <a:fillRect l="-1493" t="-96667" r="-235821" b="-120000"/>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endParaRPr lang="en-US"/>
                        </a:p>
                      </a:txBody>
                      <a:tcPr>
                        <a:blipFill>
                          <a:blip r:embed="rId12"/>
                          <a:stretch>
                            <a:fillRect l="-1493" t="-196667" r="-235821" b="-20000"/>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bl>
              </a:graphicData>
            </a:graphic>
          </p:graphicFrame>
        </mc:Fallback>
      </mc:AlternateContent>
      <p:sp>
        <p:nvSpPr>
          <p:cNvPr id="20" name="TextBox 19">
            <a:extLst>
              <a:ext uri="{FF2B5EF4-FFF2-40B4-BE49-F238E27FC236}">
                <a16:creationId xmlns:a16="http://schemas.microsoft.com/office/drawing/2014/main" id="{26952529-65D6-4240-BF1B-F1EA4F65E4DF}"/>
              </a:ext>
            </a:extLst>
          </p:cNvPr>
          <p:cNvSpPr txBox="1"/>
          <p:nvPr/>
        </p:nvSpPr>
        <p:spPr>
          <a:xfrm>
            <a:off x="7052888" y="520078"/>
            <a:ext cx="4507741" cy="923330"/>
          </a:xfrm>
          <a:prstGeom prst="rect">
            <a:avLst/>
          </a:prstGeom>
          <a:noFill/>
        </p:spPr>
        <p:txBody>
          <a:bodyPr wrap="square" rtlCol="0">
            <a:spAutoFit/>
          </a:bodyPr>
          <a:lstStyle/>
          <a:p>
            <a:r>
              <a:rPr lang="en-US" dirty="0">
                <a:latin typeface="Helvetica" pitchFamily="2" charset="0"/>
              </a:rPr>
              <a:t>So we fill that in!</a:t>
            </a:r>
          </a:p>
          <a:p>
            <a:r>
              <a:rPr lang="en-US" dirty="0">
                <a:latin typeface="Helvetica" pitchFamily="2" charset="0"/>
              </a:rPr>
              <a:t>Not taking any other information into account, we’re 61.5% likely to play tennis! </a:t>
            </a:r>
          </a:p>
        </p:txBody>
      </p:sp>
    </p:spTree>
    <p:extLst>
      <p:ext uri="{BB962C8B-B14F-4D97-AF65-F5344CB8AC3E}">
        <p14:creationId xmlns:p14="http://schemas.microsoft.com/office/powerpoint/2010/main" val="36521613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Oval 5">
                <a:extLst>
                  <a:ext uri="{FF2B5EF4-FFF2-40B4-BE49-F238E27FC236}">
                    <a16:creationId xmlns:a16="http://schemas.microsoft.com/office/drawing/2014/main" id="{517A1D3A-D524-754E-AC5A-D495F0C1C62D}"/>
                  </a:ext>
                </a:extLst>
              </p:cNvPr>
              <p:cNvSpPr/>
              <p:nvPr/>
            </p:nvSpPr>
            <p:spPr>
              <a:xfrm>
                <a:off x="4314849" y="321351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𝑇𝑒𝑚𝑝𝑒𝑟𝑎𝑡𝑢𝑟𝑒</m:t>
                      </m:r>
                    </m:oMath>
                  </m:oMathPara>
                </a14:m>
                <a:endParaRPr lang="en-US" dirty="0">
                  <a:solidFill>
                    <a:schemeClr val="bg1"/>
                  </a:solidFill>
                </a:endParaRPr>
              </a:p>
            </p:txBody>
          </p:sp>
        </mc:Choice>
        <mc:Fallback>
          <p:sp>
            <p:nvSpPr>
              <p:cNvPr id="6" name="Oval 5">
                <a:extLst>
                  <a:ext uri="{FF2B5EF4-FFF2-40B4-BE49-F238E27FC236}">
                    <a16:creationId xmlns:a16="http://schemas.microsoft.com/office/drawing/2014/main" id="{517A1D3A-D524-754E-AC5A-D495F0C1C62D}"/>
                  </a:ext>
                </a:extLst>
              </p:cNvPr>
              <p:cNvSpPr>
                <a:spLocks noRot="1" noChangeAspect="1" noMove="1" noResize="1" noEditPoints="1" noAdjustHandles="1" noChangeArrowheads="1" noChangeShapeType="1" noTextEdit="1"/>
              </p:cNvSpPr>
              <p:nvPr/>
            </p:nvSpPr>
            <p:spPr>
              <a:xfrm>
                <a:off x="4314849" y="3213514"/>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Oval 6">
                <a:extLst>
                  <a:ext uri="{FF2B5EF4-FFF2-40B4-BE49-F238E27FC236}">
                    <a16:creationId xmlns:a16="http://schemas.microsoft.com/office/drawing/2014/main" id="{167D1BF5-A2C5-0D4F-BCC1-C487EDA626E5}"/>
                  </a:ext>
                </a:extLst>
              </p:cNvPr>
              <p:cNvSpPr/>
              <p:nvPr/>
            </p:nvSpPr>
            <p:spPr>
              <a:xfrm>
                <a:off x="6408757" y="321351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𝐻𝑢𝑚𝑖𝑑𝑖𝑡𝑦</m:t>
                      </m:r>
                    </m:oMath>
                  </m:oMathPara>
                </a14:m>
                <a:endParaRPr lang="en-US" dirty="0">
                  <a:solidFill>
                    <a:schemeClr val="bg1"/>
                  </a:solidFill>
                </a:endParaRPr>
              </a:p>
            </p:txBody>
          </p:sp>
        </mc:Choice>
        <mc:Fallback>
          <p:sp>
            <p:nvSpPr>
              <p:cNvPr id="7" name="Oval 6">
                <a:extLst>
                  <a:ext uri="{FF2B5EF4-FFF2-40B4-BE49-F238E27FC236}">
                    <a16:creationId xmlns:a16="http://schemas.microsoft.com/office/drawing/2014/main" id="{167D1BF5-A2C5-0D4F-BCC1-C487EDA626E5}"/>
                  </a:ext>
                </a:extLst>
              </p:cNvPr>
              <p:cNvSpPr>
                <a:spLocks noRot="1" noChangeAspect="1" noMove="1" noResize="1" noEditPoints="1" noAdjustHandles="1" noChangeArrowheads="1" noChangeShapeType="1" noTextEdit="1"/>
              </p:cNvSpPr>
              <p:nvPr/>
            </p:nvSpPr>
            <p:spPr>
              <a:xfrm>
                <a:off x="6408757" y="3213514"/>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Oval 7">
                <a:extLst>
                  <a:ext uri="{FF2B5EF4-FFF2-40B4-BE49-F238E27FC236}">
                    <a16:creationId xmlns:a16="http://schemas.microsoft.com/office/drawing/2014/main" id="{0404FE6A-9AF8-9542-9005-F9D4E830E157}"/>
                  </a:ext>
                </a:extLst>
              </p:cNvPr>
              <p:cNvSpPr/>
              <p:nvPr/>
            </p:nvSpPr>
            <p:spPr>
              <a:xfrm>
                <a:off x="8502665" y="321351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𝑊𝑖𝑛𝑑</m:t>
                      </m:r>
                    </m:oMath>
                  </m:oMathPara>
                </a14:m>
                <a:endParaRPr lang="en-US" dirty="0">
                  <a:solidFill>
                    <a:schemeClr val="bg1"/>
                  </a:solidFill>
                </a:endParaRPr>
              </a:p>
            </p:txBody>
          </p:sp>
        </mc:Choice>
        <mc:Fallback>
          <p:sp>
            <p:nvSpPr>
              <p:cNvPr id="8" name="Oval 7">
                <a:extLst>
                  <a:ext uri="{FF2B5EF4-FFF2-40B4-BE49-F238E27FC236}">
                    <a16:creationId xmlns:a16="http://schemas.microsoft.com/office/drawing/2014/main" id="{0404FE6A-9AF8-9542-9005-F9D4E830E157}"/>
                  </a:ext>
                </a:extLst>
              </p:cNvPr>
              <p:cNvSpPr>
                <a:spLocks noRot="1" noChangeAspect="1" noMove="1" noResize="1" noEditPoints="1" noAdjustHandles="1" noChangeArrowheads="1" noChangeShapeType="1" noTextEdit="1"/>
              </p:cNvSpPr>
              <p:nvPr/>
            </p:nvSpPr>
            <p:spPr>
              <a:xfrm>
                <a:off x="8502665" y="3213514"/>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Oval 8">
                <a:extLst>
                  <a:ext uri="{FF2B5EF4-FFF2-40B4-BE49-F238E27FC236}">
                    <a16:creationId xmlns:a16="http://schemas.microsoft.com/office/drawing/2014/main" id="{C3BCE47F-F560-5840-AB33-80FC5C3E61CB}"/>
                  </a:ext>
                </a:extLst>
              </p:cNvPr>
              <p:cNvSpPr/>
              <p:nvPr/>
            </p:nvSpPr>
            <p:spPr>
              <a:xfrm>
                <a:off x="5357197" y="157501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𝑃𝑙𝑎𝑦</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𝑇𝑒𝑛𝑛𝑖𝑠</m:t>
                      </m:r>
                      <m:r>
                        <a:rPr lang="en-US" b="0" i="1" dirty="0"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p:sp>
            <p:nvSpPr>
              <p:cNvPr id="9" name="Oval 8">
                <a:extLst>
                  <a:ext uri="{FF2B5EF4-FFF2-40B4-BE49-F238E27FC236}">
                    <a16:creationId xmlns:a16="http://schemas.microsoft.com/office/drawing/2014/main" id="{C3BCE47F-F560-5840-AB33-80FC5C3E61CB}"/>
                  </a:ext>
                </a:extLst>
              </p:cNvPr>
              <p:cNvSpPr>
                <a:spLocks noRot="1" noChangeAspect="1" noMove="1" noResize="1" noEditPoints="1" noAdjustHandles="1" noChangeArrowheads="1" noChangeShapeType="1" noTextEdit="1"/>
              </p:cNvSpPr>
              <p:nvPr/>
            </p:nvSpPr>
            <p:spPr>
              <a:xfrm>
                <a:off x="5357197" y="1575019"/>
                <a:ext cx="1695691" cy="636608"/>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Oval 9">
                <a:extLst>
                  <a:ext uri="{FF2B5EF4-FFF2-40B4-BE49-F238E27FC236}">
                    <a16:creationId xmlns:a16="http://schemas.microsoft.com/office/drawing/2014/main" id="{5A80AB06-1871-1F47-BEF2-6D3D4A414F7F}"/>
                  </a:ext>
                </a:extLst>
              </p:cNvPr>
              <p:cNvSpPr/>
              <p:nvPr/>
            </p:nvSpPr>
            <p:spPr>
              <a:xfrm>
                <a:off x="2220941" y="321351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𝑂𝑢𝑡𝑙𝑜𝑜𝑘</m:t>
                      </m:r>
                    </m:oMath>
                  </m:oMathPara>
                </a14:m>
                <a:endParaRPr lang="en-US" dirty="0">
                  <a:solidFill>
                    <a:schemeClr val="bg1"/>
                  </a:solidFill>
                </a:endParaRPr>
              </a:p>
            </p:txBody>
          </p:sp>
        </mc:Choice>
        <mc:Fallback>
          <p:sp>
            <p:nvSpPr>
              <p:cNvPr id="10" name="Oval 9">
                <a:extLst>
                  <a:ext uri="{FF2B5EF4-FFF2-40B4-BE49-F238E27FC236}">
                    <a16:creationId xmlns:a16="http://schemas.microsoft.com/office/drawing/2014/main" id="{5A80AB06-1871-1F47-BEF2-6D3D4A414F7F}"/>
                  </a:ext>
                </a:extLst>
              </p:cNvPr>
              <p:cNvSpPr>
                <a:spLocks noRot="1" noChangeAspect="1" noMove="1" noResize="1" noEditPoints="1" noAdjustHandles="1" noChangeArrowheads="1" noChangeShapeType="1" noTextEdit="1"/>
              </p:cNvSpPr>
              <p:nvPr/>
            </p:nvSpPr>
            <p:spPr>
              <a:xfrm>
                <a:off x="2220941" y="3213514"/>
                <a:ext cx="1695691" cy="636608"/>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11" name="Table 10">
                <a:extLst>
                  <a:ext uri="{FF2B5EF4-FFF2-40B4-BE49-F238E27FC236}">
                    <a16:creationId xmlns:a16="http://schemas.microsoft.com/office/drawing/2014/main" id="{7D92E67F-2AAC-4245-BD6C-C8CE7BC7F5F8}"/>
                  </a:ext>
                </a:extLst>
              </p:cNvPr>
              <p:cNvGraphicFramePr>
                <a:graphicFrameLocks noGrp="1"/>
              </p:cNvGraphicFramePr>
              <p:nvPr>
                <p:extLst>
                  <p:ext uri="{D42A27DB-BD31-4B8C-83A1-F6EECF244321}">
                    <p14:modId xmlns:p14="http://schemas.microsoft.com/office/powerpoint/2010/main" val="1080795392"/>
                  </p:ext>
                </p:extLst>
              </p:nvPr>
            </p:nvGraphicFramePr>
            <p:xfrm>
              <a:off x="1696829" y="1216691"/>
              <a:ext cx="3051196" cy="1478280"/>
            </p:xfrm>
            <a:graphic>
              <a:graphicData uri="http://schemas.openxmlformats.org/drawingml/2006/table">
                <a:tbl>
                  <a:tblPr firstRow="1" bandRow="1">
                    <a:tableStyleId>{5C22544A-7EE6-4342-B048-85BDC9FD1C3A}</a:tableStyleId>
                  </a:tblPr>
                  <a:tblGrid>
                    <a:gridCol w="1077539">
                      <a:extLst>
                        <a:ext uri="{9D8B030D-6E8A-4147-A177-3AD203B41FA5}">
                          <a16:colId xmlns:a16="http://schemas.microsoft.com/office/drawing/2014/main" val="20000"/>
                        </a:ext>
                      </a:extLst>
                    </a:gridCol>
                    <a:gridCol w="905347">
                      <a:extLst>
                        <a:ext uri="{9D8B030D-6E8A-4147-A177-3AD203B41FA5}">
                          <a16:colId xmlns:a16="http://schemas.microsoft.com/office/drawing/2014/main" val="20001"/>
                        </a:ext>
                      </a:extLst>
                    </a:gridCol>
                    <a:gridCol w="1068310">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𝑂</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𝑂</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𝑂</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𝑜𝑣𝑒𝑟𝑐𝑎𝑠𝑡</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𝑟𝑎𝑖𝑛</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3"/>
                      </a:ext>
                    </a:extLst>
                  </a:tr>
                </a:tbl>
              </a:graphicData>
            </a:graphic>
          </p:graphicFrame>
        </mc:Choice>
        <mc:Fallback>
          <p:graphicFrame>
            <p:nvGraphicFramePr>
              <p:cNvPr id="11" name="Table 10">
                <a:extLst>
                  <a:ext uri="{FF2B5EF4-FFF2-40B4-BE49-F238E27FC236}">
                    <a16:creationId xmlns:a16="http://schemas.microsoft.com/office/drawing/2014/main" id="{7D92E67F-2AAC-4245-BD6C-C8CE7BC7F5F8}"/>
                  </a:ext>
                </a:extLst>
              </p:cNvPr>
              <p:cNvGraphicFramePr>
                <a:graphicFrameLocks noGrp="1"/>
              </p:cNvGraphicFramePr>
              <p:nvPr>
                <p:extLst>
                  <p:ext uri="{D42A27DB-BD31-4B8C-83A1-F6EECF244321}">
                    <p14:modId xmlns:p14="http://schemas.microsoft.com/office/powerpoint/2010/main" val="1080795392"/>
                  </p:ext>
                </p:extLst>
              </p:nvPr>
            </p:nvGraphicFramePr>
            <p:xfrm>
              <a:off x="1696829" y="1216691"/>
              <a:ext cx="3051196" cy="1478280"/>
            </p:xfrm>
            <a:graphic>
              <a:graphicData uri="http://schemas.openxmlformats.org/drawingml/2006/table">
                <a:tbl>
                  <a:tblPr firstRow="1" bandRow="1">
                    <a:tableStyleId>{5C22544A-7EE6-4342-B048-85BDC9FD1C3A}</a:tableStyleId>
                  </a:tblPr>
                  <a:tblGrid>
                    <a:gridCol w="1077539">
                      <a:extLst>
                        <a:ext uri="{9D8B030D-6E8A-4147-A177-3AD203B41FA5}">
                          <a16:colId xmlns:a16="http://schemas.microsoft.com/office/drawing/2014/main" val="20000"/>
                        </a:ext>
                      </a:extLst>
                    </a:gridCol>
                    <a:gridCol w="905347">
                      <a:extLst>
                        <a:ext uri="{9D8B030D-6E8A-4147-A177-3AD203B41FA5}">
                          <a16:colId xmlns:a16="http://schemas.microsoft.com/office/drawing/2014/main" val="20001"/>
                        </a:ext>
                      </a:extLst>
                    </a:gridCol>
                    <a:gridCol w="1068310">
                      <a:extLst>
                        <a:ext uri="{9D8B030D-6E8A-4147-A177-3AD203B41FA5}">
                          <a16:colId xmlns:a16="http://schemas.microsoft.com/office/drawing/2014/main" val="20002"/>
                        </a:ext>
                      </a:extLst>
                    </a:gridCol>
                  </a:tblGrid>
                  <a:tr h="365760">
                    <a:tc>
                      <a:txBody>
                        <a:bodyPr/>
                        <a:lstStyle/>
                        <a:p>
                          <a:endParaRPr lang="en-US"/>
                        </a:p>
                      </a:txBody>
                      <a:tcPr>
                        <a:blipFill>
                          <a:blip r:embed="rId8"/>
                          <a:stretch>
                            <a:fillRect l="-1176" r="-187059" b="-331034"/>
                          </a:stretch>
                        </a:blipFill>
                      </a:tcPr>
                    </a:tc>
                    <a:tc>
                      <a:txBody>
                        <a:bodyPr/>
                        <a:lstStyle/>
                        <a:p>
                          <a:endParaRPr lang="en-US"/>
                        </a:p>
                      </a:txBody>
                      <a:tcPr>
                        <a:blipFill>
                          <a:blip r:embed="rId8"/>
                          <a:stretch>
                            <a:fillRect l="-119444" r="-120833" b="-331034"/>
                          </a:stretch>
                        </a:blipFill>
                      </a:tcPr>
                    </a:tc>
                    <a:tc>
                      <a:txBody>
                        <a:bodyPr/>
                        <a:lstStyle/>
                        <a:p>
                          <a:endParaRPr lang="en-US"/>
                        </a:p>
                      </a:txBody>
                      <a:tcPr>
                        <a:blipFill>
                          <a:blip r:embed="rId8"/>
                          <a:stretch>
                            <a:fillRect l="-188095" r="-3571" b="-3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8"/>
                          <a:stretch>
                            <a:fillRect l="-1176" t="-96667" r="-187059" b="-2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endParaRPr lang="en-US"/>
                        </a:p>
                      </a:txBody>
                      <a:tcPr>
                        <a:blipFill>
                          <a:blip r:embed="rId8"/>
                          <a:stretch>
                            <a:fillRect l="-1176" t="-203448" r="-187059" b="-1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r h="370840">
                    <a:tc>
                      <a:txBody>
                        <a:bodyPr/>
                        <a:lstStyle/>
                        <a:p>
                          <a:endParaRPr lang="en-US"/>
                        </a:p>
                      </a:txBody>
                      <a:tcPr>
                        <a:blipFill>
                          <a:blip r:embed="rId8"/>
                          <a:stretch>
                            <a:fillRect l="-1176" t="-293333" r="-187059" b="-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3"/>
                      </a:ext>
                    </a:extLst>
                  </a:tr>
                </a:tbl>
              </a:graphicData>
            </a:graphic>
          </p:graphicFrame>
        </mc:Fallback>
      </mc:AlternateContent>
      <p:cxnSp>
        <p:nvCxnSpPr>
          <p:cNvPr id="12" name="Straight Arrow Connector 11">
            <a:extLst>
              <a:ext uri="{FF2B5EF4-FFF2-40B4-BE49-F238E27FC236}">
                <a16:creationId xmlns:a16="http://schemas.microsoft.com/office/drawing/2014/main" id="{14E390F2-6474-0F46-B4D9-2E3D0C69CF01}"/>
              </a:ext>
            </a:extLst>
          </p:cNvPr>
          <p:cNvCxnSpPr>
            <a:stCxn id="9" idx="4"/>
            <a:endCxn id="10" idx="7"/>
          </p:cNvCxnSpPr>
          <p:nvPr/>
        </p:nvCxnSpPr>
        <p:spPr>
          <a:xfrm flipH="1">
            <a:off x="3668304" y="2211627"/>
            <a:ext cx="2536739"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8F923A-33B5-CC46-926D-10EAF7BADFA8}"/>
              </a:ext>
            </a:extLst>
          </p:cNvPr>
          <p:cNvCxnSpPr>
            <a:stCxn id="9" idx="4"/>
            <a:endCxn id="6" idx="0"/>
          </p:cNvCxnSpPr>
          <p:nvPr/>
        </p:nvCxnSpPr>
        <p:spPr>
          <a:xfrm flipH="1">
            <a:off x="5162695" y="2211627"/>
            <a:ext cx="1042348"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FFB50D3-5B87-6E4B-BE48-F5FF7687629A}"/>
              </a:ext>
            </a:extLst>
          </p:cNvPr>
          <p:cNvCxnSpPr>
            <a:stCxn id="9" idx="4"/>
            <a:endCxn id="7" idx="0"/>
          </p:cNvCxnSpPr>
          <p:nvPr/>
        </p:nvCxnSpPr>
        <p:spPr>
          <a:xfrm>
            <a:off x="6205043" y="2211627"/>
            <a:ext cx="1051560"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D53EFFD-A606-CA42-B74C-398E6A4318D5}"/>
              </a:ext>
            </a:extLst>
          </p:cNvPr>
          <p:cNvCxnSpPr>
            <a:stCxn id="9" idx="4"/>
            <a:endCxn id="8" idx="1"/>
          </p:cNvCxnSpPr>
          <p:nvPr/>
        </p:nvCxnSpPr>
        <p:spPr>
          <a:xfrm>
            <a:off x="6205043" y="2211627"/>
            <a:ext cx="2545950"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16" name="Table 15">
                <a:extLst>
                  <a:ext uri="{FF2B5EF4-FFF2-40B4-BE49-F238E27FC236}">
                    <a16:creationId xmlns:a16="http://schemas.microsoft.com/office/drawing/2014/main" id="{321ECA25-1D16-D740-82AA-F2E1C2CDBB54}"/>
                  </a:ext>
                </a:extLst>
              </p:cNvPr>
              <p:cNvGraphicFramePr>
                <a:graphicFrameLocks noGrp="1"/>
              </p:cNvGraphicFramePr>
              <p:nvPr/>
            </p:nvGraphicFramePr>
            <p:xfrm>
              <a:off x="7256603" y="1575019"/>
              <a:ext cx="1378908" cy="736600"/>
            </p:xfrm>
            <a:graphic>
              <a:graphicData uri="http://schemas.openxmlformats.org/drawingml/2006/table">
                <a:tbl>
                  <a:tblPr firstRow="1" bandRow="1">
                    <a:tableStyleId>{5C22544A-7EE6-4342-B048-85BDC9FD1C3A}</a:tableStyleId>
                  </a:tblPr>
                  <a:tblGrid>
                    <a:gridCol w="1378908">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𝑡𝑒𝑛𝑛𝑖𝑠</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0.615</a:t>
                          </a:r>
                        </a:p>
                      </a:txBody>
                      <a:tcPr/>
                    </a:tc>
                    <a:extLst>
                      <a:ext uri="{0D108BD9-81ED-4DB2-BD59-A6C34878D82A}">
                        <a16:rowId xmlns:a16="http://schemas.microsoft.com/office/drawing/2014/main" val="10001"/>
                      </a:ext>
                    </a:extLst>
                  </a:tr>
                </a:tbl>
              </a:graphicData>
            </a:graphic>
          </p:graphicFrame>
        </mc:Choice>
        <mc:Fallback>
          <p:graphicFrame>
            <p:nvGraphicFramePr>
              <p:cNvPr id="16" name="Table 15">
                <a:extLst>
                  <a:ext uri="{FF2B5EF4-FFF2-40B4-BE49-F238E27FC236}">
                    <a16:creationId xmlns:a16="http://schemas.microsoft.com/office/drawing/2014/main" id="{321ECA25-1D16-D740-82AA-F2E1C2CDBB54}"/>
                  </a:ext>
                </a:extLst>
              </p:cNvPr>
              <p:cNvGraphicFramePr>
                <a:graphicFrameLocks noGrp="1"/>
              </p:cNvGraphicFramePr>
              <p:nvPr/>
            </p:nvGraphicFramePr>
            <p:xfrm>
              <a:off x="7256603" y="1575019"/>
              <a:ext cx="1378908" cy="736600"/>
            </p:xfrm>
            <a:graphic>
              <a:graphicData uri="http://schemas.openxmlformats.org/drawingml/2006/table">
                <a:tbl>
                  <a:tblPr firstRow="1" bandRow="1">
                    <a:tableStyleId>{5C22544A-7EE6-4342-B048-85BDC9FD1C3A}</a:tableStyleId>
                  </a:tblPr>
                  <a:tblGrid>
                    <a:gridCol w="1378908">
                      <a:extLst>
                        <a:ext uri="{9D8B030D-6E8A-4147-A177-3AD203B41FA5}">
                          <a16:colId xmlns:a16="http://schemas.microsoft.com/office/drawing/2014/main" val="20000"/>
                        </a:ext>
                      </a:extLst>
                    </a:gridCol>
                  </a:tblGrid>
                  <a:tr h="365760">
                    <a:tc>
                      <a:txBody>
                        <a:bodyPr/>
                        <a:lstStyle/>
                        <a:p>
                          <a:endParaRPr lang="en-US"/>
                        </a:p>
                      </a:txBody>
                      <a:tcPr>
                        <a:blipFill>
                          <a:blip r:embed="rId9"/>
                          <a:stretch>
                            <a:fillRect l="-917" t="-3448" r="-2752" b="-127586"/>
                          </a:stretch>
                        </a:blipFill>
                      </a:tcPr>
                    </a:tc>
                    <a:extLst>
                      <a:ext uri="{0D108BD9-81ED-4DB2-BD59-A6C34878D82A}">
                        <a16:rowId xmlns:a16="http://schemas.microsoft.com/office/drawing/2014/main" val="10000"/>
                      </a:ext>
                    </a:extLst>
                  </a:tr>
                  <a:tr h="370840">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0.615</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7" name="Table 16">
                <a:extLst>
                  <a:ext uri="{FF2B5EF4-FFF2-40B4-BE49-F238E27FC236}">
                    <a16:creationId xmlns:a16="http://schemas.microsoft.com/office/drawing/2014/main" id="{A20533E7-5BF0-384B-B9E8-7D13F32824B3}"/>
                  </a:ext>
                </a:extLst>
              </p:cNvPr>
              <p:cNvGraphicFramePr>
                <a:graphicFrameLocks noGrp="1"/>
              </p:cNvGraphicFramePr>
              <p:nvPr>
                <p:extLst>
                  <p:ext uri="{D42A27DB-BD31-4B8C-83A1-F6EECF244321}">
                    <p14:modId xmlns:p14="http://schemas.microsoft.com/office/powerpoint/2010/main" val="882883277"/>
                  </p:ext>
                </p:extLst>
              </p:nvPr>
            </p:nvGraphicFramePr>
            <p:xfrm>
              <a:off x="2552116" y="4189924"/>
              <a:ext cx="2540193" cy="1478280"/>
            </p:xfrm>
            <a:graphic>
              <a:graphicData uri="http://schemas.openxmlformats.org/drawingml/2006/table">
                <a:tbl>
                  <a:tblPr firstRow="1" bandRow="1">
                    <a:tableStyleId>{5C22544A-7EE6-4342-B048-85BDC9FD1C3A}</a:tableStyleId>
                  </a:tblPr>
                  <a:tblGrid>
                    <a:gridCol w="648019">
                      <a:extLst>
                        <a:ext uri="{9D8B030D-6E8A-4147-A177-3AD203B41FA5}">
                          <a16:colId xmlns:a16="http://schemas.microsoft.com/office/drawing/2014/main" val="20000"/>
                        </a:ext>
                      </a:extLst>
                    </a:gridCol>
                    <a:gridCol w="851026">
                      <a:extLst>
                        <a:ext uri="{9D8B030D-6E8A-4147-A177-3AD203B41FA5}">
                          <a16:colId xmlns:a16="http://schemas.microsoft.com/office/drawing/2014/main" val="20001"/>
                        </a:ext>
                      </a:extLst>
                    </a:gridCol>
                    <a:gridCol w="1041148">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𝑀</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𝑀</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𝑀</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h𝑜𝑡</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𝑚𝑖𝑙𝑑</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𝑐𝑜𝑜𝑙</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3"/>
                      </a:ext>
                    </a:extLst>
                  </a:tr>
                </a:tbl>
              </a:graphicData>
            </a:graphic>
          </p:graphicFrame>
        </mc:Choice>
        <mc:Fallback>
          <p:graphicFrame>
            <p:nvGraphicFramePr>
              <p:cNvPr id="17" name="Table 16">
                <a:extLst>
                  <a:ext uri="{FF2B5EF4-FFF2-40B4-BE49-F238E27FC236}">
                    <a16:creationId xmlns:a16="http://schemas.microsoft.com/office/drawing/2014/main" id="{A20533E7-5BF0-384B-B9E8-7D13F32824B3}"/>
                  </a:ext>
                </a:extLst>
              </p:cNvPr>
              <p:cNvGraphicFramePr>
                <a:graphicFrameLocks noGrp="1"/>
              </p:cNvGraphicFramePr>
              <p:nvPr>
                <p:extLst>
                  <p:ext uri="{D42A27DB-BD31-4B8C-83A1-F6EECF244321}">
                    <p14:modId xmlns:p14="http://schemas.microsoft.com/office/powerpoint/2010/main" val="882883277"/>
                  </p:ext>
                </p:extLst>
              </p:nvPr>
            </p:nvGraphicFramePr>
            <p:xfrm>
              <a:off x="2552116" y="4189924"/>
              <a:ext cx="2540193" cy="1478280"/>
            </p:xfrm>
            <a:graphic>
              <a:graphicData uri="http://schemas.openxmlformats.org/drawingml/2006/table">
                <a:tbl>
                  <a:tblPr firstRow="1" bandRow="1">
                    <a:tableStyleId>{5C22544A-7EE6-4342-B048-85BDC9FD1C3A}</a:tableStyleId>
                  </a:tblPr>
                  <a:tblGrid>
                    <a:gridCol w="648019">
                      <a:extLst>
                        <a:ext uri="{9D8B030D-6E8A-4147-A177-3AD203B41FA5}">
                          <a16:colId xmlns:a16="http://schemas.microsoft.com/office/drawing/2014/main" val="20000"/>
                        </a:ext>
                      </a:extLst>
                    </a:gridCol>
                    <a:gridCol w="851026">
                      <a:extLst>
                        <a:ext uri="{9D8B030D-6E8A-4147-A177-3AD203B41FA5}">
                          <a16:colId xmlns:a16="http://schemas.microsoft.com/office/drawing/2014/main" val="20001"/>
                        </a:ext>
                      </a:extLst>
                    </a:gridCol>
                    <a:gridCol w="1041148">
                      <a:extLst>
                        <a:ext uri="{9D8B030D-6E8A-4147-A177-3AD203B41FA5}">
                          <a16:colId xmlns:a16="http://schemas.microsoft.com/office/drawing/2014/main" val="20002"/>
                        </a:ext>
                      </a:extLst>
                    </a:gridCol>
                  </a:tblGrid>
                  <a:tr h="365760">
                    <a:tc>
                      <a:txBody>
                        <a:bodyPr/>
                        <a:lstStyle/>
                        <a:p>
                          <a:endParaRPr lang="en-US"/>
                        </a:p>
                      </a:txBody>
                      <a:tcPr>
                        <a:blipFill>
                          <a:blip r:embed="rId10"/>
                          <a:stretch>
                            <a:fillRect r="-300000" b="-334483"/>
                          </a:stretch>
                        </a:blipFill>
                      </a:tcPr>
                    </a:tc>
                    <a:tc>
                      <a:txBody>
                        <a:bodyPr/>
                        <a:lstStyle/>
                        <a:p>
                          <a:endParaRPr lang="en-US"/>
                        </a:p>
                      </a:txBody>
                      <a:tcPr>
                        <a:blipFill>
                          <a:blip r:embed="rId10"/>
                          <a:stretch>
                            <a:fillRect l="-75000" r="-125000" b="-334483"/>
                          </a:stretch>
                        </a:blipFill>
                      </a:tcPr>
                    </a:tc>
                    <a:tc>
                      <a:txBody>
                        <a:bodyPr/>
                        <a:lstStyle/>
                        <a:p>
                          <a:endParaRPr lang="en-US"/>
                        </a:p>
                      </a:txBody>
                      <a:tcPr>
                        <a:blipFill>
                          <a:blip r:embed="rId10"/>
                          <a:stretch>
                            <a:fillRect l="-145122" r="-3659" b="-334483"/>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t="-96667" r="-300000" b="-2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t="-203448" r="-300000" b="-131034"/>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r h="370840">
                    <a:tc>
                      <a:txBody>
                        <a:bodyPr/>
                        <a:lstStyle/>
                        <a:p>
                          <a:endParaRPr lang="en-US"/>
                        </a:p>
                      </a:txBody>
                      <a:tcPr>
                        <a:blipFill>
                          <a:blip r:embed="rId10"/>
                          <a:stretch>
                            <a:fillRect t="-293333" r="-300000" b="-26667"/>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8" name="Table 17">
                <a:extLst>
                  <a:ext uri="{FF2B5EF4-FFF2-40B4-BE49-F238E27FC236}">
                    <a16:creationId xmlns:a16="http://schemas.microsoft.com/office/drawing/2014/main" id="{1A04B1ED-ADF3-5443-A2A7-5FD863933435}"/>
                  </a:ext>
                </a:extLst>
              </p:cNvPr>
              <p:cNvGraphicFramePr>
                <a:graphicFrameLocks noGrp="1"/>
              </p:cNvGraphicFramePr>
              <p:nvPr>
                <p:extLst>
                  <p:ext uri="{D42A27DB-BD31-4B8C-83A1-F6EECF244321}">
                    <p14:modId xmlns:p14="http://schemas.microsoft.com/office/powerpoint/2010/main" val="4096901940"/>
                  </p:ext>
                </p:extLst>
              </p:nvPr>
            </p:nvGraphicFramePr>
            <p:xfrm>
              <a:off x="5133730" y="4189924"/>
              <a:ext cx="2792057" cy="1107440"/>
            </p:xfrm>
            <a:graphic>
              <a:graphicData uri="http://schemas.openxmlformats.org/drawingml/2006/table">
                <a:tbl>
                  <a:tblPr firstRow="1" bandRow="1">
                    <a:tableStyleId>{5C22544A-7EE6-4342-B048-85BDC9FD1C3A}</a:tableStyleId>
                  </a:tblPr>
                  <a:tblGrid>
                    <a:gridCol w="899883">
                      <a:extLst>
                        <a:ext uri="{9D8B030D-6E8A-4147-A177-3AD203B41FA5}">
                          <a16:colId xmlns:a16="http://schemas.microsoft.com/office/drawing/2014/main" val="20000"/>
                        </a:ext>
                      </a:extLst>
                    </a:gridCol>
                    <a:gridCol w="851025">
                      <a:extLst>
                        <a:ext uri="{9D8B030D-6E8A-4147-A177-3AD203B41FA5}">
                          <a16:colId xmlns:a16="http://schemas.microsoft.com/office/drawing/2014/main" val="20001"/>
                        </a:ext>
                      </a:extLst>
                    </a:gridCol>
                    <a:gridCol w="1041149">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𝐻</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𝐻</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𝐻</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h𝑖𝑔h</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𝑛𝑜𝑟𝑚𝑎𝑙</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bl>
              </a:graphicData>
            </a:graphic>
          </p:graphicFrame>
        </mc:Choice>
        <mc:Fallback>
          <p:graphicFrame>
            <p:nvGraphicFramePr>
              <p:cNvPr id="18" name="Table 17">
                <a:extLst>
                  <a:ext uri="{FF2B5EF4-FFF2-40B4-BE49-F238E27FC236}">
                    <a16:creationId xmlns:a16="http://schemas.microsoft.com/office/drawing/2014/main" id="{1A04B1ED-ADF3-5443-A2A7-5FD863933435}"/>
                  </a:ext>
                </a:extLst>
              </p:cNvPr>
              <p:cNvGraphicFramePr>
                <a:graphicFrameLocks noGrp="1"/>
              </p:cNvGraphicFramePr>
              <p:nvPr>
                <p:extLst>
                  <p:ext uri="{D42A27DB-BD31-4B8C-83A1-F6EECF244321}">
                    <p14:modId xmlns:p14="http://schemas.microsoft.com/office/powerpoint/2010/main" val="4096901940"/>
                  </p:ext>
                </p:extLst>
              </p:nvPr>
            </p:nvGraphicFramePr>
            <p:xfrm>
              <a:off x="5133730" y="4189924"/>
              <a:ext cx="2792057" cy="1107440"/>
            </p:xfrm>
            <a:graphic>
              <a:graphicData uri="http://schemas.openxmlformats.org/drawingml/2006/table">
                <a:tbl>
                  <a:tblPr firstRow="1" bandRow="1">
                    <a:tableStyleId>{5C22544A-7EE6-4342-B048-85BDC9FD1C3A}</a:tableStyleId>
                  </a:tblPr>
                  <a:tblGrid>
                    <a:gridCol w="899883">
                      <a:extLst>
                        <a:ext uri="{9D8B030D-6E8A-4147-A177-3AD203B41FA5}">
                          <a16:colId xmlns:a16="http://schemas.microsoft.com/office/drawing/2014/main" val="20000"/>
                        </a:ext>
                      </a:extLst>
                    </a:gridCol>
                    <a:gridCol w="851025">
                      <a:extLst>
                        <a:ext uri="{9D8B030D-6E8A-4147-A177-3AD203B41FA5}">
                          <a16:colId xmlns:a16="http://schemas.microsoft.com/office/drawing/2014/main" val="20001"/>
                        </a:ext>
                      </a:extLst>
                    </a:gridCol>
                    <a:gridCol w="1041149">
                      <a:extLst>
                        <a:ext uri="{9D8B030D-6E8A-4147-A177-3AD203B41FA5}">
                          <a16:colId xmlns:a16="http://schemas.microsoft.com/office/drawing/2014/main" val="20002"/>
                        </a:ext>
                      </a:extLst>
                    </a:gridCol>
                  </a:tblGrid>
                  <a:tr h="365760">
                    <a:tc>
                      <a:txBody>
                        <a:bodyPr/>
                        <a:lstStyle/>
                        <a:p>
                          <a:endParaRPr lang="en-US"/>
                        </a:p>
                      </a:txBody>
                      <a:tcPr>
                        <a:blipFill>
                          <a:blip r:embed="rId11"/>
                          <a:stretch>
                            <a:fillRect l="-1408" r="-214085" b="-231034"/>
                          </a:stretch>
                        </a:blipFill>
                      </a:tcPr>
                    </a:tc>
                    <a:tc>
                      <a:txBody>
                        <a:bodyPr/>
                        <a:lstStyle/>
                        <a:p>
                          <a:endParaRPr lang="en-US"/>
                        </a:p>
                      </a:txBody>
                      <a:tcPr>
                        <a:blipFill>
                          <a:blip r:embed="rId11"/>
                          <a:stretch>
                            <a:fillRect l="-105882" r="-123529" b="-231034"/>
                          </a:stretch>
                        </a:blipFill>
                      </a:tcPr>
                    </a:tc>
                    <a:tc>
                      <a:txBody>
                        <a:bodyPr/>
                        <a:lstStyle/>
                        <a:p>
                          <a:endParaRPr lang="en-US"/>
                        </a:p>
                      </a:txBody>
                      <a:tcPr>
                        <a:blipFill>
                          <a:blip r:embed="rId11"/>
                          <a:stretch>
                            <a:fillRect l="-170732" r="-2439" b="-2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1"/>
                          <a:stretch>
                            <a:fillRect l="-1408" t="-96667" r="-214085" b="-123333"/>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endParaRPr lang="en-US"/>
                        </a:p>
                      </a:txBody>
                      <a:tcPr>
                        <a:blipFill>
                          <a:blip r:embed="rId11"/>
                          <a:stretch>
                            <a:fillRect l="-1408" t="-196667" r="-214085" b="-23333"/>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9" name="Table 18">
                <a:extLst>
                  <a:ext uri="{FF2B5EF4-FFF2-40B4-BE49-F238E27FC236}">
                    <a16:creationId xmlns:a16="http://schemas.microsoft.com/office/drawing/2014/main" id="{C6CFD90E-6AB7-804D-9DF2-043A13E1EE1C}"/>
                  </a:ext>
                </a:extLst>
              </p:cNvPr>
              <p:cNvGraphicFramePr>
                <a:graphicFrameLocks noGrp="1"/>
              </p:cNvGraphicFramePr>
              <p:nvPr>
                <p:extLst>
                  <p:ext uri="{D42A27DB-BD31-4B8C-83A1-F6EECF244321}">
                    <p14:modId xmlns:p14="http://schemas.microsoft.com/office/powerpoint/2010/main" val="2685240230"/>
                  </p:ext>
                </p:extLst>
              </p:nvPr>
            </p:nvGraphicFramePr>
            <p:xfrm>
              <a:off x="7968647" y="4189925"/>
              <a:ext cx="2836146" cy="1107440"/>
            </p:xfrm>
            <a:graphic>
              <a:graphicData uri="http://schemas.openxmlformats.org/drawingml/2006/table">
                <a:tbl>
                  <a:tblPr firstRow="1" bandRow="1">
                    <a:tableStyleId>{5C22544A-7EE6-4342-B048-85BDC9FD1C3A}</a:tableStyleId>
                  </a:tblPr>
                  <a:tblGrid>
                    <a:gridCol w="853436">
                      <a:extLst>
                        <a:ext uri="{9D8B030D-6E8A-4147-A177-3AD203B41FA5}">
                          <a16:colId xmlns:a16="http://schemas.microsoft.com/office/drawing/2014/main" val="20000"/>
                        </a:ext>
                      </a:extLst>
                    </a:gridCol>
                    <a:gridCol w="896293">
                      <a:extLst>
                        <a:ext uri="{9D8B030D-6E8A-4147-A177-3AD203B41FA5}">
                          <a16:colId xmlns:a16="http://schemas.microsoft.com/office/drawing/2014/main" val="20001"/>
                        </a:ext>
                      </a:extLst>
                    </a:gridCol>
                    <a:gridCol w="1086417">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𝑊</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𝑊</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b="0" i="1" smtClean="0">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𝑊</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e>
                                </m:d>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𝑤𝑒𝑎𝑘</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𝑠𝑡𝑟𝑜𝑛𝑔</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bl>
              </a:graphicData>
            </a:graphic>
          </p:graphicFrame>
        </mc:Choice>
        <mc:Fallback>
          <p:graphicFrame>
            <p:nvGraphicFramePr>
              <p:cNvPr id="19" name="Table 18">
                <a:extLst>
                  <a:ext uri="{FF2B5EF4-FFF2-40B4-BE49-F238E27FC236}">
                    <a16:creationId xmlns:a16="http://schemas.microsoft.com/office/drawing/2014/main" id="{C6CFD90E-6AB7-804D-9DF2-043A13E1EE1C}"/>
                  </a:ext>
                </a:extLst>
              </p:cNvPr>
              <p:cNvGraphicFramePr>
                <a:graphicFrameLocks noGrp="1"/>
              </p:cNvGraphicFramePr>
              <p:nvPr>
                <p:extLst>
                  <p:ext uri="{D42A27DB-BD31-4B8C-83A1-F6EECF244321}">
                    <p14:modId xmlns:p14="http://schemas.microsoft.com/office/powerpoint/2010/main" val="2685240230"/>
                  </p:ext>
                </p:extLst>
              </p:nvPr>
            </p:nvGraphicFramePr>
            <p:xfrm>
              <a:off x="7968647" y="4189925"/>
              <a:ext cx="2836146" cy="1107440"/>
            </p:xfrm>
            <a:graphic>
              <a:graphicData uri="http://schemas.openxmlformats.org/drawingml/2006/table">
                <a:tbl>
                  <a:tblPr firstRow="1" bandRow="1">
                    <a:tableStyleId>{5C22544A-7EE6-4342-B048-85BDC9FD1C3A}</a:tableStyleId>
                  </a:tblPr>
                  <a:tblGrid>
                    <a:gridCol w="853436">
                      <a:extLst>
                        <a:ext uri="{9D8B030D-6E8A-4147-A177-3AD203B41FA5}">
                          <a16:colId xmlns:a16="http://schemas.microsoft.com/office/drawing/2014/main" val="20000"/>
                        </a:ext>
                      </a:extLst>
                    </a:gridCol>
                    <a:gridCol w="896293">
                      <a:extLst>
                        <a:ext uri="{9D8B030D-6E8A-4147-A177-3AD203B41FA5}">
                          <a16:colId xmlns:a16="http://schemas.microsoft.com/office/drawing/2014/main" val="20001"/>
                        </a:ext>
                      </a:extLst>
                    </a:gridCol>
                    <a:gridCol w="1086417">
                      <a:extLst>
                        <a:ext uri="{9D8B030D-6E8A-4147-A177-3AD203B41FA5}">
                          <a16:colId xmlns:a16="http://schemas.microsoft.com/office/drawing/2014/main" val="20002"/>
                        </a:ext>
                      </a:extLst>
                    </a:gridCol>
                  </a:tblGrid>
                  <a:tr h="365760">
                    <a:tc>
                      <a:txBody>
                        <a:bodyPr/>
                        <a:lstStyle/>
                        <a:p>
                          <a:endParaRPr lang="en-US"/>
                        </a:p>
                      </a:txBody>
                      <a:tcPr>
                        <a:blipFill>
                          <a:blip r:embed="rId12"/>
                          <a:stretch>
                            <a:fillRect l="-1493" r="-237313" b="-231034"/>
                          </a:stretch>
                        </a:blipFill>
                      </a:tcPr>
                    </a:tc>
                    <a:tc>
                      <a:txBody>
                        <a:bodyPr/>
                        <a:lstStyle/>
                        <a:p>
                          <a:endParaRPr lang="en-US"/>
                        </a:p>
                      </a:txBody>
                      <a:tcPr>
                        <a:blipFill>
                          <a:blip r:embed="rId12"/>
                          <a:stretch>
                            <a:fillRect l="-95775" r="-123944" b="-231034"/>
                          </a:stretch>
                        </a:blipFill>
                      </a:tcPr>
                    </a:tc>
                    <a:tc>
                      <a:txBody>
                        <a:bodyPr/>
                        <a:lstStyle/>
                        <a:p>
                          <a:endParaRPr lang="en-US"/>
                        </a:p>
                      </a:txBody>
                      <a:tcPr>
                        <a:blipFill>
                          <a:blip r:embed="rId12"/>
                          <a:stretch>
                            <a:fillRect l="-161628" r="-2326" b="-2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2"/>
                          <a:stretch>
                            <a:fillRect l="-1493" t="-96667" r="-237313" b="-123333"/>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1"/>
                      </a:ext>
                    </a:extLst>
                  </a:tr>
                  <a:tr h="370840">
                    <a:tc>
                      <a:txBody>
                        <a:bodyPr/>
                        <a:lstStyle/>
                        <a:p>
                          <a:endParaRPr lang="en-US"/>
                        </a:p>
                      </a:txBody>
                      <a:tcPr>
                        <a:blipFill>
                          <a:blip r:embed="rId12"/>
                          <a:stretch>
                            <a:fillRect l="-1493" t="-196667" r="-237313" b="-23333"/>
                          </a:stretch>
                        </a:blipFill>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tc>
                      <a:txBody>
                        <a:bodyPr/>
                        <a:lstStyle/>
                        <a:p>
                          <a:pPr algn="ctr"/>
                          <a:r>
                            <a:rPr lang="en-US" b="0"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2"/>
                      </a:ext>
                    </a:extLst>
                  </a:tr>
                </a:tbl>
              </a:graphicData>
            </a:graphic>
          </p:graphicFrame>
        </mc:Fallback>
      </mc:AlternateContent>
      <p:sp>
        <p:nvSpPr>
          <p:cNvPr id="20" name="TextBox 19">
            <a:extLst>
              <a:ext uri="{FF2B5EF4-FFF2-40B4-BE49-F238E27FC236}">
                <a16:creationId xmlns:a16="http://schemas.microsoft.com/office/drawing/2014/main" id="{26952529-65D6-4240-BF1B-F1EA4F65E4DF}"/>
              </a:ext>
            </a:extLst>
          </p:cNvPr>
          <p:cNvSpPr txBox="1"/>
          <p:nvPr/>
        </p:nvSpPr>
        <p:spPr>
          <a:xfrm>
            <a:off x="854439" y="549191"/>
            <a:ext cx="5554318" cy="646331"/>
          </a:xfrm>
          <a:prstGeom prst="rect">
            <a:avLst/>
          </a:prstGeom>
          <a:noFill/>
        </p:spPr>
        <p:txBody>
          <a:bodyPr wrap="square" rtlCol="0">
            <a:spAutoFit/>
          </a:bodyPr>
          <a:lstStyle/>
          <a:p>
            <a:r>
              <a:rPr lang="en-US" dirty="0">
                <a:solidFill>
                  <a:srgbClr val="FF0000"/>
                </a:solidFill>
                <a:latin typeface="Helvetica" pitchFamily="2" charset="0"/>
              </a:rPr>
              <a:t>Ok, what’s the posterior probability of it being sunny, GIVEN that we played tennis?  </a:t>
            </a:r>
          </a:p>
        </p:txBody>
      </p:sp>
    </p:spTree>
    <p:extLst>
      <p:ext uri="{BB962C8B-B14F-4D97-AF65-F5344CB8AC3E}">
        <p14:creationId xmlns:p14="http://schemas.microsoft.com/office/powerpoint/2010/main" val="37492615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48072</TotalTime>
  <Words>10971</Words>
  <Application>Microsoft Macintosh PowerPoint</Application>
  <PresentationFormat>Widescreen</PresentationFormat>
  <Paragraphs>3871</Paragraphs>
  <Slides>131</Slides>
  <Notes>122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131</vt:i4>
      </vt:variant>
    </vt:vector>
  </HeadingPairs>
  <TitlesOfParts>
    <vt:vector size="141" baseType="lpstr">
      <vt:lpstr>Arial</vt:lpstr>
      <vt:lpstr>Calibri</vt:lpstr>
      <vt:lpstr>Cambria Math</vt:lpstr>
      <vt:lpstr>Consolas</vt:lpstr>
      <vt:lpstr>Garamond</vt:lpstr>
      <vt:lpstr>Helvetica</vt:lpstr>
      <vt:lpstr>Linux Libertine</vt:lpstr>
      <vt:lpstr>Sagona Book</vt:lpstr>
      <vt:lpstr>Sagona ExtraLight</vt:lpstr>
      <vt:lpstr>SavonVTI</vt:lpstr>
      <vt:lpstr>Introduction to AI, Spring 2023  Machine Learning</vt:lpstr>
      <vt:lpstr>What Does it Mean to Learn?</vt:lpstr>
      <vt:lpstr>Why is Learning Good?</vt:lpstr>
      <vt:lpstr>One Definition of Learning</vt:lpstr>
      <vt:lpstr>One Definition of Learning</vt:lpstr>
      <vt:lpstr>Why Make Machines that Learn?</vt:lpstr>
      <vt:lpstr>Why Make Machines that Learn?</vt:lpstr>
      <vt:lpstr>Why Make Machines that Learn?</vt:lpstr>
      <vt:lpstr>Why Make Machines that Learn?</vt:lpstr>
      <vt:lpstr>Reasoning in AI</vt:lpstr>
      <vt:lpstr>Reasoning in AI: Deductive Reasoning</vt:lpstr>
      <vt:lpstr>Reasoning in AI: Abductive Reasoning</vt:lpstr>
      <vt:lpstr>Reasoning in AI: Inductive Reasoning</vt:lpstr>
      <vt:lpstr>Machine Learning</vt:lpstr>
      <vt:lpstr>Machine Learning</vt:lpstr>
      <vt:lpstr>Machine Learning</vt:lpstr>
      <vt:lpstr>Machine Learning</vt:lpstr>
      <vt:lpstr>Machine Learning</vt:lpstr>
      <vt:lpstr>Machine Learning</vt:lpstr>
      <vt:lpstr>Machine Learning</vt:lpstr>
      <vt:lpstr>Data in Machine Learning</vt:lpstr>
      <vt:lpstr>Data in Machine Learning</vt:lpstr>
      <vt:lpstr>Data in Machine Learning</vt:lpstr>
      <vt:lpstr>Data in Machine Learning</vt:lpstr>
      <vt:lpstr>Data in Machine Learning</vt:lpstr>
      <vt:lpstr>Data in Machine Learning</vt:lpstr>
      <vt:lpstr>Data in Machine Learning: Coffee</vt:lpstr>
      <vt:lpstr>Data in Machine Learning: Coffee</vt:lpstr>
      <vt:lpstr>Data in Machine Learning: Coffee</vt:lpstr>
      <vt:lpstr>Data in Machine Learning: Coffee</vt:lpstr>
      <vt:lpstr>Data in Machine Learning: Coffee</vt:lpstr>
      <vt:lpstr>Data in Machine Learning: Coffee</vt:lpstr>
      <vt:lpstr>Data in Machine Learning: Coffee</vt:lpstr>
      <vt:lpstr>Data in Machine Learning: Coffee</vt:lpstr>
      <vt:lpstr>Data in Machine Learning: Coffee</vt:lpstr>
      <vt:lpstr>Data in Machine Learning: Coffee</vt:lpstr>
      <vt:lpstr>Data in Machine Learning: Coffee</vt:lpstr>
      <vt:lpstr>Data in Machine Learning: Tennis</vt:lpstr>
      <vt:lpstr>Data in Machine Learning: Tennis</vt:lpstr>
      <vt:lpstr>Data in Machine Learning: Tennis</vt:lpstr>
      <vt:lpstr>Data in Machine Learning: Tennis</vt:lpstr>
      <vt:lpstr>Data in Machine Learning: Tennis</vt:lpstr>
      <vt:lpstr>Data in Machine Learning: Tennis</vt:lpstr>
      <vt:lpstr>Machine Learning: Three Flavors</vt:lpstr>
      <vt:lpstr>Supervised Learning</vt:lpstr>
      <vt:lpstr>Supervised Learning</vt:lpstr>
      <vt:lpstr>Supervised Learning</vt:lpstr>
      <vt:lpstr>Supervised Learning</vt:lpstr>
      <vt:lpstr>Supervised Learning</vt:lpstr>
      <vt:lpstr>Unsupervised Learning</vt:lpstr>
      <vt:lpstr>Unsupervised Learning</vt:lpstr>
      <vt:lpstr>Unsupervised Learning</vt:lpstr>
      <vt:lpstr>Unsupervised Learning</vt:lpstr>
      <vt:lpstr>Unsupervised Learning</vt:lpstr>
      <vt:lpstr>Unsupervised Learning</vt:lpstr>
      <vt:lpstr>Reinforcement Learning</vt:lpstr>
      <vt:lpstr>Reinforcement Learning</vt:lpstr>
      <vt:lpstr>Reinforcement Learning</vt:lpstr>
      <vt:lpstr>Relationship to GOFAI</vt:lpstr>
      <vt:lpstr>Learned Models are Black Boxes</vt:lpstr>
      <vt:lpstr>Learned Models are Black Boxes</vt:lpstr>
      <vt:lpstr>Learned Models are Black Boxes</vt:lpstr>
      <vt:lpstr>Learned Models are Black Boxes</vt:lpstr>
      <vt:lpstr>Complete Example</vt:lpstr>
      <vt:lpstr>Complete Supervised Learning Example</vt:lpstr>
      <vt:lpstr>PowerPoint Presentation</vt:lpstr>
      <vt:lpstr>PowerPoint Presentation</vt:lpstr>
      <vt:lpstr>PowerPoint Presentation</vt:lpstr>
      <vt:lpstr>PowerPoint Presentation</vt:lpstr>
      <vt:lpstr>Complete Supervised Learning Example</vt:lpstr>
      <vt:lpstr>Evaluation</vt:lpstr>
      <vt:lpstr>Evaluation</vt:lpstr>
      <vt:lpstr>Evaluation</vt:lpstr>
      <vt:lpstr>Cross Validation</vt:lpstr>
      <vt:lpstr>Cross Validation</vt:lpstr>
      <vt:lpstr>Cross Validation</vt:lpstr>
      <vt:lpstr>Cross Validation</vt:lpstr>
      <vt:lpstr>Cross Validation</vt:lpstr>
      <vt:lpstr>Cross Validation</vt:lpstr>
      <vt:lpstr>Complete Supervised Learning Example: Majority Classifier</vt:lpstr>
      <vt:lpstr>Complete Supervised Learning Example: Majority Classifier</vt:lpstr>
      <vt:lpstr>PowerPoint Presentation</vt:lpstr>
      <vt:lpstr>PowerPoint Presentation</vt:lpstr>
      <vt:lpstr>PowerPoint Presentation</vt:lpstr>
      <vt:lpstr>Complete Supervised Learning Example: Majority Classifier</vt:lpstr>
      <vt:lpstr>Naïve Bayes Classifier</vt:lpstr>
      <vt:lpstr>Naïve Bayes Classifier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Naïve Bayes Classifier</vt:lpstr>
      <vt:lpstr>Naïve Bayes Classifier</vt:lpstr>
      <vt:lpstr>Naïve Bayes Classifier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Naïve Bayes Classifier</vt:lpstr>
      <vt:lpstr>Naïve Bayes Classifier</vt:lpstr>
      <vt:lpstr>We Did It!</vt:lpstr>
      <vt:lpstr>Noise</vt:lpstr>
      <vt:lpstr>Overfitting</vt:lpstr>
      <vt:lpstr>Underfitting</vt:lpstr>
      <vt:lpstr>Bias Variance Tradeoff</vt:lpstr>
      <vt:lpstr>Bias Variance Tradeoff</vt:lpstr>
      <vt:lpstr>Bias Variance Tradeoff</vt:lpstr>
      <vt:lpstr>No Free Lunch Theorem</vt:lpstr>
      <vt:lpstr>No Free Lunch Theorem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SPR2020  Philsophical Underpinnings</dc:title>
  <dc:creator>Benjamin Michael Samuel</dc:creator>
  <cp:lastModifiedBy>Ben Samuel</cp:lastModifiedBy>
  <cp:revision>2254</cp:revision>
  <cp:lastPrinted>2020-04-08T04:06:17Z</cp:lastPrinted>
  <dcterms:created xsi:type="dcterms:W3CDTF">2020-01-13T18:17:54Z</dcterms:created>
  <dcterms:modified xsi:type="dcterms:W3CDTF">2023-04-18T20:00:02Z</dcterms:modified>
</cp:coreProperties>
</file>